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handoutMasterIdLst>
    <p:handoutMasterId r:id="rId20"/>
  </p:handoutMasterIdLst>
  <p:sldIdLst>
    <p:sldId id="345" r:id="rId2"/>
    <p:sldId id="353" r:id="rId3"/>
    <p:sldId id="355" r:id="rId4"/>
    <p:sldId id="307" r:id="rId5"/>
    <p:sldId id="354" r:id="rId6"/>
    <p:sldId id="308" r:id="rId7"/>
    <p:sldId id="309" r:id="rId8"/>
    <p:sldId id="356" r:id="rId9"/>
    <p:sldId id="357" r:id="rId10"/>
    <p:sldId id="359" r:id="rId11"/>
    <p:sldId id="360" r:id="rId12"/>
    <p:sldId id="358" r:id="rId13"/>
    <p:sldId id="351" r:id="rId14"/>
    <p:sldId id="305" r:id="rId15"/>
    <p:sldId id="306" r:id="rId16"/>
    <p:sldId id="319" r:id="rId17"/>
    <p:sldId id="321" r:id="rId18"/>
  </p:sldIdLst>
  <p:sldSz cx="9144000" cy="6858000" type="screen4x3"/>
  <p:notesSz cx="6858000" cy="97107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E0F5E836-7D98-4E6A-B71A-BE1D942A1BC7}">
          <p14:sldIdLst>
            <p14:sldId id="345"/>
          </p14:sldIdLst>
        </p14:section>
        <p14:section name="Secção Sem Título" id="{C19D1B49-0279-422C-B4DA-B72BF9944832}">
          <p14:sldIdLst>
            <p14:sldId id="353"/>
            <p14:sldId id="355"/>
            <p14:sldId id="307"/>
            <p14:sldId id="354"/>
            <p14:sldId id="308"/>
            <p14:sldId id="309"/>
            <p14:sldId id="356"/>
            <p14:sldId id="357"/>
            <p14:sldId id="359"/>
            <p14:sldId id="360"/>
            <p14:sldId id="358"/>
            <p14:sldId id="351"/>
            <p14:sldId id="305"/>
            <p14:sldId id="306"/>
            <p14:sldId id="319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FFFF"/>
    <a:srgbClr val="660033"/>
    <a:srgbClr val="006600"/>
    <a:srgbClr val="F8F8F8"/>
    <a:srgbClr val="CC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4712" autoAdjust="0"/>
  </p:normalViewPr>
  <p:slideViewPr>
    <p:cSldViewPr>
      <p:cViewPr varScale="1">
        <p:scale>
          <a:sx n="104" d="100"/>
          <a:sy n="104" d="100"/>
        </p:scale>
        <p:origin x="16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923" y="0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r">
              <a:defRPr sz="1100"/>
            </a:lvl1pPr>
          </a:lstStyle>
          <a:p>
            <a:fld id="{C6264AB8-128B-41D4-AD2F-48CA4D7B896F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24222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923" y="9224222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r">
              <a:defRPr sz="1100"/>
            </a:lvl1pPr>
          </a:lstStyle>
          <a:p>
            <a:fld id="{E6386F6F-2B8B-44B7-9764-00A171EC837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>
              <a:defRPr sz="1200"/>
            </a:lvl1pPr>
          </a:lstStyle>
          <a:p>
            <a:fld id="{57D029EE-3441-4C58-8C7A-A4DE54CB4697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6" tIns="47334" rIns="94666" bIns="47334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4666" tIns="47334" rIns="94666" bIns="4733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>
              <a:defRPr sz="1200"/>
            </a:lvl1pPr>
          </a:lstStyle>
          <a:p>
            <a:fld id="{574B2351-72D8-43A3-844E-4F249EE2CC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119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297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060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xão rect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7029" y="842129"/>
            <a:ext cx="788275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77030" y="1418193"/>
            <a:ext cx="7882759" cy="20108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775" y="44624"/>
            <a:ext cx="7033537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6666"/>
                </a:solidFill>
                <a:effectLst/>
              </a:defRPr>
            </a:lvl1pPr>
          </a:lstStyle>
          <a:p>
            <a:pPr lvl="0"/>
            <a:r>
              <a:rPr lang="en-US" dirty="0"/>
              <a:t>TÍTULO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20728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27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pos="5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xão rect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PT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BE9EAF-C972-4BA9-B05E-4E30561BEC41}" type="datetimeFigureOut">
              <a:rPr lang="pt-PT" smtClean="0"/>
              <a:pPr/>
              <a:t>11/03/2021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0.png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5BFE837-98CA-4539-BCE0-5A9A0370D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" y="0"/>
            <a:ext cx="914347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5856" y="3648928"/>
            <a:ext cx="5439548" cy="1327149"/>
          </a:xfrm>
        </p:spPr>
        <p:txBody>
          <a:bodyPr>
            <a:normAutofit/>
          </a:bodyPr>
          <a:lstStyle/>
          <a:p>
            <a:r>
              <a:rPr lang="pt-PT" sz="6000" dirty="0">
                <a:solidFill>
                  <a:schemeClr val="bg2"/>
                </a:solidFill>
                <a:latin typeface="Berlin Sans FB Demi" pitchFamily="34" charset="0"/>
              </a:rPr>
              <a:t>2</a:t>
            </a:r>
            <a:r>
              <a:rPr lang="pt-PT" sz="6000" b="1" dirty="0">
                <a:solidFill>
                  <a:schemeClr val="bg2"/>
                </a:solidFill>
                <a:latin typeface="Berlin Sans FB Demi" pitchFamily="34" charset="0"/>
              </a:rPr>
              <a:t>ª Aula</a:t>
            </a:r>
            <a:endParaRPr lang="pt-PT" sz="6000" dirty="0">
              <a:solidFill>
                <a:schemeClr val="bg2"/>
              </a:solidFill>
              <a:latin typeface="Cooper Black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6215082"/>
            <a:ext cx="8786842" cy="428604"/>
          </a:xfrm>
        </p:spPr>
        <p:txBody>
          <a:bodyPr>
            <a:normAutofit/>
          </a:bodyPr>
          <a:lstStyle/>
          <a:p>
            <a:pPr algn="ctr"/>
            <a:r>
              <a:rPr lang="pt-PT" sz="1400" b="1" dirty="0">
                <a:solidFill>
                  <a:schemeClr val="bg2"/>
                </a:solidFill>
                <a:latin typeface="Berlin Sans FB" pitchFamily="34" charset="0"/>
              </a:rPr>
              <a:t>Agrupamento de Escolas do Forte da Casa			</a:t>
            </a:r>
            <a:r>
              <a:rPr lang="pt-PT" sz="1100" b="1" dirty="0">
                <a:solidFill>
                  <a:schemeClr val="bg2"/>
                </a:solidFill>
                <a:latin typeface="Berlin Sans FB" pitchFamily="34" charset="0"/>
              </a:rPr>
              <a:t>A Prof.  </a:t>
            </a:r>
            <a:r>
              <a:rPr lang="pt-PT" sz="1200" b="1" dirty="0">
                <a:solidFill>
                  <a:schemeClr val="bg2"/>
                </a:solidFill>
                <a:latin typeface="Berlin Sans FB" pitchFamily="34" charset="0"/>
              </a:rPr>
              <a:t>Isabel Silva 2020/2021</a:t>
            </a:r>
            <a:endParaRPr lang="pt-PT" sz="1200" dirty="0">
              <a:solidFill>
                <a:schemeClr val="bg2"/>
              </a:solidFill>
              <a:latin typeface="Berlin Sans FB" pitchFamily="34" charset="0"/>
            </a:endParaRPr>
          </a:p>
        </p:txBody>
      </p:sp>
      <p:sp>
        <p:nvSpPr>
          <p:cNvPr id="2055" name="AutoShape 7" descr="children girl book Animated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3BDFBE-17EA-4768-80BC-320407790686}"/>
              </a:ext>
            </a:extLst>
          </p:cNvPr>
          <p:cNvSpPr txBox="1"/>
          <p:nvPr/>
        </p:nvSpPr>
        <p:spPr>
          <a:xfrm>
            <a:off x="660791" y="352522"/>
            <a:ext cx="83403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Sólidos geométricos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dirty="0">
                <a:solidFill>
                  <a:schemeClr val="bg1"/>
                </a:solidFill>
                <a:latin typeface="Berlin Sans FB" pitchFamily="34" charset="0"/>
              </a:rPr>
              <a:t>CILINDROS E CONES</a:t>
            </a:r>
            <a:endParaRPr kumimoji="0" lang="pt-PT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42214-1255-4233-A0E1-A0DE04B5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646489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400" b="1" dirty="0">
                <a:solidFill>
                  <a:srgbClr val="C00000"/>
                </a:solidFill>
              </a:rPr>
              <a:t>Planificação da superfície de um cilindro – Pág. 78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AC900E-DBBC-4858-89E3-EE989A6C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3" t="20354" r="54212" b="46208"/>
          <a:stretch/>
        </p:blipFill>
        <p:spPr>
          <a:xfrm>
            <a:off x="387599" y="692696"/>
            <a:ext cx="836880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0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42214-1255-4233-A0E1-A0DE04B5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47935" cy="418058"/>
          </a:xfrm>
        </p:spPr>
        <p:txBody>
          <a:bodyPr>
            <a:normAutofit fontScale="90000"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Planificação da superfície de um CONE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D2075A-7C2F-411E-A5BB-023B99FA1F56}"/>
              </a:ext>
            </a:extLst>
          </p:cNvPr>
          <p:cNvSpPr txBox="1"/>
          <p:nvPr/>
        </p:nvSpPr>
        <p:spPr>
          <a:xfrm>
            <a:off x="971600" y="44016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O comprimento do arco AB é igual ao perímetro do círculo da base do cone.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C8CC459-2B19-4775-83E4-7C283DD62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34" t="6455"/>
          <a:stretch/>
        </p:blipFill>
        <p:spPr>
          <a:xfrm>
            <a:off x="1331640" y="1052736"/>
            <a:ext cx="7135661" cy="304431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5FAE35-A4DB-4631-9B39-3E2E2BAE7244}"/>
              </a:ext>
            </a:extLst>
          </p:cNvPr>
          <p:cNvSpPr txBox="1"/>
          <p:nvPr/>
        </p:nvSpPr>
        <p:spPr>
          <a:xfrm>
            <a:off x="4806319" y="168541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7952DD-3A87-43CD-9038-A37497CBC53B}"/>
              </a:ext>
            </a:extLst>
          </p:cNvPr>
          <p:cNvSpPr txBox="1"/>
          <p:nvPr/>
        </p:nvSpPr>
        <p:spPr>
          <a:xfrm>
            <a:off x="7441936" y="1772816"/>
            <a:ext cx="30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335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42214-1255-4233-A0E1-A0DE04B5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18058"/>
          </a:xfrm>
        </p:spPr>
        <p:txBody>
          <a:bodyPr>
            <a:normAutofit fontScale="90000"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Planificação da superfície de um  CONE – Pág. 79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AC900E-DBBC-4858-89E3-EE989A6C4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63" t="20352" r="19016" b="48176"/>
          <a:stretch/>
        </p:blipFill>
        <p:spPr>
          <a:xfrm>
            <a:off x="395536" y="764704"/>
            <a:ext cx="84249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2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492896"/>
            <a:ext cx="3168352" cy="1143000"/>
          </a:xfrm>
        </p:spPr>
        <p:txBody>
          <a:bodyPr anchor="b">
            <a:normAutofit/>
          </a:bodyPr>
          <a:lstStyle/>
          <a:p>
            <a:r>
              <a:rPr lang="pt-PT" b="1" dirty="0"/>
              <a:t>Vou Aplicar…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A32633-F72C-4BA8-B0A5-ACE691E10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0" r="12776"/>
          <a:stretch/>
        </p:blipFill>
        <p:spPr>
          <a:xfrm>
            <a:off x="3779912" y="1366464"/>
            <a:ext cx="4608512" cy="4125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18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527619" y="764704"/>
                <a:ext cx="813690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b="1" dirty="0">
                    <a:solidFill>
                      <a:srgbClr val="C00000"/>
                    </a:solidFill>
                  </a:rPr>
                  <a:t>1. </a:t>
                </a:r>
                <a:r>
                  <a:rPr lang="pt-PT" sz="2000" b="1" dirty="0">
                    <a:solidFill>
                      <a:srgbClr val="002060"/>
                    </a:solidFill>
                  </a:rPr>
                  <a:t>Qual das figuras,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pt-PT" sz="2000" b="1" dirty="0">
                    <a:solidFill>
                      <a:srgbClr val="002060"/>
                    </a:solidFill>
                  </a:rPr>
                  <a:t> ou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pt-PT" sz="2000" b="1" dirty="0">
                    <a:solidFill>
                      <a:srgbClr val="002060"/>
                    </a:solidFill>
                  </a:rPr>
                  <a:t>, representa a planificação do cilindro com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pt-PT" sz="2000" b="1" dirty="0">
                    <a:solidFill>
                      <a:srgbClr val="002060"/>
                    </a:solidFill>
                  </a:rPr>
                  <a:t> cm  de altura e cuja base tem 2 cm de diâmetro? 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9" y="764704"/>
                <a:ext cx="8136904" cy="1077218"/>
              </a:xfrm>
              <a:prstGeom prst="rect">
                <a:avLst/>
              </a:prstGeom>
              <a:blipFill>
                <a:blip r:embed="rId3"/>
                <a:stretch>
                  <a:fillRect l="-1199" t="-4520" r="-825" b="-90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4" y="2132856"/>
            <a:ext cx="88486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22559"/>
              </p:ext>
            </p:extLst>
          </p:nvPr>
        </p:nvGraphicFramePr>
        <p:xfrm>
          <a:off x="537129" y="404664"/>
          <a:ext cx="77945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400" b="1" dirty="0">
                          <a:solidFill>
                            <a:srgbClr val="C00000"/>
                          </a:solidFill>
                        </a:rPr>
                        <a:t>Resolução 1.:</a:t>
                      </a:r>
                      <a:endParaRPr lang="pt-PT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ângulo 4"/>
              <p:cNvSpPr/>
              <p:nvPr/>
            </p:nvSpPr>
            <p:spPr>
              <a:xfrm>
                <a:off x="537128" y="1113413"/>
                <a:ext cx="8211335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000" dirty="0"/>
                  <a:t>Para que a figura seja uma planificação do cilindro, o comprimento do </a:t>
                </a:r>
                <a:r>
                  <a:rPr lang="pt-PT" sz="2000" dirty="0" err="1"/>
                  <a:t>retângulo</a:t>
                </a:r>
                <a:r>
                  <a:rPr lang="pt-PT" sz="2000" dirty="0"/>
                  <a:t> amarelo tem de ser igual ao perímetro da base azul.   </a:t>
                </a:r>
              </a:p>
              <a:p>
                <a:pPr algn="just"/>
                <a:endParaRPr lang="pt-PT" sz="2000" dirty="0"/>
              </a:p>
              <a:p>
                <a:pPr algn="just"/>
                <a:endParaRPr lang="pt-PT" sz="2000" dirty="0"/>
              </a:p>
              <a:p>
                <a:pPr algn="just"/>
                <a:r>
                  <a:rPr lang="pt-PT" sz="2000" dirty="0"/>
                  <a:t>A base do cilindro é um círculo. </a:t>
                </a:r>
              </a:p>
              <a:p>
                <a:pPr algn="just"/>
                <a:r>
                  <a:rPr lang="pt-PT" sz="2000" dirty="0"/>
                  <a:t>O diâmetro da base é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</a:rPr>
                      <m:t>2 </m:t>
                    </m:r>
                    <m:r>
                      <a:rPr lang="pt-PT" sz="2000" i="1" dirty="0">
                        <a:latin typeface="Cambria Math"/>
                      </a:rPr>
                      <m:t>𝑐𝑚</m:t>
                    </m:r>
                  </m:oMath>
                </a14:m>
                <a:r>
                  <a:rPr lang="pt-PT" sz="2000" dirty="0"/>
                  <a:t>.</a:t>
                </a:r>
              </a:p>
              <a:p>
                <a:pPr algn="just"/>
                <a:endParaRPr lang="pt-PT" sz="2000" dirty="0"/>
              </a:p>
              <a:p>
                <a:pPr algn="just"/>
                <a:r>
                  <a:rPr lang="pt-PT" sz="2000" dirty="0"/>
                  <a:t>Logo, o perímetro da base é tal que: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pt-PT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PT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𝒓𝒄𝒖𝒍𝒐</m:t>
                        </m:r>
                      </m:sub>
                    </m:sSub>
                  </m:oMath>
                </a14:m>
                <a:r>
                  <a:rPr lang="pt-PT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pt-PT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pt-PT" sz="2000" b="1" i="1" dirty="0">
                        <a:solidFill>
                          <a:srgbClr val="C00000"/>
                        </a:solidFill>
                        <a:latin typeface="Cambria Math"/>
                      </a:rPr>
                      <m:t>× </m:t>
                    </m:r>
                    <m:r>
                      <a:rPr lang="pt-PT" sz="20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𝝅</m:t>
                    </m:r>
                    <m:r>
                      <a:rPr lang="pt-PT" sz="2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sz="2000" b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PT" sz="2000" dirty="0"/>
              </a:p>
              <a:p>
                <a:endParaRPr lang="pt-PT" sz="2000" dirty="0"/>
              </a:p>
              <a:p>
                <a:pPr algn="just"/>
                <a:r>
                  <a:rPr lang="pt-PT" sz="2000" dirty="0"/>
                  <a:t>Utilizando  3,1416  para valor aproximado de </a:t>
                </a:r>
                <a14:m>
                  <m:oMath xmlns:m="http://schemas.openxmlformats.org/officeDocument/2006/math">
                    <m:r>
                      <a:rPr lang="pt-PT" sz="2000" b="1" i="1" dirty="0">
                        <a:solidFill>
                          <a:srgbClr val="C00000"/>
                        </a:solidFill>
                        <a:latin typeface="Cambria Math"/>
                      </a:rPr>
                      <m:t>𝝅</m:t>
                    </m:r>
                    <m:r>
                      <a:rPr lang="pt-PT" sz="2000" b="1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PT" sz="2000" dirty="0"/>
                  <a:t>, temos que:  </a:t>
                </a:r>
              </a:p>
              <a:p>
                <a:pPr algn="just"/>
                <a:endParaRPr lang="pt-PT" sz="2000" dirty="0"/>
              </a:p>
              <a:p>
                <a:pPr algn="ctr"/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𝑏𝑎𝑠𝑒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 dirty="0" smtClean="0">
                        <a:latin typeface="Cambria Math"/>
                      </a:rPr>
                      <m:t>= 2 × 3,1416 = </m:t>
                    </m:r>
                    <m:r>
                      <a:rPr lang="pt-PT" sz="2000" i="1" dirty="0" smtClean="0">
                        <a:latin typeface="Cambria Math"/>
                      </a:rPr>
                      <m:t>6,2832 </m:t>
                    </m:r>
                    <m:r>
                      <a:rPr lang="pt-PT" sz="2000" i="1" dirty="0" smtClean="0">
                        <a:latin typeface="Cambria Math"/>
                      </a:rPr>
                      <m:t>𝑐𝑚</m:t>
                    </m:r>
                    <m:r>
                      <a:rPr lang="pt-PT" sz="2000" i="1" dirty="0" smtClean="0">
                        <a:latin typeface="Cambria Math"/>
                      </a:rPr>
                      <m:t>  </m:t>
                    </m:r>
                  </m:oMath>
                </a14:m>
                <a:endParaRPr lang="pt-PT" sz="2000" dirty="0"/>
              </a:p>
              <a:p>
                <a:pPr algn="just"/>
                <a:endParaRPr lang="pt-PT" sz="2000" dirty="0"/>
              </a:p>
              <a:p>
                <a:pPr algn="ctr"/>
                <a:r>
                  <a:rPr lang="pt-PT" sz="2000" b="1" dirty="0"/>
                  <a:t>A figura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pt-PT" sz="2000" b="1" dirty="0"/>
                  <a:t> representa a planificação do cilindro.</a:t>
                </a:r>
              </a:p>
            </p:txBody>
          </p:sp>
        </mc:Choice>
        <mc:Fallback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28" y="1113413"/>
                <a:ext cx="8211335" cy="4708981"/>
              </a:xfrm>
              <a:prstGeom prst="rect">
                <a:avLst/>
              </a:prstGeom>
              <a:blipFill>
                <a:blip r:embed="rId3"/>
                <a:stretch>
                  <a:fillRect l="-742" t="-777" r="-817" b="-14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Pré-visualização de Diapositivo 2">
                <a:extLst>
                  <a:ext uri="{FF2B5EF4-FFF2-40B4-BE49-F238E27FC236}">
                    <a16:creationId xmlns:a16="http://schemas.microsoft.com/office/drawing/2014/main" id="{86613354-A43E-46FE-B1DA-F328D5FCFC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842972"/>
                  </p:ext>
                </p:extLst>
              </p:nvPr>
            </p:nvGraphicFramePr>
            <p:xfrm>
              <a:off x="-2436091" y="601113"/>
              <a:ext cx="2286000" cy="1714500"/>
            </p:xfrm>
            <a:graphic>
              <a:graphicData uri="http://schemas.microsoft.com/office/powerpoint/2016/slidezoom">
                <pslz:sldZm>
                  <pslz:sldZmObj sldId="305" cId="2409913885">
                    <pslz:zmPr id="{B003C88B-3DBA-4706-8773-AB2DBD850F0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Pré-visualização de Diapositivo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6613354-A43E-46FE-B1DA-F328D5FCFC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436091" y="60111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80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95535" y="562616"/>
            <a:ext cx="8352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2. </a:t>
            </a:r>
            <a:r>
              <a:rPr lang="pt-PT" sz="2400" b="1" dirty="0">
                <a:solidFill>
                  <a:srgbClr val="002060"/>
                </a:solidFill>
              </a:rPr>
              <a:t>Na figura está representado um cone </a:t>
            </a:r>
            <a:r>
              <a:rPr lang="pt-PT" sz="2400" b="1" dirty="0" err="1">
                <a:solidFill>
                  <a:srgbClr val="002060"/>
                </a:solidFill>
              </a:rPr>
              <a:t>reto</a:t>
            </a:r>
            <a:r>
              <a:rPr lang="pt-PT" sz="2400" b="1" dirty="0">
                <a:solidFill>
                  <a:srgbClr val="002060"/>
                </a:solidFill>
              </a:rPr>
              <a:t> e a sua planificação.</a:t>
            </a:r>
            <a:endParaRPr lang="pt-PT" sz="2400" dirty="0"/>
          </a:p>
        </p:txBody>
      </p:sp>
      <p:sp>
        <p:nvSpPr>
          <p:cNvPr id="13" name="Rectângulo 12"/>
          <p:cNvSpPr/>
          <p:nvPr/>
        </p:nvSpPr>
        <p:spPr>
          <a:xfrm>
            <a:off x="539551" y="1496661"/>
            <a:ext cx="3612445" cy="24363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5" name="Grupo 14"/>
          <p:cNvGrpSpPr/>
          <p:nvPr/>
        </p:nvGrpSpPr>
        <p:grpSpPr>
          <a:xfrm>
            <a:off x="4187452" y="1496660"/>
            <a:ext cx="592922" cy="2436398"/>
            <a:chOff x="4442216" y="2160827"/>
            <a:chExt cx="592922" cy="4096987"/>
          </a:xfrm>
        </p:grpSpPr>
        <p:cxnSp>
          <p:nvCxnSpPr>
            <p:cNvPr id="16" name="Conexão recta 15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cta 16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cta 17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1" y="1916832"/>
            <a:ext cx="3663415" cy="17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4187452" y="14966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2400" dirty="0">
                <a:solidFill>
                  <a:srgbClr val="C00000"/>
                </a:solidFill>
              </a:rPr>
              <a:t>2.1. </a:t>
            </a:r>
            <a:r>
              <a:rPr lang="pt-PT" sz="2400" b="1" dirty="0"/>
              <a:t>Qual é, em centímetros, o comprimento: </a:t>
            </a:r>
          </a:p>
          <a:p>
            <a:pPr algn="just"/>
            <a:r>
              <a:rPr lang="pt-PT" sz="2400" dirty="0">
                <a:solidFill>
                  <a:srgbClr val="C00000"/>
                </a:solidFill>
              </a:rPr>
              <a:t>          a) </a:t>
            </a:r>
            <a:r>
              <a:rPr lang="pt-PT" sz="2400" dirty="0"/>
              <a:t>da geratriz do cone?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ângulo 5"/>
              <p:cNvSpPr/>
              <p:nvPr/>
            </p:nvSpPr>
            <p:spPr>
              <a:xfrm>
                <a:off x="5220072" y="2820257"/>
                <a:ext cx="2520280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solidFill>
                      <a:srgbClr val="C00000"/>
                    </a:solidFill>
                  </a:rPr>
                  <a:t>R: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13 </m:t>
                    </m:r>
                    <m:r>
                      <a:rPr lang="pt-PT" sz="2400" i="1" dirty="0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pt-PT" sz="2400" dirty="0"/>
                  <a:t>. </a:t>
                </a:r>
              </a:p>
            </p:txBody>
          </p:sp>
        </mc:Choice>
        <mc:Fallback xmlns="">
          <p:sp>
            <p:nvSpPr>
              <p:cNvPr id="6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20257"/>
                <a:ext cx="252028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623" t="-10667" b="-30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3EFF6725-B2AB-4918-BF96-5D456E97C871}"/>
              </a:ext>
            </a:extLst>
          </p:cNvPr>
          <p:cNvSpPr txBox="1"/>
          <p:nvPr/>
        </p:nvSpPr>
        <p:spPr>
          <a:xfrm>
            <a:off x="5076056" y="366959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b)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do eixo do cone?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5">
                <a:extLst>
                  <a:ext uri="{FF2B5EF4-FFF2-40B4-BE49-F238E27FC236}">
                    <a16:creationId xmlns:a16="http://schemas.microsoft.com/office/drawing/2014/main" id="{738D91B6-88A7-4ADA-B047-B1AC8A1561D1}"/>
                  </a:ext>
                </a:extLst>
              </p:cNvPr>
              <p:cNvSpPr/>
              <p:nvPr/>
            </p:nvSpPr>
            <p:spPr>
              <a:xfrm>
                <a:off x="5292080" y="4288098"/>
                <a:ext cx="2520280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solidFill>
                      <a:srgbClr val="C00000"/>
                    </a:solidFill>
                  </a:rPr>
                  <a:t>R: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1</m:t>
                    </m:r>
                    <m:r>
                      <a:rPr lang="pt-PT" sz="2400" b="0" i="1" dirty="0" smtClean="0">
                        <a:latin typeface="Cambria Math"/>
                      </a:rPr>
                      <m:t>2</m:t>
                    </m:r>
                    <m:r>
                      <a:rPr lang="pt-PT" sz="2400" i="1" dirty="0" smtClean="0">
                        <a:latin typeface="Cambria Math"/>
                      </a:rPr>
                      <m:t> </m:t>
                    </m:r>
                    <m:r>
                      <a:rPr lang="pt-PT" sz="2400" i="1" dirty="0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pt-PT" sz="2400" dirty="0"/>
                  <a:t>. </a:t>
                </a:r>
              </a:p>
            </p:txBody>
          </p:sp>
        </mc:Choice>
        <mc:Fallback xmlns="">
          <p:sp>
            <p:nvSpPr>
              <p:cNvPr id="21" name="Rectângulo 5">
                <a:extLst>
                  <a:ext uri="{FF2B5EF4-FFF2-40B4-BE49-F238E27FC236}">
                    <a16:creationId xmlns:a16="http://schemas.microsoft.com/office/drawing/2014/main" id="{738D91B6-88A7-4ADA-B047-B1AC8A156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288098"/>
                <a:ext cx="2520280" cy="461665"/>
              </a:xfrm>
              <a:prstGeom prst="rect">
                <a:avLst/>
              </a:prstGeom>
              <a:blipFill>
                <a:blip r:embed="rId5"/>
                <a:stretch>
                  <a:fillRect l="-3623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 animBg="1"/>
      <p:bldP spid="3" grpId="0"/>
      <p:bldP spid="6" grpId="0" animBg="1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2759316A-F845-4917-A045-283B647AFB5A}"/>
              </a:ext>
            </a:extLst>
          </p:cNvPr>
          <p:cNvGrpSpPr/>
          <p:nvPr/>
        </p:nvGrpSpPr>
        <p:grpSpPr>
          <a:xfrm>
            <a:off x="535610" y="2684967"/>
            <a:ext cx="3663415" cy="2796435"/>
            <a:chOff x="535610" y="2684967"/>
            <a:chExt cx="3663415" cy="2796435"/>
          </a:xfrm>
        </p:grpSpPr>
        <p:sp>
          <p:nvSpPr>
            <p:cNvPr id="13" name="Rectângulo 12"/>
            <p:cNvSpPr/>
            <p:nvPr/>
          </p:nvSpPr>
          <p:spPr>
            <a:xfrm>
              <a:off x="535610" y="2684967"/>
              <a:ext cx="3612445" cy="279643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C:\Users\Susana\Desktop\areal\Parte2\Parte3\1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10" y="3195201"/>
              <a:ext cx="3663415" cy="177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ângulo 2"/>
          <p:cNvSpPr/>
          <p:nvPr/>
        </p:nvSpPr>
        <p:spPr>
          <a:xfrm>
            <a:off x="408130" y="308155"/>
            <a:ext cx="8484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solidFill>
                  <a:srgbClr val="C00000"/>
                </a:solidFill>
              </a:rPr>
              <a:t>2.2. </a:t>
            </a:r>
            <a:r>
              <a:rPr lang="pt-PT" sz="2400" b="1" dirty="0"/>
              <a:t>Qual é o perímetro, em centímetros e arredondado às unidades, da parte da planificação do cone que corresponde à sua superfície lateral? 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Apresenta todos os cálculos efetuados.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2">
                <a:extLst>
                  <a:ext uri="{FF2B5EF4-FFF2-40B4-BE49-F238E27FC236}">
                    <a16:creationId xmlns:a16="http://schemas.microsoft.com/office/drawing/2014/main" id="{8E9A7182-A20D-4C3C-81C6-9B68E0E79B10}"/>
                  </a:ext>
                </a:extLst>
              </p:cNvPr>
              <p:cNvSpPr/>
              <p:nvPr/>
            </p:nvSpPr>
            <p:spPr>
              <a:xfrm>
                <a:off x="4995946" y="2829541"/>
                <a:ext cx="4572000" cy="25072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pt-PT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𝑃</m:t>
                    </m:r>
                    <m:r>
                      <a:rPr lang="pt-PT" sz="2400" i="1" dirty="0" smtClean="0">
                        <a:latin typeface="Cambria Math"/>
                      </a:rPr>
                      <m:t>=2×5×</m:t>
                    </m:r>
                    <m:r>
                      <a:rPr lang="el-GR" sz="2400" i="1" dirty="0">
                        <a:latin typeface="Cambria Math"/>
                      </a:rPr>
                      <m:t>𝜋</m:t>
                    </m:r>
                    <m:r>
                      <a:rPr lang="el-GR" sz="2400" i="1" dirty="0">
                        <a:latin typeface="Cambria Math"/>
                      </a:rPr>
                      <m:t>+13+13=</m:t>
                    </m:r>
                  </m:oMath>
                </a14:m>
                <a:endParaRPr lang="pt-PT" sz="2400" dirty="0"/>
              </a:p>
              <a:p>
                <a:pPr algn="just"/>
                <a:endParaRPr lang="pt-PT" sz="5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dirty="0">
                          <a:latin typeface="Cambria Math"/>
                        </a:rPr>
                        <m:t>=</m:t>
                      </m:r>
                      <m:r>
                        <a:rPr lang="el-GR" sz="2400" i="1" dirty="0" smtClean="0">
                          <a:latin typeface="Cambria Math"/>
                        </a:rPr>
                        <m:t>31,416</m:t>
                      </m:r>
                      <m:r>
                        <a:rPr lang="el-GR" sz="2400" i="1" dirty="0">
                          <a:latin typeface="Cambria Math"/>
                        </a:rPr>
                        <m:t>+26= </m:t>
                      </m:r>
                    </m:oMath>
                  </m:oMathPara>
                </a14:m>
                <a:endParaRPr lang="pt-PT" sz="2400" dirty="0"/>
              </a:p>
              <a:p>
                <a:pPr algn="just"/>
                <a:endParaRPr lang="pt-PT" sz="5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dirty="0" smtClean="0">
                          <a:latin typeface="Cambria Math"/>
                        </a:rPr>
                        <m:t>=</m:t>
                      </m:r>
                      <m:r>
                        <a:rPr lang="el-GR" sz="2400" i="1" dirty="0" smtClean="0">
                          <a:latin typeface="Cambria Math"/>
                        </a:rPr>
                        <m:t>57,416</m:t>
                      </m:r>
                      <m:r>
                        <a:rPr lang="el-GR" sz="2400" i="1" dirty="0">
                          <a:latin typeface="Cambria Math"/>
                        </a:rPr>
                        <m:t> </m:t>
                      </m:r>
                      <m:r>
                        <a:rPr lang="pt-PT" sz="2400" i="1" dirty="0">
                          <a:latin typeface="Cambria Math"/>
                        </a:rPr>
                        <m:t>𝑐𝑚</m:t>
                      </m:r>
                      <m:r>
                        <a:rPr lang="pt-PT" sz="2400" i="1" dirty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pt-PT" sz="2400" dirty="0"/>
              </a:p>
              <a:p>
                <a:pPr algn="just"/>
                <a:endParaRPr lang="pt-PT" sz="2400" dirty="0"/>
              </a:p>
              <a:p>
                <a:pPr algn="just"/>
                <a:endParaRPr lang="pt-PT" sz="2400" dirty="0"/>
              </a:p>
              <a:p>
                <a:pPr algn="just"/>
                <a:r>
                  <a:rPr lang="pt-PT" sz="2400" dirty="0">
                    <a:solidFill>
                      <a:srgbClr val="C00000"/>
                    </a:solidFill>
                  </a:rPr>
                  <a:t>R:</a:t>
                </a:r>
                <a:r>
                  <a:rPr lang="pt-PT" sz="2400" dirty="0"/>
                  <a:t> 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𝑃</m:t>
                    </m:r>
                    <m:r>
                      <a:rPr lang="pt-PT" sz="2400" b="0" i="1" dirty="0" smtClean="0">
                        <a:latin typeface="Cambria Math"/>
                      </a:rPr>
                      <m:t>=</m:t>
                    </m:r>
                    <m:r>
                      <a:rPr lang="pt-PT" sz="2400" i="1" dirty="0" smtClean="0">
                        <a:latin typeface="Cambria Math"/>
                      </a:rPr>
                      <m:t> 57 </m:t>
                    </m:r>
                    <m:r>
                      <a:rPr lang="pt-PT" sz="2400" i="1" dirty="0" smtClean="0">
                        <a:latin typeface="Cambria Math"/>
                      </a:rPr>
                      <m:t>𝑐𝑚</m:t>
                    </m:r>
                    <m:r>
                      <a:rPr lang="pt-PT" sz="24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19" name="Rectângulo 2">
                <a:extLst>
                  <a:ext uri="{FF2B5EF4-FFF2-40B4-BE49-F238E27FC236}">
                    <a16:creationId xmlns:a16="http://schemas.microsoft.com/office/drawing/2014/main" id="{8E9A7182-A20D-4C3C-81C6-9B68E0E79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946" y="2829541"/>
                <a:ext cx="4572000" cy="2507289"/>
              </a:xfrm>
              <a:prstGeom prst="rect">
                <a:avLst/>
              </a:prstGeom>
              <a:blipFill>
                <a:blip r:embed="rId4"/>
                <a:stretch>
                  <a:fillRect l="-2133" b="-29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4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85999"/>
            <a:ext cx="3168352" cy="1143000"/>
          </a:xfrm>
        </p:spPr>
        <p:txBody>
          <a:bodyPr anchor="b">
            <a:normAutofit/>
          </a:bodyPr>
          <a:lstStyle/>
          <a:p>
            <a:pPr algn="ctr"/>
            <a:r>
              <a:rPr lang="pt-PT" sz="3600" b="1" dirty="0">
                <a:solidFill>
                  <a:srgbClr val="FF0000"/>
                </a:solidFill>
                <a:latin typeface="Berlin Sans FB" pitchFamily="34" charset="0"/>
              </a:rPr>
              <a:t>CILINDROS</a:t>
            </a:r>
            <a:endParaRPr lang="pt-PT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Trio de mesa cilindro - DECORIZZE VENDAS - MOVEIS EM MDF">
            <a:extLst>
              <a:ext uri="{FF2B5EF4-FFF2-40B4-BE49-F238E27FC236}">
                <a16:creationId xmlns:a16="http://schemas.microsoft.com/office/drawing/2014/main" id="{6E66CC56-2321-42DA-B86C-697BB6AA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sana\Desktop\areal\Parte2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4579"/>
            <a:ext cx="4760312" cy="29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395536" y="41291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Cilindros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95363" y="1124744"/>
            <a:ext cx="4392000" cy="26160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" name="Grupo 6"/>
          <p:cNvGrpSpPr/>
          <p:nvPr/>
        </p:nvGrpSpPr>
        <p:grpSpPr>
          <a:xfrm>
            <a:off x="5136306" y="1113195"/>
            <a:ext cx="592922" cy="2627568"/>
            <a:chOff x="4442216" y="2160827"/>
            <a:chExt cx="592922" cy="4096987"/>
          </a:xfrm>
        </p:grpSpPr>
        <p:cxnSp>
          <p:nvCxnSpPr>
            <p:cNvPr id="8" name="Conexão recta 7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5267608" y="1315447"/>
                <a:ext cx="3761274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b="1" dirty="0">
                    <a:solidFill>
                      <a:srgbClr val="C00000"/>
                    </a:solidFill>
                  </a:rPr>
                  <a:t>Cilindro</a:t>
                </a:r>
                <a:r>
                  <a:rPr lang="pt-PT" sz="2400" dirty="0"/>
                  <a:t> </a:t>
                </a:r>
              </a:p>
              <a:p>
                <a:pPr algn="just"/>
                <a:endParaRPr lang="pt-PT" sz="1000" dirty="0"/>
              </a:p>
              <a:p>
                <a:pPr algn="just"/>
                <a:r>
                  <a:rPr lang="pt-PT" sz="2400" dirty="0"/>
                  <a:t>Os círculos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PT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PT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PT" sz="2400" dirty="0"/>
                  <a:t>(de centro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pt-PT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sz="2400" dirty="0"/>
                  <a:t>)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PT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PT" sz="2400" i="1">
                        <a:latin typeface="Cambria Math"/>
                      </a:rPr>
                      <m:t> </m:t>
                    </m:r>
                  </m:oMath>
                </a14:m>
                <a:r>
                  <a:rPr lang="pt-PT" sz="2400" dirty="0"/>
                  <a:t>(de centro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pt-PT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2400" dirty="0"/>
                  <a:t>) têm o mesmo raio e estão em planos paralelos. 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608" y="1315447"/>
                <a:ext cx="3761274" cy="2092881"/>
              </a:xfrm>
              <a:prstGeom prst="rect">
                <a:avLst/>
              </a:prstGeom>
              <a:blipFill>
                <a:blip r:embed="rId4"/>
                <a:stretch>
                  <a:fillRect l="-2431" t="-2332" r="-2593" b="-583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ângulo arredondado 12">
            <a:extLst>
              <a:ext uri="{FF2B5EF4-FFF2-40B4-BE49-F238E27FC236}">
                <a16:creationId xmlns:a16="http://schemas.microsoft.com/office/drawing/2014/main" id="{8DD4EAC2-231B-47D8-A9D0-2FCD54FE3036}"/>
              </a:ext>
            </a:extLst>
          </p:cNvPr>
          <p:cNvSpPr/>
          <p:nvPr/>
        </p:nvSpPr>
        <p:spPr>
          <a:xfrm>
            <a:off x="894798" y="4046374"/>
            <a:ext cx="7853666" cy="2489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494E3-5009-4065-94BA-BABA97148E3A}"/>
                  </a:ext>
                </a:extLst>
              </p:cNvPr>
              <p:cNvSpPr txBox="1"/>
              <p:nvPr/>
            </p:nvSpPr>
            <p:spPr>
              <a:xfrm>
                <a:off x="988546" y="4202504"/>
                <a:ext cx="743761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2400" dirty="0"/>
                  <a:t>O 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cilindro </a:t>
                </a:r>
                <a:r>
                  <a:rPr lang="pt-PT" sz="2400" dirty="0"/>
                  <a:t>de bases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PT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PT" sz="2400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PT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PT" sz="2400" dirty="0"/>
                  <a:t>é o sólido delimitado pelas bases e pela superfície formada pelos segmentos de </a:t>
                </a:r>
                <a:r>
                  <a:rPr lang="pt-PT" sz="2400" dirty="0" err="1"/>
                  <a:t>reta</a:t>
                </a:r>
                <a:r>
                  <a:rPr lang="pt-PT" sz="2400" dirty="0"/>
                  <a:t> que unem as circunferências dos círculos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PT" sz="2400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PT" sz="2400" dirty="0">
                    <a:solidFill>
                      <a:schemeClr val="tx1"/>
                    </a:solidFill>
                  </a:rPr>
                  <a:t> </a:t>
                </a:r>
                <a:r>
                  <a:rPr lang="pt-PT" sz="2400" dirty="0"/>
                  <a:t>(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superfície lateral do cilindro</a:t>
                </a:r>
                <a:r>
                  <a:rPr lang="pt-PT" sz="2400" dirty="0"/>
                  <a:t>) e são paralelos ao segmento de </a:t>
                </a:r>
                <a:r>
                  <a:rPr lang="pt-PT" sz="2400" dirty="0" err="1"/>
                  <a:t>reta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pt-PT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pt-PT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pt-PT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b="1" dirty="0">
                    <a:solidFill>
                      <a:schemeClr val="tx1"/>
                    </a:solidFill>
                  </a:rPr>
                  <a:t> </a:t>
                </a:r>
                <a:r>
                  <a:rPr lang="pt-PT" sz="2400" dirty="0"/>
                  <a:t>(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eixo do cilindro</a:t>
                </a:r>
                <a:r>
                  <a:rPr lang="pt-PT" sz="2400" dirty="0"/>
                  <a:t>).</a:t>
                </a: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7494E3-5009-4065-94BA-BABA97148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46" y="4202504"/>
                <a:ext cx="7437617" cy="1938992"/>
              </a:xfrm>
              <a:prstGeom prst="rect">
                <a:avLst/>
              </a:prstGeom>
              <a:blipFill>
                <a:blip r:embed="rId5"/>
                <a:stretch>
                  <a:fillRect l="-1230" t="-2516" r="-1311" b="-251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:\Users\Susana\Desktop\Areal\icone_certo.png">
            <a:extLst>
              <a:ext uri="{FF2B5EF4-FFF2-40B4-BE49-F238E27FC236}">
                <a16:creationId xmlns:a16="http://schemas.microsoft.com/office/drawing/2014/main" id="{FA284420-4F89-424C-81F0-308761BB9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15298"/>
            <a:ext cx="864096" cy="7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2" grpId="0"/>
      <p:bldP spid="14" grpId="0" animBg="1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683568" y="671143"/>
            <a:ext cx="7776864" cy="275785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539553" y="3933056"/>
            <a:ext cx="81369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Um cilindro cujo eixo é perpendicular aos raios de qualquer uma das bases diz-se um </a:t>
            </a:r>
            <a:r>
              <a:rPr lang="pt-PT" sz="2400" b="1" dirty="0">
                <a:solidFill>
                  <a:srgbClr val="FF0000"/>
                </a:solidFill>
              </a:rPr>
              <a:t>cilindro </a:t>
            </a:r>
            <a:r>
              <a:rPr lang="pt-PT" sz="2400" b="1" dirty="0" err="1">
                <a:solidFill>
                  <a:srgbClr val="FF0000"/>
                </a:solidFill>
              </a:rPr>
              <a:t>reto</a:t>
            </a:r>
            <a:r>
              <a:rPr lang="pt-PT" sz="2400" dirty="0"/>
              <a:t>; caso contrário, diz-se um </a:t>
            </a:r>
            <a:r>
              <a:rPr lang="pt-PT" sz="2400" b="1" dirty="0">
                <a:solidFill>
                  <a:srgbClr val="FF0000"/>
                </a:solidFill>
              </a:rPr>
              <a:t>cilindro oblíquo</a:t>
            </a:r>
            <a:r>
              <a:rPr lang="pt-PT" sz="2400" dirty="0"/>
              <a:t>. </a:t>
            </a:r>
          </a:p>
          <a:p>
            <a:pPr algn="just"/>
            <a:endParaRPr lang="pt-PT" sz="1000" dirty="0"/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A altura do cilindro reto é o comprimento do seu eixo.</a:t>
            </a:r>
          </a:p>
        </p:txBody>
      </p:sp>
      <p:pic>
        <p:nvPicPr>
          <p:cNvPr id="1027" name="Picture 3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49572"/>
            <a:ext cx="4253600" cy="23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85999"/>
            <a:ext cx="3168352" cy="1143000"/>
          </a:xfrm>
        </p:spPr>
        <p:txBody>
          <a:bodyPr anchor="b">
            <a:normAutofit/>
          </a:bodyPr>
          <a:lstStyle/>
          <a:p>
            <a:pPr algn="ctr"/>
            <a:r>
              <a:rPr lang="pt-PT" sz="3600" b="1" dirty="0">
                <a:solidFill>
                  <a:srgbClr val="FF0000"/>
                </a:solidFill>
                <a:latin typeface="Berlin Sans FB" pitchFamily="34" charset="0"/>
              </a:rPr>
              <a:t>CONES</a:t>
            </a:r>
            <a:endParaRPr lang="pt-PT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one: elementos, tipos, fórmulas, tronco do cone - Brasil Escola">
            <a:extLst>
              <a:ext uri="{FF2B5EF4-FFF2-40B4-BE49-F238E27FC236}">
                <a16:creationId xmlns:a16="http://schemas.microsoft.com/office/drawing/2014/main" id="{1DA9C16C-D2B9-4411-AFD2-2149C3B8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369407" cy="30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3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sana\Desktop\areal\Parte2\Parte3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8" y="2741149"/>
            <a:ext cx="3887935" cy="23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540016" y="1942741"/>
            <a:ext cx="3728573" cy="37267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" name="Grupo 6"/>
          <p:cNvGrpSpPr/>
          <p:nvPr/>
        </p:nvGrpSpPr>
        <p:grpSpPr>
          <a:xfrm>
            <a:off x="4329053" y="1935387"/>
            <a:ext cx="592922" cy="3726716"/>
            <a:chOff x="4442216" y="2160827"/>
            <a:chExt cx="592922" cy="4096987"/>
          </a:xfrm>
        </p:grpSpPr>
        <p:cxnSp>
          <p:nvCxnSpPr>
            <p:cNvPr id="8" name="Conexão recta 7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465070" y="321414"/>
                <a:ext cx="8280920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b="1" dirty="0">
                    <a:solidFill>
                      <a:srgbClr val="C00000"/>
                    </a:solidFill>
                  </a:rPr>
                  <a:t>Cone</a:t>
                </a:r>
              </a:p>
              <a:p>
                <a:pPr algn="just"/>
                <a:endParaRPr lang="pt-PT" sz="1000" b="1" dirty="0">
                  <a:solidFill>
                    <a:srgbClr val="C00000"/>
                  </a:solidFill>
                </a:endParaRPr>
              </a:p>
              <a:p>
                <a:pPr algn="just"/>
                <a:r>
                  <a:rPr lang="pt-PT" sz="2400" dirty="0"/>
                  <a:t>O ponto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 </m:t>
                    </m:r>
                    <m:r>
                      <a:rPr lang="pt-PT" sz="2400" b="1" i="1" dirty="0">
                        <a:latin typeface="Cambria Math"/>
                      </a:rPr>
                      <m:t>𝑷</m:t>
                    </m:r>
                    <m:r>
                      <a:rPr lang="pt-PT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PT" sz="2400" dirty="0"/>
                  <a:t>não pertence ao plano que contém o círculo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𝑪</m:t>
                    </m:r>
                  </m:oMath>
                </a14:m>
                <a:r>
                  <a:rPr lang="pt-PT" sz="2400" dirty="0"/>
                  <a:t> de centro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𝑶</m:t>
                    </m:r>
                  </m:oMath>
                </a14:m>
                <a:r>
                  <a:rPr lang="pt-PT" sz="2400" dirty="0"/>
                  <a:t>. </a:t>
                </a: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70" y="321414"/>
                <a:ext cx="8280920" cy="1354217"/>
              </a:xfrm>
              <a:prstGeom prst="rect">
                <a:avLst/>
              </a:prstGeom>
              <a:blipFill>
                <a:blip r:embed="rId4"/>
                <a:stretch>
                  <a:fillRect l="-1104" t="-3604" r="-147" b="-945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ângulo arredondado 12"/>
          <p:cNvSpPr/>
          <p:nvPr/>
        </p:nvSpPr>
        <p:spPr>
          <a:xfrm>
            <a:off x="4625513" y="2134482"/>
            <a:ext cx="4338965" cy="33827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Susana\Desktop\Areal\icone_cer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92" y="1644293"/>
            <a:ext cx="864096" cy="7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721160" y="2356379"/>
                <a:ext cx="414766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2400" dirty="0"/>
                  <a:t>O 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cone</a:t>
                </a:r>
                <a:r>
                  <a:rPr lang="pt-PT" sz="2400" dirty="0"/>
                  <a:t> de base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𝑪</m:t>
                    </m:r>
                  </m:oMath>
                </a14:m>
                <a:r>
                  <a:rPr lang="pt-PT" sz="2400" dirty="0"/>
                  <a:t> e vértice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𝑷</m:t>
                    </m:r>
                  </m:oMath>
                </a14:m>
                <a:r>
                  <a:rPr lang="pt-PT" sz="2400" dirty="0"/>
                  <a:t>  é o sólido delimitado pelo círculo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𝑪</m:t>
                    </m:r>
                  </m:oMath>
                </a14:m>
                <a:r>
                  <a:rPr lang="pt-PT" sz="2400" dirty="0"/>
                  <a:t> e pela superfície formada pelos segmentos de </a:t>
                </a:r>
                <a:r>
                  <a:rPr lang="pt-PT" sz="2400" dirty="0" err="1"/>
                  <a:t>reta</a:t>
                </a:r>
                <a:r>
                  <a:rPr lang="pt-PT" sz="2400" dirty="0"/>
                  <a:t> que unem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𝑷</m:t>
                    </m:r>
                  </m:oMath>
                </a14:m>
                <a:r>
                  <a:rPr lang="pt-PT" sz="2400" dirty="0"/>
                  <a:t> aos pontos da circunferência do círculo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𝑪</m:t>
                    </m:r>
                  </m:oMath>
                </a14:m>
                <a:r>
                  <a:rPr lang="pt-PT" sz="2400" dirty="0"/>
                  <a:t> (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superfície lateral do cone</a:t>
                </a:r>
                <a:r>
                  <a:rPr lang="pt-PT" sz="2400" dirty="0"/>
                  <a:t>). </a:t>
                </a: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160" y="2356379"/>
                <a:ext cx="4147669" cy="2677656"/>
              </a:xfrm>
              <a:prstGeom prst="rect">
                <a:avLst/>
              </a:prstGeom>
              <a:blipFill>
                <a:blip r:embed="rId6"/>
                <a:stretch>
                  <a:fillRect l="-2203" t="-1822" r="-2203" b="-179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81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13" grpId="0" animBg="1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82924" y="1197474"/>
            <a:ext cx="4388572" cy="40317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" name="Grupo 6"/>
          <p:cNvGrpSpPr/>
          <p:nvPr/>
        </p:nvGrpSpPr>
        <p:grpSpPr>
          <a:xfrm>
            <a:off x="4837062" y="1196752"/>
            <a:ext cx="592922" cy="3312368"/>
            <a:chOff x="4442216" y="2160827"/>
            <a:chExt cx="592922" cy="4096987"/>
          </a:xfrm>
        </p:grpSpPr>
        <p:cxnSp>
          <p:nvCxnSpPr>
            <p:cNvPr id="8" name="Conexão recta 7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4837062" y="1432112"/>
                <a:ext cx="3839394" cy="3939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/>
                  <a:t>O segmento de </a:t>
                </a:r>
                <a:r>
                  <a:rPr lang="pt-PT" sz="2400" dirty="0" err="1"/>
                  <a:t>reta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[</m:t>
                    </m:r>
                    <m:r>
                      <a:rPr lang="pt-PT" sz="2400" b="1" i="1" dirty="0" smtClean="0">
                        <a:latin typeface="Cambria Math"/>
                      </a:rPr>
                      <m:t>𝑷𝑶</m:t>
                    </m:r>
                    <m:r>
                      <a:rPr lang="pt-PT" sz="2400" b="1" i="1" dirty="0" smtClean="0">
                        <a:latin typeface="Cambria Math"/>
                      </a:rPr>
                      <m:t>]    </m:t>
                    </m:r>
                  </m:oMath>
                </a14:m>
                <a:r>
                  <a:rPr lang="pt-PT" sz="2400" dirty="0"/>
                  <a:t>diz-se o </a:t>
                </a:r>
                <a:r>
                  <a:rPr lang="pt-PT" sz="2400" b="1" dirty="0">
                    <a:solidFill>
                      <a:srgbClr val="FF0000"/>
                    </a:solidFill>
                  </a:rPr>
                  <a:t>eixo do cone</a:t>
                </a:r>
                <a:r>
                  <a:rPr lang="pt-PT" sz="2400" dirty="0">
                    <a:solidFill>
                      <a:srgbClr val="FF0000"/>
                    </a:solidFill>
                  </a:rPr>
                  <a:t>. </a:t>
                </a:r>
              </a:p>
              <a:p>
                <a:pPr algn="just"/>
                <a:endParaRPr lang="pt-PT" sz="2400" dirty="0"/>
              </a:p>
              <a:p>
                <a:pPr algn="just"/>
                <a:endParaRPr lang="pt-PT" sz="2400" dirty="0"/>
              </a:p>
              <a:p>
                <a:pPr algn="just"/>
                <a:endParaRPr lang="pt-PT" sz="1000" dirty="0"/>
              </a:p>
              <a:p>
                <a:pPr algn="just"/>
                <a:r>
                  <a:rPr lang="pt-PT" sz="2400" dirty="0"/>
                  <a:t>Um cone cujo eixo é perpendicular aos raios da base, diz-se um </a:t>
                </a:r>
                <a:r>
                  <a:rPr lang="pt-PT" sz="2400" b="1" dirty="0">
                    <a:solidFill>
                      <a:srgbClr val="FF0000"/>
                    </a:solidFill>
                  </a:rPr>
                  <a:t>cone reto</a:t>
                </a:r>
                <a:r>
                  <a:rPr lang="pt-PT" sz="2400" dirty="0"/>
                  <a:t>; caso contrário, diz-se um </a:t>
                </a:r>
                <a:r>
                  <a:rPr lang="pt-PT" sz="2400" b="1" dirty="0">
                    <a:solidFill>
                      <a:srgbClr val="FF0000"/>
                    </a:solidFill>
                  </a:rPr>
                  <a:t>cone oblíquo</a:t>
                </a:r>
                <a:r>
                  <a:rPr lang="pt-PT" sz="2400" dirty="0"/>
                  <a:t>. 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62" y="1432112"/>
                <a:ext cx="3839394" cy="3939540"/>
              </a:xfrm>
              <a:prstGeom prst="rect">
                <a:avLst/>
              </a:prstGeom>
              <a:blipFill>
                <a:blip r:embed="rId3"/>
                <a:stretch>
                  <a:fillRect l="-2381" t="-1238" r="-2540" b="-26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Susana\Desktop\areal\Parte2\Parte3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7" y="1542475"/>
            <a:ext cx="4657213" cy="29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2773D5-E807-41EA-8716-A710373C3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7" t="11703" r="19192" b="51579"/>
          <a:stretch/>
        </p:blipFill>
        <p:spPr>
          <a:xfrm>
            <a:off x="3563888" y="68741"/>
            <a:ext cx="5469325" cy="22322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69" y="3428999"/>
            <a:ext cx="3340496" cy="1143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PT" sz="3600" b="1" dirty="0">
                <a:solidFill>
                  <a:srgbClr val="FF0000"/>
                </a:solidFill>
                <a:latin typeface="Berlin Sans FB" pitchFamily="34" charset="0"/>
              </a:rPr>
              <a:t>PLANIFICAÇÃO DA SUPERFÍCIE DE UM CILINDRO E DE UM CONE</a:t>
            </a:r>
            <a:endParaRPr lang="pt-PT" b="1" dirty="0">
              <a:solidFill>
                <a:srgbClr val="FF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2ED039-391A-44CA-850B-AED040008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7" t="51206" r="19192" b="13700"/>
          <a:stretch/>
        </p:blipFill>
        <p:spPr>
          <a:xfrm>
            <a:off x="3691427" y="4437112"/>
            <a:ext cx="5353086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3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42214-1255-4233-A0E1-A0DE04B5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47935" cy="418058"/>
          </a:xfrm>
        </p:spPr>
        <p:txBody>
          <a:bodyPr>
            <a:normAutofit fontScale="90000"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Planificação da superfície de um cilindro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3AF62D-DDC2-4B95-A4CB-75F5EDE49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49" t="54755" r="24801" b="31431"/>
          <a:stretch/>
        </p:blipFill>
        <p:spPr>
          <a:xfrm>
            <a:off x="107504" y="4581128"/>
            <a:ext cx="8642428" cy="186089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92157D-A7DC-4447-B870-6C9927E7E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980728"/>
            <a:ext cx="4979132" cy="34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85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Mirant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nt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</TotalTime>
  <Words>530</Words>
  <Application>Microsoft Office PowerPoint</Application>
  <PresentationFormat>Apresentação no Ecrã (4:3)</PresentationFormat>
  <Paragraphs>79</Paragraphs>
  <Slides>17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6" baseType="lpstr">
      <vt:lpstr>Berlin Sans FB</vt:lpstr>
      <vt:lpstr>Berlin Sans FB Demi</vt:lpstr>
      <vt:lpstr>Calibri</vt:lpstr>
      <vt:lpstr>Cambria Math</vt:lpstr>
      <vt:lpstr>Century Schoolbook</vt:lpstr>
      <vt:lpstr>Cooper Black</vt:lpstr>
      <vt:lpstr>Wingdings</vt:lpstr>
      <vt:lpstr>Wingdings 2</vt:lpstr>
      <vt:lpstr>Mirante</vt:lpstr>
      <vt:lpstr>2ª Aula</vt:lpstr>
      <vt:lpstr>CILINDROS</vt:lpstr>
      <vt:lpstr>Apresentação do PowerPoint</vt:lpstr>
      <vt:lpstr>Apresentação do PowerPoint</vt:lpstr>
      <vt:lpstr>CONES</vt:lpstr>
      <vt:lpstr>Apresentação do PowerPoint</vt:lpstr>
      <vt:lpstr>Apresentação do PowerPoint</vt:lpstr>
      <vt:lpstr>PLANIFICAÇÃO DA SUPERFÍCIE DE UM CILINDRO E DE UM CONE</vt:lpstr>
      <vt:lpstr>Planificação da superfície de um cilindro</vt:lpstr>
      <vt:lpstr>Planificação da superfície de um cilindro – Pág. 78</vt:lpstr>
      <vt:lpstr>Planificação da superfície de um CONE</vt:lpstr>
      <vt:lpstr>Planificação da superfície de um  CONE – Pág. 79</vt:lpstr>
      <vt:lpstr>Vou Aplicar…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 Números racionais</dc:title>
  <dc:creator>Silvina</dc:creator>
  <cp:lastModifiedBy>Isabel Alexandra Rato da Silva</cp:lastModifiedBy>
  <cp:revision>258</cp:revision>
  <dcterms:created xsi:type="dcterms:W3CDTF">2010-08-16T21:42:52Z</dcterms:created>
  <dcterms:modified xsi:type="dcterms:W3CDTF">2021-03-11T11:27:40Z</dcterms:modified>
</cp:coreProperties>
</file>