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9"/>
  </p:notesMasterIdLst>
  <p:handoutMasterIdLst>
    <p:handoutMasterId r:id="rId10"/>
  </p:handoutMasterIdLst>
  <p:sldIdLst>
    <p:sldId id="256" r:id="rId2"/>
    <p:sldId id="345" r:id="rId3"/>
    <p:sldId id="305" r:id="rId4"/>
    <p:sldId id="360" r:id="rId5"/>
    <p:sldId id="361" r:id="rId6"/>
    <p:sldId id="323" r:id="rId7"/>
    <p:sldId id="325" r:id="rId8"/>
  </p:sldIdLst>
  <p:sldSz cx="9144000" cy="6858000" type="screen4x3"/>
  <p:notesSz cx="6858000" cy="97107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E0F5E836-7D98-4E6A-B71A-BE1D942A1BC7}">
          <p14:sldIdLst>
            <p14:sldId id="256"/>
            <p14:sldId id="345"/>
            <p14:sldId id="305"/>
            <p14:sldId id="360"/>
            <p14:sldId id="361"/>
            <p14:sldId id="323"/>
            <p14:sldId id="325"/>
          </p14:sldIdLst>
        </p14:section>
        <p14:section name="Secção Sem Título" id="{C19D1B49-0279-422C-B4DA-B72BF99448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CCFFFF"/>
    <a:srgbClr val="660033"/>
    <a:srgbClr val="CC0066"/>
    <a:srgbClr val="006600"/>
    <a:srgbClr val="F8F8F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923" y="0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r">
              <a:defRPr sz="1100"/>
            </a:lvl1pPr>
          </a:lstStyle>
          <a:p>
            <a:fld id="{C6264AB8-128B-41D4-AD2F-48CA4D7B896F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4222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923" y="9224222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r">
              <a:defRPr sz="1100"/>
            </a:lvl1pPr>
          </a:lstStyle>
          <a:p>
            <a:fld id="{E6386F6F-2B8B-44B7-9764-00A171EC837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>
              <a:defRPr sz="1200"/>
            </a:lvl1pPr>
          </a:lstStyle>
          <a:p>
            <a:fld id="{57D029EE-3441-4C58-8C7A-A4DE54CB4697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4666" tIns="47334" rIns="94666" bIns="4733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>
              <a:defRPr sz="1200"/>
            </a:lvl1pPr>
          </a:lstStyle>
          <a:p>
            <a:fld id="{574B2351-72D8-43A3-844E-4F249EE2CC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154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542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113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197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473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67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438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770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320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7029" y="842129"/>
            <a:ext cx="788275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7030" y="1418193"/>
            <a:ext cx="7882759" cy="20108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775" y="44624"/>
            <a:ext cx="7033537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6666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9987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27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5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414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1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85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5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829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481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66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0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E9EAF-C972-4BA9-B05E-4E30561BEC41}" type="datetimeFigureOut">
              <a:rPr lang="pt-PT" smtClean="0"/>
              <a:pPr/>
              <a:t>18/03/2021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69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5036682"/>
            <a:ext cx="5439548" cy="1327149"/>
          </a:xfrm>
        </p:spPr>
        <p:txBody>
          <a:bodyPr>
            <a:normAutofit/>
          </a:bodyPr>
          <a:lstStyle/>
          <a:p>
            <a:r>
              <a:rPr lang="pt-PT" sz="6000" b="1" dirty="0">
                <a:solidFill>
                  <a:srgbClr val="002060"/>
                </a:solidFill>
                <a:latin typeface="Berlin Sans FB Demi" pitchFamily="34" charset="0"/>
              </a:rPr>
              <a:t>2 ª Aula</a:t>
            </a:r>
            <a:endParaRPr lang="pt-PT" sz="6000" dirty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79" y="6363831"/>
            <a:ext cx="8786842" cy="428604"/>
          </a:xfrm>
        </p:spPr>
        <p:txBody>
          <a:bodyPr>
            <a:normAutofit/>
          </a:bodyPr>
          <a:lstStyle/>
          <a:p>
            <a:pPr algn="l"/>
            <a:r>
              <a:rPr lang="pt-PT" sz="1400" b="1" dirty="0">
                <a:solidFill>
                  <a:srgbClr val="002060"/>
                </a:solidFill>
                <a:latin typeface="Berlin Sans FB" pitchFamily="34" charset="0"/>
              </a:rPr>
              <a:t>Agrupamento de Escolas do Forte da Casa	        		                                        </a:t>
            </a:r>
            <a:r>
              <a:rPr lang="pt-PT" sz="1100" b="1" dirty="0">
                <a:solidFill>
                  <a:srgbClr val="002060"/>
                </a:solidFill>
                <a:latin typeface="Berlin Sans FB" pitchFamily="34" charset="0"/>
              </a:rPr>
              <a:t>A Prof.  </a:t>
            </a:r>
            <a:r>
              <a:rPr lang="pt-PT" sz="1200" b="1" dirty="0">
                <a:solidFill>
                  <a:srgbClr val="002060"/>
                </a:solidFill>
                <a:latin typeface="Berlin Sans FB" pitchFamily="34" charset="0"/>
              </a:rPr>
              <a:t>Isabel Silva 2020/2021</a:t>
            </a:r>
            <a:endParaRPr lang="pt-PT" sz="12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2055" name="AutoShape 7" descr="children girl book Animated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3BDFBE-17EA-4768-80BC-320407790686}"/>
              </a:ext>
            </a:extLst>
          </p:cNvPr>
          <p:cNvSpPr txBox="1"/>
          <p:nvPr/>
        </p:nvSpPr>
        <p:spPr>
          <a:xfrm>
            <a:off x="219753" y="10728"/>
            <a:ext cx="8462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Sólidos geométricos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>
                <a:solidFill>
                  <a:srgbClr val="FF0000"/>
                </a:solidFill>
                <a:latin typeface="Berlin Sans FB" pitchFamily="34" charset="0"/>
              </a:rPr>
              <a:t>VOLUME DE UM PRISMA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6F4073-C7EF-4492-844B-3AF7F93DD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70" b="27320"/>
          <a:stretch/>
        </p:blipFill>
        <p:spPr>
          <a:xfrm>
            <a:off x="1714500" y="2837935"/>
            <a:ext cx="5715000" cy="2618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1CF16C-DF03-40CE-80AD-EA1C3A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352" y="1020871"/>
            <a:ext cx="522056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VOLUME DE UM PRISMA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/>
        </p:nvSpPr>
        <p:spPr>
          <a:xfrm>
            <a:off x="323528" y="1196752"/>
            <a:ext cx="6068392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" y="758255"/>
            <a:ext cx="864096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83568" y="1539541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Fixada uma unidade de comprimento, a medida do </a:t>
            </a:r>
            <a:r>
              <a:rPr lang="pt-PT" sz="2400" b="1" dirty="0">
                <a:solidFill>
                  <a:srgbClr val="C00000"/>
                </a:solidFill>
              </a:rPr>
              <a:t>volume de um prisma </a:t>
            </a:r>
            <a:r>
              <a:rPr lang="pt-PT" sz="2400" b="1" dirty="0" err="1">
                <a:solidFill>
                  <a:srgbClr val="C00000"/>
                </a:solidFill>
              </a:rPr>
              <a:t>reto</a:t>
            </a:r>
            <a:r>
              <a:rPr lang="pt-PT" sz="2400" dirty="0"/>
              <a:t> (em unidades cúbicas) é igual ao produto da medida da área da base (em unidades quadradas) pela medida da altura.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9482" y="3987294"/>
                <a:ext cx="76328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t-PT" sz="2400" b="1" dirty="0">
                  <a:solidFill>
                    <a:srgbClr val="C00000"/>
                  </a:solidFill>
                </a:endParaRPr>
              </a:p>
              <a:p>
                <a:r>
                  <a:rPr lang="pt-PT" sz="2000" b="1" dirty="0">
                    <a:solidFill>
                      <a:srgbClr val="C00000"/>
                    </a:solidFill>
                  </a:rPr>
                  <a:t>Volume  do prisma reto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pt-PT" sz="2000" b="1" dirty="0">
                    <a:solidFill>
                      <a:srgbClr val="C00000"/>
                    </a:solidFill>
                  </a:rPr>
                  <a:t> Área da base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pt-PT" sz="2000" b="1" dirty="0">
                    <a:solidFill>
                      <a:srgbClr val="C00000"/>
                    </a:solidFill>
                  </a:rPr>
                  <a:t> altura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2" y="3987294"/>
                <a:ext cx="7632849" cy="769441"/>
              </a:xfrm>
              <a:prstGeom prst="rect">
                <a:avLst/>
              </a:prstGeom>
              <a:blipFill>
                <a:blip r:embed="rId4"/>
                <a:stretch>
                  <a:fillRect l="-879" b="-126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>
            <a:extLst>
              <a:ext uri="{FF2B5EF4-FFF2-40B4-BE49-F238E27FC236}">
                <a16:creationId xmlns:a16="http://schemas.microsoft.com/office/drawing/2014/main" id="{3628E77D-9BCD-4FBF-8B0D-04A10E78F3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82" t="40924" r="72594" b="11099"/>
          <a:stretch/>
        </p:blipFill>
        <p:spPr>
          <a:xfrm>
            <a:off x="6666288" y="1045682"/>
            <a:ext cx="2485379" cy="37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EF66C-8AED-4D35-A6C4-B62F75C0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290" y="1700808"/>
            <a:ext cx="522056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Vou </a:t>
            </a:r>
            <a:r>
              <a:rPr lang="en-US" sz="5200" dirty="0" err="1">
                <a:solidFill>
                  <a:srgbClr val="FFFFFF"/>
                </a:solidFill>
              </a:rPr>
              <a:t>Aplicar</a:t>
            </a:r>
            <a:r>
              <a:rPr lang="en-US" sz="5200" dirty="0">
                <a:solidFill>
                  <a:srgbClr val="FFFFFF"/>
                </a:solidFill>
              </a:rPr>
              <a:t>…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6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4F82C495-746A-424F-92E4-D8E1BAEEB8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7" y="485523"/>
            <a:ext cx="8495692" cy="461665"/>
          </a:xfrm>
        </p:spPr>
        <p:txBody>
          <a:bodyPr/>
          <a:lstStyle/>
          <a:p>
            <a:r>
              <a:rPr lang="pt-PT" sz="2400" dirty="0"/>
              <a:t>1. </a:t>
            </a:r>
            <a:r>
              <a:rPr lang="pt-PT" sz="2400" dirty="0">
                <a:solidFill>
                  <a:srgbClr val="002060"/>
                </a:solidFill>
              </a:rPr>
              <a:t>Determina o volume de cada um dos prismas seguintes.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B858A4-3703-4B44-A3DC-274E80135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0" t="30689" r="81911" b="57220"/>
          <a:stretch/>
        </p:blipFill>
        <p:spPr>
          <a:xfrm>
            <a:off x="560439" y="1017995"/>
            <a:ext cx="3743268" cy="20795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4BA931-FAF5-4ADE-B734-41BF62ABB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86"/>
          <a:stretch/>
        </p:blipFill>
        <p:spPr>
          <a:xfrm>
            <a:off x="1187624" y="3523762"/>
            <a:ext cx="2592288" cy="3160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5B31887-B091-4E49-AE97-B7E9E93362D2}"/>
                  </a:ext>
                </a:extLst>
              </p:cNvPr>
              <p:cNvSpPr txBox="1"/>
              <p:nvPr/>
            </p:nvSpPr>
            <p:spPr>
              <a:xfrm>
                <a:off x="4475793" y="1807555"/>
                <a:ext cx="4572000" cy="1290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21494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PT" sz="1800" b="0" i="1" smtClean="0">
                            <a:latin typeface="Cambria Math"/>
                          </a:rPr>
                          <m:t>𝑏𝑎𝑠𝑒</m:t>
                        </m:r>
                      </m:sub>
                    </m:sSub>
                    <m:r>
                      <a:rPr lang="pt-PT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  <m:r>
                          <a:rPr lang="pt-PT" sz="1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pt-PT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t-PT" sz="1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PT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/>
                          </a:rPr>
                          <m:t>3,2 </m:t>
                        </m:r>
                        <m:r>
                          <a:rPr lang="pt-PT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/>
                          </a:rPr>
                          <m:t>3,2</m:t>
                        </m:r>
                      </m:num>
                      <m:den>
                        <m:r>
                          <a:rPr lang="pt-PT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t-PT" sz="1800" b="0" i="1" smtClean="0">
                        <a:latin typeface="Cambria Math"/>
                      </a:rPr>
                      <m:t>=</m:t>
                    </m:r>
                    <m:r>
                      <a:rPr lang="pt-PT" sz="1800" b="0" i="1" smtClean="0">
                        <a:latin typeface="Cambria Math" panose="02040503050406030204" pitchFamily="18" charset="0"/>
                      </a:rPr>
                      <m:t>5,12 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t-PT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PT" sz="1800" dirty="0"/>
              </a:p>
              <a:p>
                <a:pPr algn="just">
                  <a:tabLst>
                    <a:tab pos="2149475" algn="l"/>
                  </a:tabLst>
                </a:pPr>
                <a:endParaRPr lang="pt-PT" sz="800" dirty="0"/>
              </a:p>
              <a:p>
                <a:pPr algn="just">
                  <a:tabLst>
                    <a:tab pos="21494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/>
                        </a:rPr>
                        <m:t>𝑉</m:t>
                      </m:r>
                      <m:r>
                        <a:rPr lang="pt-PT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𝑏𝑎𝑠𝑒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 5,12×10=51,2  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P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PT" sz="1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sz="1800" dirty="0"/>
              </a:p>
              <a:p>
                <a:pPr algn="just">
                  <a:tabLst>
                    <a:tab pos="2149475" algn="l"/>
                  </a:tabLst>
                </a:pPr>
                <a:endParaRPr lang="pt-PT" sz="1800" dirty="0"/>
              </a:p>
              <a:p>
                <a:pPr algn="just">
                  <a:tabLst>
                    <a:tab pos="2149475" algn="l"/>
                  </a:tabLst>
                </a:pPr>
                <a:endParaRPr lang="pt-PT" sz="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5B31887-B091-4E49-AE97-B7E9E9336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93" y="1807555"/>
                <a:ext cx="4572000" cy="1290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1CCCC3D-9191-4930-B616-9E8134301CDF}"/>
                  </a:ext>
                </a:extLst>
              </p:cNvPr>
              <p:cNvSpPr txBox="1"/>
              <p:nvPr/>
            </p:nvSpPr>
            <p:spPr>
              <a:xfrm>
                <a:off x="4324090" y="4187984"/>
                <a:ext cx="4572000" cy="130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21494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PT" sz="1800" b="0" i="1" smtClean="0">
                            <a:latin typeface="Cambria Math"/>
                          </a:rPr>
                          <m:t>𝑏𝑎𝑠𝑒</m:t>
                        </m:r>
                      </m:sub>
                    </m:sSub>
                    <m:r>
                      <a:rPr lang="pt-PT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</m:num>
                      <m:den>
                        <m:r>
                          <a:rPr lang="pt-PT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t-PT" sz="1800" b="0" i="1" smtClean="0"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pt-PT" sz="18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pt-PT" sz="1800" b="0" i="1" smtClean="0">
                        <a:latin typeface="Cambria Math" panose="02040503050406030204" pitchFamily="18" charset="0"/>
                        <a:ea typeface="Cambria Math"/>
                      </a:rPr>
                      <m:t>𝐴𝑝</m:t>
                    </m:r>
                    <m:r>
                      <a:rPr lang="pt-PT" sz="1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PT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/>
                          </a:rPr>
                          <m:t>30</m:t>
                        </m:r>
                      </m:num>
                      <m:den>
                        <m:r>
                          <a:rPr lang="pt-PT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/>
                      </a:rPr>
                      <m:t> 7=105 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t-PT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PT" sz="1800" dirty="0"/>
              </a:p>
              <a:p>
                <a:pPr algn="just">
                  <a:tabLst>
                    <a:tab pos="2149475" algn="l"/>
                  </a:tabLst>
                </a:pPr>
                <a:endParaRPr lang="pt-PT" sz="800" dirty="0"/>
              </a:p>
              <a:p>
                <a:pPr algn="just">
                  <a:tabLst>
                    <a:tab pos="21494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𝑉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𝑏𝑎𝑠𝑒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sz="1800" b="0" i="1" smtClean="0">
                          <a:latin typeface="Cambria Math"/>
                        </a:rPr>
                        <m:t>=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</a:rPr>
                        <m:t>105 </m:t>
                      </m:r>
                      <m:r>
                        <a:rPr lang="pt-PT" sz="1800" b="0" i="1" smtClean="0">
                          <a:latin typeface="Cambria Math"/>
                        </a:rPr>
                        <m:t>×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pt-PT" sz="1800" b="0" i="1" smtClean="0">
                          <a:latin typeface="Cambria Math"/>
                        </a:rPr>
                        <m:t>=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</a:rPr>
                        <m:t>1155 </m:t>
                      </m:r>
                      <m:r>
                        <a:rPr lang="pt-PT" sz="1800" b="0" i="1" smtClean="0">
                          <a:latin typeface="Cambria Math"/>
                        </a:rPr>
                        <m:t> 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P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PT" sz="1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sz="1800" dirty="0"/>
              </a:p>
              <a:p>
                <a:pPr algn="just">
                  <a:tabLst>
                    <a:tab pos="2149475" algn="l"/>
                  </a:tabLst>
                </a:pPr>
                <a:endParaRPr lang="pt-PT" sz="1800" dirty="0"/>
              </a:p>
              <a:p>
                <a:pPr algn="just">
                  <a:tabLst>
                    <a:tab pos="2149475" algn="l"/>
                  </a:tabLst>
                </a:pPr>
                <a:endParaRPr lang="pt-PT" sz="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1CCCC3D-9191-4930-B616-9E8134301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090" y="4187984"/>
                <a:ext cx="4572000" cy="13087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73EB5F3-10FF-4F31-A575-B42FCDDBD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43393"/>
              </p:ext>
            </p:extLst>
          </p:nvPr>
        </p:nvGraphicFramePr>
        <p:xfrm>
          <a:off x="4499992" y="947188"/>
          <a:ext cx="3779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8BD7DCD2-0EA6-4AA4-AA4B-E6BF78BD7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72075"/>
              </p:ext>
            </p:extLst>
          </p:nvPr>
        </p:nvGraphicFramePr>
        <p:xfrm>
          <a:off x="4616131" y="3500755"/>
          <a:ext cx="3779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414658" y="228998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2. </a:t>
            </a:r>
            <a:r>
              <a:rPr lang="pt-PT" sz="2400" b="1" dirty="0">
                <a:solidFill>
                  <a:srgbClr val="002060"/>
                </a:solidFill>
              </a:rPr>
              <a:t>No jardim da casa do avô da Marta há uma casa em madeira onde são guardados vários utensílios e ferramentas. Essa casa está representada no esquema ao lado. </a:t>
            </a:r>
            <a:endParaRPr lang="pt-PT" sz="2400" dirty="0"/>
          </a:p>
        </p:txBody>
      </p:sp>
      <p:sp>
        <p:nvSpPr>
          <p:cNvPr id="13" name="Rectângulo 12"/>
          <p:cNvSpPr/>
          <p:nvPr/>
        </p:nvSpPr>
        <p:spPr>
          <a:xfrm>
            <a:off x="539551" y="1844824"/>
            <a:ext cx="3312000" cy="279643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3" y="1844824"/>
            <a:ext cx="3509270" cy="2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4048821" y="1844824"/>
            <a:ext cx="4699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Determina, em metros cúbicos, o volume da casa de madeira.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">
                <a:extLst>
                  <a:ext uri="{FF2B5EF4-FFF2-40B4-BE49-F238E27FC236}">
                    <a16:creationId xmlns:a16="http://schemas.microsoft.com/office/drawing/2014/main" id="{45F4DA29-03C2-4299-AC51-8F235D4A7CCC}"/>
                  </a:ext>
                </a:extLst>
              </p:cNvPr>
              <p:cNvSpPr/>
              <p:nvPr/>
            </p:nvSpPr>
            <p:spPr>
              <a:xfrm>
                <a:off x="3968182" y="3256309"/>
                <a:ext cx="4860919" cy="3013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21494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PT" sz="2400" b="0" i="1" smtClean="0">
                            <a:latin typeface="Cambria Math"/>
                          </a:rPr>
                          <m:t>𝑏𝑎𝑠𝑒</m:t>
                        </m:r>
                      </m:sub>
                    </m:sSub>
                    <m:r>
                      <a:rPr lang="pt-PT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PT" sz="2400" dirty="0">
                    <a:ea typeface="Cambria Math"/>
                  </a:rPr>
                  <a:t> </a:t>
                </a:r>
                <a:r>
                  <a:rPr lang="pt-PT" sz="2000" dirty="0">
                    <a:highlight>
                      <a:srgbClr val="FFFF00"/>
                    </a:highlight>
                    <a:ea typeface="Cambria Math"/>
                  </a:rPr>
                  <a:t>A</a:t>
                </a:r>
                <a:r>
                  <a:rPr lang="pt-PT" sz="1600" dirty="0">
                    <a:highlight>
                      <a:srgbClr val="FFFF00"/>
                    </a:highlight>
                    <a:ea typeface="Cambria Math"/>
                  </a:rPr>
                  <a:t>retâng</a:t>
                </a:r>
                <a:r>
                  <a:rPr lang="pt-PT" sz="2000" dirty="0">
                    <a:highlight>
                      <a:srgbClr val="FFFF00"/>
                    </a:highlight>
                    <a:ea typeface="Cambria Math"/>
                  </a:rPr>
                  <a:t>. </a:t>
                </a:r>
                <a:r>
                  <a:rPr lang="pt-PT" sz="2400" dirty="0">
                    <a:ea typeface="Cambria Math"/>
                  </a:rPr>
                  <a:t>+ </a:t>
                </a:r>
                <a:r>
                  <a:rPr lang="pt-PT" sz="2000" dirty="0" err="1">
                    <a:highlight>
                      <a:srgbClr val="00FF00"/>
                    </a:highlight>
                    <a:ea typeface="Cambria Math"/>
                  </a:rPr>
                  <a:t>A</a:t>
                </a:r>
                <a:r>
                  <a:rPr lang="pt-PT" sz="1600" dirty="0" err="1">
                    <a:highlight>
                      <a:srgbClr val="00FF00"/>
                    </a:highlight>
                    <a:ea typeface="Cambria Math"/>
                  </a:rPr>
                  <a:t>triângulo</a:t>
                </a:r>
                <a:r>
                  <a:rPr lang="pt-PT" sz="2000" dirty="0">
                    <a:highlight>
                      <a:srgbClr val="00FF00"/>
                    </a:highlight>
                    <a:ea typeface="Cambria Math"/>
                  </a:rPr>
                  <a:t> </a:t>
                </a:r>
                <a:r>
                  <a:rPr lang="pt-PT" sz="2400" dirty="0">
                    <a:ea typeface="Cambria Math"/>
                  </a:rPr>
                  <a:t>=</a:t>
                </a:r>
                <a:br>
                  <a:rPr lang="pt-PT" sz="2400" dirty="0">
                    <a:ea typeface="Cambria Math"/>
                  </a:rPr>
                </a:br>
                <a:r>
                  <a:rPr lang="pt-PT" sz="2400" dirty="0">
                    <a:ea typeface="Cambria Math"/>
                  </a:rPr>
                  <a:t>                   = </a:t>
                </a:r>
                <a:r>
                  <a:rPr lang="pt-PT" sz="2400" dirty="0">
                    <a:highlight>
                      <a:srgbClr val="FFFF00"/>
                    </a:highlight>
                    <a:ea typeface="Cambria Math"/>
                  </a:rPr>
                  <a:t>c </a:t>
                </a:r>
                <a14:m>
                  <m:oMath xmlns:m="http://schemas.openxmlformats.org/officeDocument/2006/math">
                    <m:r>
                      <a:rPr lang="pt-PT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pt-PT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/>
                      </a:rPr>
                      <m:t>𝑙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pt-PT" sz="2400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sz="2400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  <m:r>
                          <a:rPr lang="pt-PT" sz="2400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pt-PT" sz="2400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pt-PT" sz="2400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PT" sz="2400" b="0" i="1" dirty="0">
                  <a:highlight>
                    <a:srgbClr val="00FF00"/>
                  </a:highlight>
                  <a:latin typeface="+mj-lt"/>
                </a:endParaRPr>
              </a:p>
              <a:p>
                <a:pPr algn="just">
                  <a:tabLst>
                    <a:tab pos="2149475" algn="l"/>
                  </a:tabLst>
                </a:pPr>
                <a:r>
                  <a:rPr lang="pt-PT" sz="2400" b="0" dirty="0"/>
                  <a:t>                 =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highlight>
                          <a:srgbClr val="FFFF00"/>
                        </a:highlight>
                        <a:latin typeface="Cambria Math"/>
                      </a:rPr>
                      <m:t>3</m:t>
                    </m:r>
                    <m:r>
                      <a:rPr lang="pt-PT" sz="2400" b="0" i="1" smtClean="0">
                        <a:highlight>
                          <a:srgbClr val="FFFF00"/>
                        </a:highlight>
                        <a:latin typeface="Cambria Math"/>
                        <a:ea typeface="Cambria Math"/>
                      </a:rPr>
                      <m:t>×2,5</m:t>
                    </m:r>
                    <m:r>
                      <a:rPr lang="pt-PT" sz="24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t-PT" sz="2400" b="0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sz="2400" b="0" i="1" smtClean="0">
                            <a:highlight>
                              <a:srgbClr val="00FF00"/>
                            </a:highlight>
                            <a:latin typeface="Cambria Math"/>
                            <a:ea typeface="Cambria Math"/>
                          </a:rPr>
                          <m:t>3×1</m:t>
                        </m:r>
                      </m:num>
                      <m:den>
                        <m:r>
                          <a:rPr lang="pt-PT" sz="2400" b="0" i="1" smtClean="0">
                            <a:highlight>
                              <a:srgbClr val="00FF00"/>
                            </a:highlight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t-PT" sz="2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pt-PT" sz="2400" dirty="0"/>
              </a:p>
              <a:p>
                <a:pPr algn="just">
                  <a:tabLst>
                    <a:tab pos="2149475" algn="l"/>
                  </a:tabLst>
                </a:pPr>
                <a:endParaRPr lang="pt-PT" sz="500" dirty="0"/>
              </a:p>
              <a:p>
                <a:pPr algn="just">
                  <a:tabLst>
                    <a:tab pos="21494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=9</m:t>
                      </m:r>
                      <m:sSup>
                        <m:sSup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PT" sz="2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  <a:p>
                <a:pPr algn="just">
                  <a:tabLst>
                    <a:tab pos="2149475" algn="l"/>
                  </a:tabLst>
                </a:pPr>
                <a:endParaRPr lang="pt-PT" sz="1000" dirty="0"/>
              </a:p>
              <a:p>
                <a:pPr algn="just">
                  <a:tabLst>
                    <a:tab pos="21494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𝑉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𝑏𝑎𝑠𝑒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sz="2400" i="1" smtClean="0"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latin typeface="Cambria Math"/>
                        </a:rPr>
                        <m:t>9×4=36 </m:t>
                      </m:r>
                      <m:sSup>
                        <m:sSup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PT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  <a:p>
                <a:pPr algn="just">
                  <a:tabLst>
                    <a:tab pos="2149475" algn="l"/>
                  </a:tabLst>
                </a:pPr>
                <a:endParaRPr lang="pt-PT" sz="1000" dirty="0"/>
              </a:p>
              <a:p>
                <a:pPr algn="just">
                  <a:tabLst>
                    <a:tab pos="2149475" algn="l"/>
                  </a:tabLst>
                </a:pPr>
                <a:r>
                  <a:rPr lang="pt-PT" sz="2400" dirty="0">
                    <a:solidFill>
                      <a:srgbClr val="C00000"/>
                    </a:solidFill>
                  </a:rPr>
                  <a:t>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pt-PT" sz="24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36 </m:t>
                    </m:r>
                    <m:sSup>
                      <m:sSup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t-PT" sz="2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19" name="Rectângulo 1">
                <a:extLst>
                  <a:ext uri="{FF2B5EF4-FFF2-40B4-BE49-F238E27FC236}">
                    <a16:creationId xmlns:a16="http://schemas.microsoft.com/office/drawing/2014/main" id="{45F4DA29-03C2-4299-AC51-8F235D4A7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82" y="3256309"/>
                <a:ext cx="4860919" cy="3013838"/>
              </a:xfrm>
              <a:prstGeom prst="rect">
                <a:avLst/>
              </a:prstGeom>
              <a:blipFill>
                <a:blip r:embed="rId4"/>
                <a:stretch>
                  <a:fillRect l="-2008" t="-1616" r="-1882" b="-34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4078EC87-43B4-4868-BA71-5DD3EA64C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30774"/>
              </p:ext>
            </p:extLst>
          </p:nvPr>
        </p:nvGraphicFramePr>
        <p:xfrm>
          <a:off x="4086593" y="2693906"/>
          <a:ext cx="3779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4204731-D793-4CC1-8973-1035ED9871A2}"/>
              </a:ext>
            </a:extLst>
          </p:cNvPr>
          <p:cNvSpPr txBox="1"/>
          <p:nvPr/>
        </p:nvSpPr>
        <p:spPr>
          <a:xfrm>
            <a:off x="1259631" y="6453336"/>
            <a:ext cx="756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Observação: Existem outras formas de resolver o problema.</a:t>
            </a:r>
          </a:p>
        </p:txBody>
      </p:sp>
    </p:spTree>
    <p:extLst>
      <p:ext uri="{BB962C8B-B14F-4D97-AF65-F5344CB8AC3E}">
        <p14:creationId xmlns:p14="http://schemas.microsoft.com/office/powerpoint/2010/main" val="11545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2" grpId="0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251520" y="208591"/>
                <a:ext cx="835292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C00000"/>
                    </a:solidFill>
                  </a:rPr>
                  <a:t>3. </a:t>
                </a:r>
                <a:r>
                  <a:rPr lang="pt-PT" sz="2400" b="1" dirty="0">
                    <a:solidFill>
                      <a:srgbClr val="002060"/>
                    </a:solidFill>
                  </a:rPr>
                  <a:t>A piscina da Joana tem a forma de um prisma hexagonal regular com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de altura. A Joana mediu e registou que um dos lados da base da piscina mede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e que o apótema da base da piscina mede, aproximadamente,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8591"/>
                <a:ext cx="8352929" cy="1938992"/>
              </a:xfrm>
              <a:prstGeom prst="rect">
                <a:avLst/>
              </a:prstGeom>
              <a:blipFill>
                <a:blip r:embed="rId3"/>
                <a:stretch>
                  <a:fillRect l="-1095" t="-2516" r="-1168" b="-62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ângulo 12"/>
          <p:cNvSpPr/>
          <p:nvPr/>
        </p:nvSpPr>
        <p:spPr>
          <a:xfrm>
            <a:off x="616147" y="2194467"/>
            <a:ext cx="3312000" cy="20014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8" name="Picture 2" descr="C:\Users\Susana\Desktop\areal\Parte2\Parte3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7" y="2015446"/>
            <a:ext cx="363808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4079026" y="2222201"/>
                <a:ext cx="47555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/>
                  <a:t>Calcula, em litros, a capacidade máxima da piscina (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1 ℓ=1 </m:t>
                    </m:r>
                    <m:sSup>
                      <m:sSupPr>
                        <m:ctrlPr>
                          <a:rPr lang="pt-PT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dirty="0" smtClean="0"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pt-PT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sz="2400" dirty="0"/>
                  <a:t>).</a:t>
                </a: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26" y="2222201"/>
                <a:ext cx="4755520" cy="830997"/>
              </a:xfrm>
              <a:prstGeom prst="rect">
                <a:avLst/>
              </a:prstGeom>
              <a:blipFill>
                <a:blip r:embed="rId5"/>
                <a:stretch>
                  <a:fillRect l="-1923" t="-5882" r="-2051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5384129-E4E1-4328-9CDB-866D66A3ADFC}"/>
                  </a:ext>
                </a:extLst>
              </p:cNvPr>
              <p:cNvSpPr txBox="1"/>
              <p:nvPr/>
            </p:nvSpPr>
            <p:spPr>
              <a:xfrm>
                <a:off x="1583160" y="4166556"/>
                <a:ext cx="7560840" cy="286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𝑉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PT" sz="2400" i="1">
                              <a:latin typeface="Cambria Math"/>
                            </a:rPr>
                            <m:t>𝑏𝑎𝑠𝑒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  <a:ea typeface="Cambria Math"/>
                        </a:rPr>
                        <m:t>×1,4×1,2=</m:t>
                      </m:r>
                    </m:oMath>
                  </m:oMathPara>
                </a14:m>
                <a:endParaRPr lang="pt-PT" sz="2400" dirty="0"/>
              </a:p>
              <a:p>
                <a:endParaRPr lang="pt-PT" sz="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=10,08 </m:t>
                      </m:r>
                      <m:sSup>
                        <m:sSup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PT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  <a:p>
                <a:endParaRPr lang="pt-PT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400" i="1">
                          <a:latin typeface="Cambria Math"/>
                        </a:rPr>
                        <m:t>10,08 </m:t>
                      </m:r>
                      <m:sSup>
                        <m:sSup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PT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latin typeface="Cambria Math"/>
                        </a:rPr>
                        <m:t>10</m:t>
                      </m:r>
                      <m:r>
                        <a:rPr lang="pt-PT" sz="2400" b="0" i="1" smtClean="0">
                          <a:latin typeface="Cambria Math"/>
                        </a:rPr>
                        <m:t> </m:t>
                      </m:r>
                      <m:r>
                        <a:rPr lang="pt-PT" sz="2400" i="1">
                          <a:latin typeface="Cambria Math"/>
                        </a:rPr>
                        <m:t>08</m:t>
                      </m:r>
                      <m:r>
                        <a:rPr lang="pt-PT" sz="2400" b="0" i="1" smtClean="0">
                          <a:latin typeface="Cambria Math"/>
                        </a:rPr>
                        <m:t>0</m:t>
                      </m:r>
                      <m:r>
                        <a:rPr lang="pt-PT" sz="24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pt-PT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latin typeface="Cambria Math"/>
                        </a:rPr>
                        <m:t>10 080</m:t>
                      </m:r>
                      <m:r>
                        <a:rPr lang="pt-PT" sz="2400" b="0" i="1" smtClean="0">
                          <a:latin typeface="Cambria Math"/>
                        </a:rPr>
                        <m:t> </m:t>
                      </m:r>
                      <m:r>
                        <a:rPr lang="pt-PT" sz="2400" i="1" dirty="0"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pt-PT" sz="2400" dirty="0"/>
              </a:p>
              <a:p>
                <a:endParaRPr lang="pt-PT" sz="2400" dirty="0">
                  <a:solidFill>
                    <a:srgbClr val="C00000"/>
                  </a:solidFill>
                </a:endParaRPr>
              </a:p>
              <a:p>
                <a:r>
                  <a:rPr lang="pt-PT" sz="2400" dirty="0">
                    <a:solidFill>
                      <a:srgbClr val="C00000"/>
                    </a:solidFill>
                  </a:rPr>
                  <a:t>R:  </a:t>
                </a:r>
                <a:r>
                  <a:rPr lang="pt-PT" sz="2400" dirty="0">
                    <a:solidFill>
                      <a:schemeClr val="tx1"/>
                    </a:solidFill>
                  </a:rPr>
                  <a:t>A capacidade máxima da piscina é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10 </m:t>
                    </m:r>
                    <m:r>
                      <a:rPr lang="pt-PT" sz="2400" i="1" dirty="0">
                        <a:solidFill>
                          <a:schemeClr val="tx1"/>
                        </a:solidFill>
                        <a:latin typeface="Cambria Math"/>
                      </a:rPr>
                      <m:t>080</m:t>
                    </m:r>
                  </m:oMath>
                </a14:m>
                <a:r>
                  <a:rPr lang="pt-PT" sz="2400" dirty="0">
                    <a:solidFill>
                      <a:schemeClr val="tx1"/>
                    </a:solidFill>
                  </a:rPr>
                  <a:t> litros. </a:t>
                </a:r>
              </a:p>
              <a:p>
                <a:endParaRPr lang="pt-PT" sz="24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5384129-E4E1-4328-9CDB-866D66A3A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60" y="4166556"/>
                <a:ext cx="7560840" cy="2861296"/>
              </a:xfrm>
              <a:prstGeom prst="rect">
                <a:avLst/>
              </a:prstGeom>
              <a:blipFill>
                <a:blip r:embed="rId6"/>
                <a:stretch>
                  <a:fillRect l="-12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1054D0F1-6E2A-4969-B785-348D83083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54729"/>
              </p:ext>
            </p:extLst>
          </p:nvPr>
        </p:nvGraphicFramePr>
        <p:xfrm>
          <a:off x="4079026" y="3381277"/>
          <a:ext cx="37796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715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7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3" grpId="0"/>
      <p:bldP spid="19" grpId="0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2900</TotalTime>
  <Words>346</Words>
  <Application>Microsoft Office PowerPoint</Application>
  <PresentationFormat>Apresentação no Ecrã (4:3)</PresentationFormat>
  <Paragraphs>45</Paragraphs>
  <Slides>7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7" baseType="lpstr">
      <vt:lpstr>Arial</vt:lpstr>
      <vt:lpstr>Berlin Sans FB</vt:lpstr>
      <vt:lpstr>Berlin Sans FB Demi</vt:lpstr>
      <vt:lpstr>Calibri</vt:lpstr>
      <vt:lpstr>Cambria</vt:lpstr>
      <vt:lpstr>Cambria Math</vt:lpstr>
      <vt:lpstr>Cooper Black</vt:lpstr>
      <vt:lpstr>Trebuchet MS</vt:lpstr>
      <vt:lpstr>Wingdings 3</vt:lpstr>
      <vt:lpstr>Faceta</vt:lpstr>
      <vt:lpstr>2 ª Aula</vt:lpstr>
      <vt:lpstr>VOLUME DE UM PRISMA </vt:lpstr>
      <vt:lpstr>Apresentação do PowerPoint</vt:lpstr>
      <vt:lpstr>Vou Aplicar…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 Números racionais</dc:title>
  <dc:creator>Silvina</dc:creator>
  <cp:lastModifiedBy>Isabel Alexandra Rato da Silva</cp:lastModifiedBy>
  <cp:revision>282</cp:revision>
  <dcterms:created xsi:type="dcterms:W3CDTF">2010-08-16T21:42:52Z</dcterms:created>
  <dcterms:modified xsi:type="dcterms:W3CDTF">2021-03-18T10:01:55Z</dcterms:modified>
</cp:coreProperties>
</file>