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5" r:id="rId3"/>
    <p:sldId id="353" r:id="rId4"/>
    <p:sldId id="356" r:id="rId5"/>
    <p:sldId id="357" r:id="rId6"/>
    <p:sldId id="346" r:id="rId7"/>
    <p:sldId id="354" r:id="rId8"/>
    <p:sldId id="355" r:id="rId9"/>
    <p:sldId id="347" r:id="rId10"/>
    <p:sldId id="358" r:id="rId11"/>
    <p:sldId id="348" r:id="rId12"/>
    <p:sldId id="359" r:id="rId13"/>
    <p:sldId id="360" r:id="rId14"/>
    <p:sldId id="310" r:id="rId15"/>
    <p:sldId id="311" r:id="rId16"/>
    <p:sldId id="349" r:id="rId17"/>
    <p:sldId id="350" r:id="rId18"/>
    <p:sldId id="315" r:id="rId19"/>
  </p:sldIdLst>
  <p:sldSz cx="9144000" cy="6858000" type="screen4x3"/>
  <p:notesSz cx="6858000" cy="97107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E0F5E836-7D98-4E6A-B71A-BE1D942A1BC7}">
          <p14:sldIdLst>
            <p14:sldId id="256"/>
            <p14:sldId id="345"/>
            <p14:sldId id="353"/>
            <p14:sldId id="356"/>
            <p14:sldId id="357"/>
            <p14:sldId id="346"/>
            <p14:sldId id="354"/>
            <p14:sldId id="355"/>
            <p14:sldId id="347"/>
            <p14:sldId id="358"/>
            <p14:sldId id="348"/>
            <p14:sldId id="359"/>
            <p14:sldId id="360"/>
            <p14:sldId id="310"/>
            <p14:sldId id="311"/>
            <p14:sldId id="349"/>
            <p14:sldId id="350"/>
            <p14:sldId id="315"/>
          </p14:sldIdLst>
        </p14:section>
        <p14:section name="Secção Sem Título" id="{C19D1B49-0279-422C-B4DA-B72BF99448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0033"/>
    <a:srgbClr val="CC0066"/>
    <a:srgbClr val="006600"/>
    <a:srgbClr val="F8F8F8"/>
    <a:srgbClr val="CC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45" cy="485010"/>
          </a:xfrm>
          <a:prstGeom prst="rect">
            <a:avLst/>
          </a:prstGeom>
        </p:spPr>
        <p:txBody>
          <a:bodyPr vert="horz" lIns="87371" tIns="43685" rIns="87371" bIns="43685" rtlCol="0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923" y="0"/>
            <a:ext cx="2971544" cy="485010"/>
          </a:xfrm>
          <a:prstGeom prst="rect">
            <a:avLst/>
          </a:prstGeom>
        </p:spPr>
        <p:txBody>
          <a:bodyPr vert="horz" lIns="87371" tIns="43685" rIns="87371" bIns="43685" rtlCol="0"/>
          <a:lstStyle>
            <a:lvl1pPr algn="r">
              <a:defRPr sz="1100"/>
            </a:lvl1pPr>
          </a:lstStyle>
          <a:p>
            <a:fld id="{C6264AB8-128B-41D4-AD2F-48CA4D7B896F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224222"/>
            <a:ext cx="2971545" cy="485010"/>
          </a:xfrm>
          <a:prstGeom prst="rect">
            <a:avLst/>
          </a:prstGeom>
        </p:spPr>
        <p:txBody>
          <a:bodyPr vert="horz" lIns="87371" tIns="43685" rIns="87371" bIns="43685" rtlCol="0" anchor="b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923" y="9224222"/>
            <a:ext cx="2971544" cy="485010"/>
          </a:xfrm>
          <a:prstGeom prst="rect">
            <a:avLst/>
          </a:prstGeom>
        </p:spPr>
        <p:txBody>
          <a:bodyPr vert="horz" lIns="87371" tIns="43685" rIns="87371" bIns="43685" rtlCol="0" anchor="b"/>
          <a:lstStyle>
            <a:lvl1pPr algn="r">
              <a:defRPr sz="1100"/>
            </a:lvl1pPr>
          </a:lstStyle>
          <a:p>
            <a:fld id="{E6386F6F-2B8B-44B7-9764-00A171EC837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r">
              <a:defRPr sz="1200"/>
            </a:lvl1pPr>
          </a:lstStyle>
          <a:p>
            <a:fld id="{57D029EE-3441-4C58-8C7A-A4DE54CB4697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6" tIns="47334" rIns="94666" bIns="47334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4666" tIns="47334" rIns="94666" bIns="4733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223516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r">
              <a:defRPr sz="1200"/>
            </a:lvl1pPr>
          </a:lstStyle>
          <a:p>
            <a:fld id="{574B2351-72D8-43A3-844E-4F249EE2CC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718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74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083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9679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567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270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542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113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197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473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6676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438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770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3201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rgbClr val="457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77029" y="842129"/>
            <a:ext cx="788275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pt-P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77030" y="1418193"/>
            <a:ext cx="7882759" cy="20108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775" y="44624"/>
            <a:ext cx="7033537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6666"/>
                </a:solidFill>
                <a:effectLst/>
              </a:defRPr>
            </a:lvl1pPr>
          </a:lstStyle>
          <a:p>
            <a:pPr lvl="0"/>
            <a:r>
              <a:rPr lang="en-US" dirty="0"/>
              <a:t>TÍTULO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8189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278">
          <p15:clr>
            <a:srgbClr val="FBAE40"/>
          </p15:clr>
        </p15:guide>
        <p15:guide id="3" orient="horz" pos="73">
          <p15:clr>
            <a:srgbClr val="FBAE40"/>
          </p15:clr>
        </p15:guide>
        <p15:guide id="4" pos="5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414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71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785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55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829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481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466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03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E9EAF-C972-4BA9-B05E-4E30561BEC41}" type="datetimeFigureOut">
              <a:rPr lang="pt-PT" smtClean="0"/>
              <a:pPr/>
              <a:t>09/03/2021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69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5036682"/>
            <a:ext cx="5439548" cy="1327149"/>
          </a:xfrm>
        </p:spPr>
        <p:txBody>
          <a:bodyPr>
            <a:normAutofit/>
          </a:bodyPr>
          <a:lstStyle/>
          <a:p>
            <a:r>
              <a:rPr lang="pt-PT" sz="6000" b="1" dirty="0">
                <a:solidFill>
                  <a:srgbClr val="002060"/>
                </a:solidFill>
                <a:latin typeface="Berlin Sans FB Demi" pitchFamily="34" charset="0"/>
              </a:rPr>
              <a:t>1 ª Aula</a:t>
            </a:r>
            <a:endParaRPr lang="pt-PT" sz="6000" dirty="0">
              <a:solidFill>
                <a:srgbClr val="002060"/>
              </a:solidFill>
              <a:latin typeface="Cooper Black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79" y="6363831"/>
            <a:ext cx="8786842" cy="428604"/>
          </a:xfrm>
        </p:spPr>
        <p:txBody>
          <a:bodyPr>
            <a:normAutofit/>
          </a:bodyPr>
          <a:lstStyle/>
          <a:p>
            <a:pPr algn="l"/>
            <a:r>
              <a:rPr lang="pt-PT" sz="1400" b="1" dirty="0">
                <a:solidFill>
                  <a:srgbClr val="002060"/>
                </a:solidFill>
                <a:latin typeface="Berlin Sans FB" pitchFamily="34" charset="0"/>
              </a:rPr>
              <a:t>Agrupamento de Escolas do Forte da Casa	        		                                        </a:t>
            </a:r>
            <a:r>
              <a:rPr lang="pt-PT" sz="1100" b="1" dirty="0">
                <a:solidFill>
                  <a:srgbClr val="002060"/>
                </a:solidFill>
                <a:latin typeface="Berlin Sans FB" pitchFamily="34" charset="0"/>
              </a:rPr>
              <a:t>A Prof.  </a:t>
            </a:r>
            <a:r>
              <a:rPr lang="pt-PT" sz="1200" b="1" dirty="0">
                <a:solidFill>
                  <a:srgbClr val="002060"/>
                </a:solidFill>
                <a:latin typeface="Berlin Sans FB" pitchFamily="34" charset="0"/>
              </a:rPr>
              <a:t>Isabel Silva 2020/2021</a:t>
            </a:r>
            <a:endParaRPr lang="pt-PT" sz="12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2055" name="AutoShape 7" descr="children girl book Animated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3BDFBE-17EA-4768-80BC-320407790686}"/>
              </a:ext>
            </a:extLst>
          </p:cNvPr>
          <p:cNvSpPr txBox="1"/>
          <p:nvPr/>
        </p:nvSpPr>
        <p:spPr>
          <a:xfrm>
            <a:off x="219753" y="10728"/>
            <a:ext cx="84621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Sólidos geométricos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dirty="0">
                <a:solidFill>
                  <a:srgbClr val="FF0000"/>
                </a:solidFill>
                <a:latin typeface="Berlin Sans FB" pitchFamily="34" charset="0"/>
              </a:rPr>
              <a:t>VOLUME DE UM SÓLIDO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Berlin Sans FB" pitchFamily="34" charset="0"/>
                <a:ea typeface="+mn-ea"/>
                <a:cs typeface="+mn-cs"/>
              </a:rPr>
              <a:t>MEDIDAS DE VOLUME E DE CAPACIDADE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dirty="0">
                <a:solidFill>
                  <a:srgbClr val="FF0000"/>
                </a:solidFill>
                <a:latin typeface="Berlin Sans FB" pitchFamily="34" charset="0"/>
              </a:rPr>
              <a:t>VOLUME DE UM PARALELEPÍPEDO RETÂNGULO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dirty="0">
                <a:solidFill>
                  <a:srgbClr val="FF0000"/>
                </a:solidFill>
                <a:latin typeface="Berlin Sans FB" pitchFamily="34" charset="0"/>
              </a:rPr>
              <a:t>VOLUME DO CUBO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(Revisões)</a:t>
            </a:r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06F4073-C7EF-4492-844B-3AF7F93DD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70" b="27320"/>
          <a:stretch/>
        </p:blipFill>
        <p:spPr>
          <a:xfrm>
            <a:off x="1714500" y="2837935"/>
            <a:ext cx="5715000" cy="26180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21B61-221E-4659-A5A7-3DD0BC6E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85304"/>
            <a:ext cx="9145016" cy="1320800"/>
          </a:xfrm>
        </p:spPr>
        <p:txBody>
          <a:bodyPr/>
          <a:lstStyle/>
          <a:p>
            <a:r>
              <a:rPr lang="pt-PT" dirty="0"/>
              <a:t>Volume de um paralelepípedo retângulo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3334F0-710B-4EFA-AC26-D6D3DE890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93" t="20924" r="39389" b="51454"/>
          <a:stretch/>
        </p:blipFill>
        <p:spPr>
          <a:xfrm>
            <a:off x="0" y="1340768"/>
            <a:ext cx="3399897" cy="47458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27FC053-21C9-47CA-8B80-9E6087298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11" t="20924" r="19289" b="68554"/>
          <a:stretch/>
        </p:blipFill>
        <p:spPr>
          <a:xfrm>
            <a:off x="2987824" y="2844081"/>
            <a:ext cx="6041671" cy="17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4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8EF66C-8AED-4D35-A6C4-B62F75C0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290" y="1700808"/>
            <a:ext cx="5220569" cy="2849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VOLUME 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DO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CUBO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79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A1CC5-67AC-4AA2-8631-D05B8852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3" cy="1320800"/>
          </a:xfrm>
        </p:spPr>
        <p:txBody>
          <a:bodyPr/>
          <a:lstStyle/>
          <a:p>
            <a:r>
              <a:rPr lang="pt-PT" dirty="0"/>
              <a:t>Volume do Cubo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593687-6C85-49B0-9834-CA039BCD45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93" t="48505" r="39431" b="35462"/>
          <a:stretch/>
        </p:blipFill>
        <p:spPr>
          <a:xfrm>
            <a:off x="2555776" y="1196752"/>
            <a:ext cx="4310573" cy="350637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67C0D9-AA89-46F0-8AC6-57C3D90D53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82" t="55815" r="19288" b="35462"/>
          <a:stretch/>
        </p:blipFill>
        <p:spPr>
          <a:xfrm>
            <a:off x="869589" y="4943370"/>
            <a:ext cx="7404822" cy="175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3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8EF66C-8AED-4D35-A6C4-B62F75C0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290" y="1700808"/>
            <a:ext cx="522056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Vou </a:t>
            </a:r>
            <a:r>
              <a:rPr lang="en-US" sz="5200" dirty="0" err="1">
                <a:solidFill>
                  <a:srgbClr val="FFFFFF"/>
                </a:solidFill>
              </a:rPr>
              <a:t>Aplicar</a:t>
            </a:r>
            <a:r>
              <a:rPr lang="en-US" sz="5200" dirty="0">
                <a:solidFill>
                  <a:srgbClr val="FFFFFF"/>
                </a:solidFill>
              </a:rPr>
              <a:t>…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68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395969" y="62068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1. </a:t>
            </a:r>
            <a:r>
              <a:rPr lang="pt-PT" sz="2400" b="1" dirty="0">
                <a:solidFill>
                  <a:srgbClr val="002060"/>
                </a:solidFill>
              </a:rPr>
              <a:t>Determina o volume dos paralelepípedos retângulos da figura. </a:t>
            </a:r>
          </a:p>
          <a:p>
            <a:pPr algn="just"/>
            <a:r>
              <a:rPr lang="pt-PT" sz="2400" b="1" dirty="0">
                <a:solidFill>
                  <a:srgbClr val="002060"/>
                </a:solidFill>
              </a:rPr>
              <a:t>       </a:t>
            </a: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r>
              <a:rPr lang="pt-PT" sz="2400" dirty="0">
                <a:solidFill>
                  <a:srgbClr val="C00000"/>
                </a:solidFill>
              </a:rPr>
              <a:t>1.1.                              1.2.                           1.3.</a:t>
            </a:r>
          </a:p>
        </p:txBody>
      </p:sp>
      <p:pic>
        <p:nvPicPr>
          <p:cNvPr id="1026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26748"/>
            <a:ext cx="826865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551277" y="4312572"/>
            <a:ext cx="3276000" cy="23497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" name="Grupo 5"/>
          <p:cNvGrpSpPr/>
          <p:nvPr/>
        </p:nvGrpSpPr>
        <p:grpSpPr>
          <a:xfrm>
            <a:off x="3949601" y="971807"/>
            <a:ext cx="592922" cy="2349728"/>
            <a:chOff x="4442216" y="2160827"/>
            <a:chExt cx="592922" cy="4096987"/>
          </a:xfrm>
        </p:grpSpPr>
        <p:cxnSp>
          <p:nvCxnSpPr>
            <p:cNvPr id="7" name="Conexão recta 6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xão recta 7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6716"/>
              </p:ext>
            </p:extLst>
          </p:nvPr>
        </p:nvGraphicFramePr>
        <p:xfrm>
          <a:off x="575933" y="404664"/>
          <a:ext cx="77945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696">
                <a:tc>
                  <a:txBody>
                    <a:bodyPr/>
                    <a:lstStyle/>
                    <a:p>
                      <a:r>
                        <a:rPr lang="pt-PT" sz="2400" b="1" dirty="0">
                          <a:solidFill>
                            <a:srgbClr val="C00000"/>
                          </a:solidFill>
                        </a:rPr>
                        <a:t>Resolução 1.1.:</a:t>
                      </a:r>
                      <a:endParaRPr lang="pt-PT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8" y="1534603"/>
            <a:ext cx="331253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3827277" y="1636807"/>
                <a:ext cx="48362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𝑉</m:t>
                    </m:r>
                    <m:r>
                      <a:rPr lang="pt-PT" sz="2400" i="1" dirty="0" smtClean="0">
                        <a:latin typeface="Cambria Math"/>
                      </a:rPr>
                      <m:t>=8×5×1,5=60 </m:t>
                    </m:r>
                    <m:sSup>
                      <m:sSupPr>
                        <m:ctrlPr>
                          <a:rPr lang="pt-PT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dirty="0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pt-PT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pt-PT" sz="2400" i="1" dirty="0" smtClean="0">
                        <a:latin typeface="Cambria Math"/>
                      </a:rPr>
                      <m:t> 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77" y="1636807"/>
                <a:ext cx="48362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BA6B9308-8B3E-4979-A804-4DCCFA825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13894"/>
              </p:ext>
            </p:extLst>
          </p:nvPr>
        </p:nvGraphicFramePr>
        <p:xfrm>
          <a:off x="575600" y="3697560"/>
          <a:ext cx="77945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400" b="1" dirty="0">
                          <a:solidFill>
                            <a:srgbClr val="C00000"/>
                          </a:solidFill>
                        </a:rPr>
                        <a:t>Resolução 1.2.:</a:t>
                      </a:r>
                      <a:endParaRPr lang="pt-PT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ângulo 4">
            <a:extLst>
              <a:ext uri="{FF2B5EF4-FFF2-40B4-BE49-F238E27FC236}">
                <a16:creationId xmlns:a16="http://schemas.microsoft.com/office/drawing/2014/main" id="{A5EB9B3C-EA64-469B-B63E-D207EFD0315F}"/>
              </a:ext>
            </a:extLst>
          </p:cNvPr>
          <p:cNvSpPr/>
          <p:nvPr/>
        </p:nvSpPr>
        <p:spPr>
          <a:xfrm>
            <a:off x="482558" y="1012120"/>
            <a:ext cx="3276000" cy="23497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5" name="Grupo 5">
            <a:extLst>
              <a:ext uri="{FF2B5EF4-FFF2-40B4-BE49-F238E27FC236}">
                <a16:creationId xmlns:a16="http://schemas.microsoft.com/office/drawing/2014/main" id="{18F2F62F-7234-4305-8D6E-760BD20355BE}"/>
              </a:ext>
            </a:extLst>
          </p:cNvPr>
          <p:cNvGrpSpPr/>
          <p:nvPr/>
        </p:nvGrpSpPr>
        <p:grpSpPr>
          <a:xfrm>
            <a:off x="3982144" y="4301599"/>
            <a:ext cx="592922" cy="2349728"/>
            <a:chOff x="4442216" y="2160827"/>
            <a:chExt cx="592922" cy="4096987"/>
          </a:xfrm>
        </p:grpSpPr>
        <p:cxnSp>
          <p:nvCxnSpPr>
            <p:cNvPr id="26" name="Conexão recta 6">
              <a:extLst>
                <a:ext uri="{FF2B5EF4-FFF2-40B4-BE49-F238E27FC236}">
                  <a16:creationId xmlns:a16="http://schemas.microsoft.com/office/drawing/2014/main" id="{ADC6D901-F8CF-4813-B5C9-93DD82BAACA9}"/>
                </a:ext>
              </a:extLst>
            </p:cNvPr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xão recta 7">
              <a:extLst>
                <a:ext uri="{FF2B5EF4-FFF2-40B4-BE49-F238E27FC236}">
                  <a16:creationId xmlns:a16="http://schemas.microsoft.com/office/drawing/2014/main" id="{9EA3CB7A-41D6-463B-91B2-6E0354BD4671}"/>
                </a:ext>
              </a:extLst>
            </p:cNvPr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xão recta 8">
              <a:extLst>
                <a:ext uri="{FF2B5EF4-FFF2-40B4-BE49-F238E27FC236}">
                  <a16:creationId xmlns:a16="http://schemas.microsoft.com/office/drawing/2014/main" id="{647585C4-DEF4-4A99-B256-0919BB004107}"/>
                </a:ext>
              </a:extLst>
            </p:cNvPr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">
                <a:extLst>
                  <a:ext uri="{FF2B5EF4-FFF2-40B4-BE49-F238E27FC236}">
                    <a16:creationId xmlns:a16="http://schemas.microsoft.com/office/drawing/2014/main" id="{DBDC60EB-4AE2-4C88-B915-F896F8C50E1B}"/>
                  </a:ext>
                </a:extLst>
              </p:cNvPr>
              <p:cNvSpPr/>
              <p:nvPr/>
            </p:nvSpPr>
            <p:spPr>
              <a:xfrm>
                <a:off x="3897602" y="4568773"/>
                <a:ext cx="289203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dirty="0" smtClean="0">
                          <a:latin typeface="Cambria Math"/>
                        </a:rPr>
                        <m:t>𝑉</m:t>
                      </m:r>
                      <m:r>
                        <a:rPr lang="pt-PT" sz="24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dirty="0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pt-PT" sz="24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pt-PT" sz="2400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pt-PT" sz="24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sz="2400" b="0" i="1" dirty="0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pt-PT" sz="2400" b="0" i="1" dirty="0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  <m:r>
                        <a:rPr lang="pt-PT" sz="2400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pt-PT" sz="24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sz="2400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pt-PT" sz="2400" b="0" i="1" dirty="0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pt-PT" sz="2400" b="0" i="1" dirty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9" name="Rectângulo 1">
                <a:extLst>
                  <a:ext uri="{FF2B5EF4-FFF2-40B4-BE49-F238E27FC236}">
                    <a16:creationId xmlns:a16="http://schemas.microsoft.com/office/drawing/2014/main" id="{DBDC60EB-4AE2-4C88-B915-F896F8C50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602" y="4568773"/>
                <a:ext cx="2892030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 descr="C:\Users\Susana\Desktop\areal\Parte2\Parte3\2.png">
            <a:extLst>
              <a:ext uri="{FF2B5EF4-FFF2-40B4-BE49-F238E27FC236}">
                <a16:creationId xmlns:a16="http://schemas.microsoft.com/office/drawing/2014/main" id="{4F1FD2BC-E85C-421C-879F-2DA7F2AC3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0" y="4357827"/>
            <a:ext cx="2915656" cy="24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2">
                <a:extLst>
                  <a:ext uri="{FF2B5EF4-FFF2-40B4-BE49-F238E27FC236}">
                    <a16:creationId xmlns:a16="http://schemas.microsoft.com/office/drawing/2014/main" id="{49171ADD-4F30-4A88-AA00-7B153DC75111}"/>
                  </a:ext>
                </a:extLst>
              </p:cNvPr>
              <p:cNvSpPr/>
              <p:nvPr/>
            </p:nvSpPr>
            <p:spPr>
              <a:xfrm>
                <a:off x="6245399" y="4653379"/>
                <a:ext cx="2235862" cy="616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PT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pt-PT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pt-PT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pt-P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t-PT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pt-PT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105</m:t>
                        </m:r>
                      </m:den>
                    </m:f>
                  </m:oMath>
                </a14:m>
                <a:endParaRPr lang="pt-PT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ângulo 2">
                <a:extLst>
                  <a:ext uri="{FF2B5EF4-FFF2-40B4-BE49-F238E27FC236}">
                    <a16:creationId xmlns:a16="http://schemas.microsoft.com/office/drawing/2014/main" id="{49171ADD-4F30-4A88-AA00-7B153DC75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99" y="4653379"/>
                <a:ext cx="2235862" cy="616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10">
                <a:extLst>
                  <a:ext uri="{FF2B5EF4-FFF2-40B4-BE49-F238E27FC236}">
                    <a16:creationId xmlns:a16="http://schemas.microsoft.com/office/drawing/2014/main" id="{30C3D7DA-6C1B-48D6-B363-313923EE2F5D}"/>
                  </a:ext>
                </a:extLst>
              </p:cNvPr>
              <p:cNvSpPr/>
              <p:nvPr/>
            </p:nvSpPr>
            <p:spPr>
              <a:xfrm>
                <a:off x="6060714" y="5445366"/>
                <a:ext cx="1457835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2400" dirty="0"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PT" sz="2400" b="0" i="1" dirty="0" smtClean="0">
                            <a:latin typeface="Cambria Math"/>
                            <a:ea typeface="Cambria Math"/>
                          </a:rPr>
                          <m:t>16</m:t>
                        </m:r>
                      </m:num>
                      <m:den>
                        <m:r>
                          <a:rPr lang="pt-PT" sz="24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pt-PT" sz="2400" i="1" dirty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pt-PT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pt-PT" sz="2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PT" sz="2400" b="0" i="1" dirty="0" smtClean="0"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pt-PT" sz="24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2" name="Rectângulo 10">
                <a:extLst>
                  <a:ext uri="{FF2B5EF4-FFF2-40B4-BE49-F238E27FC236}">
                    <a16:creationId xmlns:a16="http://schemas.microsoft.com/office/drawing/2014/main" id="{30C3D7DA-6C1B-48D6-B363-313923EE2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714" y="5445366"/>
                <a:ext cx="1457835" cy="616964"/>
              </a:xfrm>
              <a:prstGeom prst="rect">
                <a:avLst/>
              </a:prstGeom>
              <a:blipFill>
                <a:blip r:embed="rId8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8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4" grpId="0" animBg="1"/>
      <p:bldP spid="29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575933" y="1871360"/>
            <a:ext cx="3276000" cy="23497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" name="Grupo 5"/>
          <p:cNvGrpSpPr/>
          <p:nvPr/>
        </p:nvGrpSpPr>
        <p:grpSpPr>
          <a:xfrm>
            <a:off x="3907070" y="1871360"/>
            <a:ext cx="592922" cy="2349728"/>
            <a:chOff x="4442216" y="2160827"/>
            <a:chExt cx="592922" cy="4096987"/>
          </a:xfrm>
        </p:grpSpPr>
        <p:cxnSp>
          <p:nvCxnSpPr>
            <p:cNvPr id="7" name="Conexão recta 6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xão recta 7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552" y="764704"/>
          <a:ext cx="77945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400" b="1" dirty="0">
                          <a:solidFill>
                            <a:srgbClr val="C00000"/>
                          </a:solidFill>
                        </a:rPr>
                        <a:t>Resolução 1.3.:</a:t>
                      </a:r>
                      <a:endParaRPr lang="pt-PT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3907070" y="2570815"/>
                <a:ext cx="47693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sz="2400" b="0" i="1" dirty="0" smtClean="0">
                          <a:latin typeface="Cambria Math"/>
                        </a:rPr>
                        <m:t>𝑉</m:t>
                      </m:r>
                      <m:r>
                        <a:rPr lang="pt-PT" sz="2400" b="0" i="1" dirty="0" smtClean="0">
                          <a:latin typeface="Cambria Math"/>
                        </a:rPr>
                        <m:t>=1,9×1,9×1,9=6,859 </m:t>
                      </m:r>
                      <m:sSup>
                        <m:sSupPr>
                          <m:ctrlPr>
                            <a:rPr lang="pt-PT" sz="24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2400" b="0" i="1" dirty="0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pt-PT" sz="2400" b="0" i="1" dirty="0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070" y="2570815"/>
                <a:ext cx="476938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Susana\Desktop\areal\Parte2\Parte3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5" y="1844641"/>
            <a:ext cx="2952328" cy="233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395536" y="586366"/>
                <a:ext cx="8280920" cy="862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b="1" dirty="0">
                    <a:solidFill>
                      <a:srgbClr val="C00000"/>
                    </a:solidFill>
                  </a:rPr>
                  <a:t>2. </a:t>
                </a:r>
                <a:r>
                  <a:rPr lang="pt-PT" sz="2400" b="1" dirty="0">
                    <a:solidFill>
                      <a:srgbClr val="002060"/>
                    </a:solidFill>
                  </a:rPr>
                  <a:t>A figura seguinte representa um paralelepípedo </a:t>
                </a:r>
                <a:r>
                  <a:rPr lang="pt-PT" sz="2400" b="1" dirty="0" err="1">
                    <a:solidFill>
                      <a:srgbClr val="002060"/>
                    </a:solidFill>
                  </a:rPr>
                  <a:t>retângulo</a:t>
                </a:r>
                <a:r>
                  <a:rPr lang="pt-PT" sz="2400" b="1" dirty="0">
                    <a:solidFill>
                      <a:srgbClr val="002060"/>
                    </a:solidFill>
                  </a:rPr>
                  <a:t> cujo volume é 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𝟑𝟎</m:t>
                    </m:r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pt-PT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𝒅𝒎</m:t>
                        </m:r>
                      </m:e>
                      <m:sup>
                        <m:r>
                          <a:rPr lang="pt-PT" sz="24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pt-PT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6366"/>
                <a:ext cx="8280920" cy="862608"/>
              </a:xfrm>
              <a:prstGeom prst="rect">
                <a:avLst/>
              </a:prstGeom>
              <a:blipFill rotWithShape="1">
                <a:blip r:embed="rId3"/>
                <a:stretch>
                  <a:fillRect l="-1178" t="-5634" r="-1105" b="-126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ângulo 4"/>
          <p:cNvSpPr/>
          <p:nvPr/>
        </p:nvSpPr>
        <p:spPr>
          <a:xfrm>
            <a:off x="575933" y="1871360"/>
            <a:ext cx="3276000" cy="23497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2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0" y="2088267"/>
            <a:ext cx="3893596" cy="19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4033966" y="1370460"/>
            <a:ext cx="4789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solidFill>
                  <a:srgbClr val="C00000"/>
                </a:solidFill>
              </a:rPr>
              <a:t>2.1. </a:t>
            </a:r>
            <a:r>
              <a:rPr lang="pt-PT" sz="2400" dirty="0"/>
              <a:t>Qual é a altura, em centímetros, deste paralelepípedo </a:t>
            </a:r>
            <a:r>
              <a:rPr lang="pt-PT" sz="2400" dirty="0" err="1"/>
              <a:t>retângulo</a:t>
            </a:r>
            <a:r>
              <a:rPr lang="pt-PT" sz="2400" dirty="0"/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ângulo 11">
                <a:extLst>
                  <a:ext uri="{FF2B5EF4-FFF2-40B4-BE49-F238E27FC236}">
                    <a16:creationId xmlns:a16="http://schemas.microsoft.com/office/drawing/2014/main" id="{8ACC2CA5-581C-4097-9971-41F80F79D244}"/>
                  </a:ext>
                </a:extLst>
              </p:cNvPr>
              <p:cNvSpPr/>
              <p:nvPr/>
            </p:nvSpPr>
            <p:spPr>
              <a:xfrm>
                <a:off x="2213933" y="3213776"/>
                <a:ext cx="8208912" cy="329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dirty="0" smtClean="0">
                          <a:latin typeface="Cambria Math"/>
                        </a:rPr>
                        <m:t>30 </m:t>
                      </m:r>
                      <m:sSup>
                        <m:sSupPr>
                          <m:ctrlPr>
                            <a:rPr lang="pt-PT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dirty="0" smtClean="0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pt-PT" sz="2400" b="0" i="1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PT" sz="2400" i="1" dirty="0">
                          <a:latin typeface="Cambria Math"/>
                        </a:rPr>
                        <m:t>=30 000</m:t>
                      </m:r>
                      <m:r>
                        <a:rPr lang="pt-PT" sz="2400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pt-PT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dirty="0" smtClean="0">
                              <a:latin typeface="Cambria Math"/>
                            </a:rPr>
                            <m:t>𝑐</m:t>
                          </m:r>
                          <m:r>
                            <a:rPr lang="pt-PT" sz="2400" i="1" dirty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pt-PT" sz="2400" i="1" dirty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sz="2400" dirty="0"/>
              </a:p>
              <a:p>
                <a:endParaRPr lang="pt-PT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dirty="0" smtClean="0">
                          <a:latin typeface="Cambria Math"/>
                        </a:rPr>
                        <m:t>𝑉</m:t>
                      </m:r>
                      <m:r>
                        <a:rPr lang="pt-PT" sz="2400" i="1" dirty="0">
                          <a:latin typeface="Cambria Math"/>
                        </a:rPr>
                        <m:t>=40×25×</m:t>
                      </m:r>
                      <m:r>
                        <a:rPr lang="pt-PT" sz="2400" i="1" dirty="0" smtClean="0">
                          <a:latin typeface="Cambria Math"/>
                        </a:rPr>
                        <m:t>𝑎𝑙𝑡𝑢𝑟𝑎</m:t>
                      </m:r>
                    </m:oMath>
                  </m:oMathPara>
                </a14:m>
                <a:endParaRPr lang="pt-PT" sz="2400" dirty="0"/>
              </a:p>
              <a:p>
                <a:endParaRPr lang="pt-PT" sz="1000" dirty="0"/>
              </a:p>
              <a:p>
                <a:r>
                  <a:rPr lang="pt-PT" sz="2400" dirty="0"/>
                  <a:t>isto é, 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30 000=40×25×</m:t>
                    </m:r>
                    <m:r>
                      <a:rPr lang="pt-PT" sz="2400" i="1" dirty="0" smtClean="0">
                        <a:latin typeface="Cambria Math"/>
                      </a:rPr>
                      <m:t>𝑎𝑙𝑡𝑢𝑟𝑎</m:t>
                    </m:r>
                    <m:r>
                      <a:rPr lang="pt-PT" sz="2400" i="1" dirty="0" smtClean="0">
                        <a:latin typeface="Cambria Math"/>
                      </a:rPr>
                      <m:t> </m:t>
                    </m:r>
                  </m:oMath>
                </a14:m>
                <a:endParaRPr lang="pt-PT" sz="2400" dirty="0"/>
              </a:p>
              <a:p>
                <a:endParaRPr lang="pt-PT" sz="1000" dirty="0"/>
              </a:p>
              <a:p>
                <a:r>
                  <a:rPr lang="pt-PT" sz="2400" dirty="0"/>
                  <a:t>Ou seja, 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30 </m:t>
                    </m:r>
                    <m:r>
                      <a:rPr lang="pt-PT" sz="2400" i="1" dirty="0">
                        <a:latin typeface="Cambria Math"/>
                      </a:rPr>
                      <m:t>000=1000</m:t>
                    </m:r>
                    <m:r>
                      <a:rPr lang="pt-PT" sz="2400" b="0" i="1" dirty="0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pt-PT" sz="2400" i="1" dirty="0">
                        <a:latin typeface="Cambria Math"/>
                      </a:rPr>
                      <m:t> </m:t>
                    </m:r>
                    <m:r>
                      <a:rPr lang="pt-PT" sz="2400" i="1" dirty="0">
                        <a:latin typeface="Cambria Math"/>
                      </a:rPr>
                      <m:t>𝑎𝑙𝑡𝑢𝑟𝑎</m:t>
                    </m:r>
                    <m:r>
                      <a:rPr lang="pt-PT" sz="2400" i="1" dirty="0">
                        <a:latin typeface="Cambria Math"/>
                      </a:rPr>
                      <m:t> </m:t>
                    </m:r>
                  </m:oMath>
                </a14:m>
                <a:endParaRPr lang="pt-PT" sz="2400" dirty="0"/>
              </a:p>
              <a:p>
                <a:endParaRPr lang="pt-PT" sz="1000" dirty="0"/>
              </a:p>
              <a:p>
                <a:r>
                  <a:rPr lang="pt-PT" sz="2400" dirty="0"/>
                  <a:t>Assim,    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𝑎𝑙𝑡𝑢𝑟𝑎</m:t>
                    </m:r>
                    <m:r>
                      <a:rPr lang="pt-PT" sz="2400" i="1" dirty="0">
                        <a:latin typeface="Cambria Math"/>
                      </a:rPr>
                      <m:t>=</m:t>
                    </m:r>
                    <m:r>
                      <a:rPr lang="pt-PT" sz="2400" b="0" i="1" dirty="0" smtClean="0">
                        <a:latin typeface="Cambria Math" panose="02040503050406030204" pitchFamily="18" charset="0"/>
                      </a:rPr>
                      <m:t>30 000 :1000=</m:t>
                    </m:r>
                    <m:r>
                      <a:rPr lang="pt-PT" sz="2400" i="1" dirty="0">
                        <a:latin typeface="Cambria Math"/>
                      </a:rPr>
                      <m:t>30 </m:t>
                    </m:r>
                  </m:oMath>
                </a14:m>
                <a:endParaRPr lang="pt-PT" sz="2400" dirty="0"/>
              </a:p>
              <a:p>
                <a:endParaRPr lang="pt-PT" sz="2400" dirty="0"/>
              </a:p>
              <a:p>
                <a:r>
                  <a:rPr lang="pt-PT" sz="2400" dirty="0">
                    <a:solidFill>
                      <a:srgbClr val="C00000"/>
                    </a:solidFill>
                  </a:rPr>
                  <a:t>R:</a:t>
                </a:r>
                <a:r>
                  <a:rPr lang="pt-PT" sz="2400" dirty="0"/>
                  <a:t> A altura do paralelepípedo é 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30 </m:t>
                    </m:r>
                    <m:r>
                      <a:rPr lang="pt-PT" sz="2400" i="1" dirty="0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pt-PT" sz="2400" dirty="0"/>
                  <a:t>. </a:t>
                </a:r>
              </a:p>
            </p:txBody>
          </p:sp>
        </mc:Choice>
        <mc:Fallback>
          <p:sp>
            <p:nvSpPr>
              <p:cNvPr id="10" name="Rectângulo 11">
                <a:extLst>
                  <a:ext uri="{FF2B5EF4-FFF2-40B4-BE49-F238E27FC236}">
                    <a16:creationId xmlns:a16="http://schemas.microsoft.com/office/drawing/2014/main" id="{8ACC2CA5-581C-4097-9971-41F80F79D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933" y="3213776"/>
                <a:ext cx="8208912" cy="3293209"/>
              </a:xfrm>
              <a:prstGeom prst="rect">
                <a:avLst/>
              </a:prstGeom>
              <a:blipFill>
                <a:blip r:embed="rId5"/>
                <a:stretch>
                  <a:fillRect l="-1114" b="-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AFA15254-732E-44A7-8C56-6BE92B4D3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9621"/>
              </p:ext>
            </p:extLst>
          </p:nvPr>
        </p:nvGraphicFramePr>
        <p:xfrm>
          <a:off x="4239156" y="2663636"/>
          <a:ext cx="77945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4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2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" grpId="0" animBg="1"/>
      <p:bldP spid="2" grpId="0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550185" y="886425"/>
            <a:ext cx="3672408" cy="272082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370165" y="332656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002060"/>
                </a:solidFill>
              </a:rPr>
              <a:t>3. Qual é o volume do sólido geométrico? </a:t>
            </a:r>
          </a:p>
        </p:txBody>
      </p:sp>
      <p:pic>
        <p:nvPicPr>
          <p:cNvPr id="3074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7" y="1110616"/>
            <a:ext cx="392957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CB2227F8-D9D8-4CFD-8E49-7C8B4A79D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945800"/>
              </p:ext>
            </p:extLst>
          </p:nvPr>
        </p:nvGraphicFramePr>
        <p:xfrm>
          <a:off x="4387131" y="886425"/>
          <a:ext cx="441015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4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">
                <a:extLst>
                  <a:ext uri="{FF2B5EF4-FFF2-40B4-BE49-F238E27FC236}">
                    <a16:creationId xmlns:a16="http://schemas.microsoft.com/office/drawing/2014/main" id="{18A55E5D-786D-436B-9594-1B666524EEB2}"/>
                  </a:ext>
                </a:extLst>
              </p:cNvPr>
              <p:cNvSpPr/>
              <p:nvPr/>
            </p:nvSpPr>
            <p:spPr>
              <a:xfrm>
                <a:off x="755576" y="3936158"/>
                <a:ext cx="78235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pt-PT" sz="1000" dirty="0"/>
              </a:p>
              <a:p>
                <a:pPr algn="just"/>
                <a:r>
                  <a:rPr lang="pt-PT" sz="2400" dirty="0"/>
                  <a:t>Volume do paralelepípedo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= 4 × 6 × 2 = 48 </m:t>
                    </m:r>
                    <m:sSup>
                      <m:sSupPr>
                        <m:ctrlPr>
                          <a:rPr lang="pt-PT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dirty="0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pt-PT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pt-PT" sz="2400" dirty="0"/>
              </a:p>
              <a:p>
                <a:pPr algn="just"/>
                <a:endParaRPr lang="pt-PT" sz="1000" dirty="0"/>
              </a:p>
              <a:p>
                <a:pPr algn="just"/>
                <a:r>
                  <a:rPr lang="pt-PT" sz="2400" dirty="0"/>
                  <a:t>Volume do cubo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PT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dirty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pt-PT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PT" sz="2400" b="0" i="1" dirty="0" smtClean="0"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a:rPr lang="pt-PT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PT" sz="2400" b="0" i="1" dirty="0" smtClean="0">
                            <a:latin typeface="Cambria Math" panose="02040503050406030204" pitchFamily="18" charset="0"/>
                          </a:rPr>
                          <m:t> 2=2</m:t>
                        </m:r>
                      </m:e>
                      <m:sup>
                        <m:r>
                          <a:rPr lang="pt-PT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pt-PT" sz="2400" b="0" i="1" dirty="0" smtClean="0">
                        <a:latin typeface="Cambria Math"/>
                      </a:rPr>
                      <m:t>=8 </m:t>
                    </m:r>
                    <m:sSup>
                      <m:sSupPr>
                        <m:ctrlPr>
                          <a:rPr lang="pt-PT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 dirty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pt-PT" sz="2400" i="1" dirty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pt-PT" sz="2400" dirty="0"/>
              </a:p>
              <a:p>
                <a:pPr algn="just"/>
                <a:endParaRPr lang="pt-PT" sz="1000" dirty="0"/>
              </a:p>
              <a:p>
                <a:pPr algn="just"/>
                <a:r>
                  <a:rPr lang="pt-PT" sz="2400" dirty="0"/>
                  <a:t>Volume do sólido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=48+8=56 </m:t>
                    </m:r>
                    <m:sSup>
                      <m:sSupPr>
                        <m:ctrlPr>
                          <a:rPr lang="pt-PT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 dirty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pt-PT" sz="2400" i="1" dirty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pt-PT" sz="2400" dirty="0"/>
              </a:p>
              <a:p>
                <a:pPr algn="just"/>
                <a:endParaRPr lang="pt-PT" sz="1000" dirty="0"/>
              </a:p>
              <a:p>
                <a:pPr algn="just"/>
                <a:endParaRPr lang="pt-PT" sz="2400">
                  <a:solidFill>
                    <a:srgbClr val="C00000"/>
                  </a:solidFill>
                </a:endParaRPr>
              </a:p>
              <a:p>
                <a:pPr algn="just"/>
                <a:r>
                  <a:rPr lang="pt-PT" sz="2400">
                    <a:solidFill>
                      <a:srgbClr val="C00000"/>
                    </a:solidFill>
                  </a:rPr>
                  <a:t>R</a:t>
                </a:r>
                <a:r>
                  <a:rPr lang="pt-PT" sz="2400" dirty="0">
                    <a:solidFill>
                      <a:srgbClr val="C00000"/>
                    </a:solidFill>
                  </a:rPr>
                  <a:t>:</a:t>
                </a:r>
                <a:r>
                  <a:rPr lang="pt-PT" sz="2400" dirty="0"/>
                  <a:t> O sólido geométrico tem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/>
                      </a:rPr>
                      <m:t>56 </m:t>
                    </m:r>
                    <m:sSup>
                      <m:sSupPr>
                        <m:ctrlPr>
                          <a:rPr lang="pt-PT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 dirty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pt-PT" sz="2400" i="1" dirty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PT" sz="2400" dirty="0"/>
                  <a:t>de volume. </a:t>
                </a:r>
              </a:p>
            </p:txBody>
          </p:sp>
        </mc:Choice>
        <mc:Fallback xmlns="">
          <p:sp>
            <p:nvSpPr>
              <p:cNvPr id="19" name="Rectângulo 1">
                <a:extLst>
                  <a:ext uri="{FF2B5EF4-FFF2-40B4-BE49-F238E27FC236}">
                    <a16:creationId xmlns:a16="http://schemas.microsoft.com/office/drawing/2014/main" id="{18A55E5D-786D-436B-9594-1B666524E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36158"/>
                <a:ext cx="7823500" cy="2554545"/>
              </a:xfrm>
              <a:prstGeom prst="rect">
                <a:avLst/>
              </a:prstGeom>
              <a:blipFill>
                <a:blip r:embed="rId4"/>
                <a:stretch>
                  <a:fillRect l="-1247" b="-45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>
            <a:extLst>
              <a:ext uri="{FF2B5EF4-FFF2-40B4-BE49-F238E27FC236}">
                <a16:creationId xmlns:a16="http://schemas.microsoft.com/office/drawing/2014/main" id="{D7F652E1-66A1-4DC8-8766-1E75B262BF7C}"/>
              </a:ext>
            </a:extLst>
          </p:cNvPr>
          <p:cNvSpPr txBox="1"/>
          <p:nvPr/>
        </p:nvSpPr>
        <p:spPr>
          <a:xfrm>
            <a:off x="4479764" y="1605432"/>
            <a:ext cx="43175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Podemos decompor o sólido geométrico num paralelepípedo retângulo e num cubo. </a:t>
            </a:r>
          </a:p>
        </p:txBody>
      </p:sp>
    </p:spTree>
    <p:extLst>
      <p:ext uri="{BB962C8B-B14F-4D97-AF65-F5344CB8AC3E}">
        <p14:creationId xmlns:p14="http://schemas.microsoft.com/office/powerpoint/2010/main" val="68398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1CF16C-DF03-40CE-80AD-EA1C3A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352" y="1020871"/>
            <a:ext cx="522056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VOLUME DE UM SÓLIDO</a:t>
            </a:r>
            <a:br>
              <a:rPr lang="en-US" sz="520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D327D-30C4-42F1-8485-B2640058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260915" cy="1320800"/>
          </a:xfrm>
        </p:spPr>
        <p:txBody>
          <a:bodyPr/>
          <a:lstStyle/>
          <a:p>
            <a:r>
              <a:rPr lang="pt-PT" dirty="0"/>
              <a:t>Volume de um sólido (Revisões)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0148C7-1C8D-4D13-BC9B-8DA63330C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89" t="60826" r="19676" b="35047"/>
          <a:stretch/>
        </p:blipFill>
        <p:spPr>
          <a:xfrm>
            <a:off x="683568" y="1426344"/>
            <a:ext cx="7186946" cy="10081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4A1E9FB-7DF6-4C8E-8E86-7C71D959D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12" t="58246" r="39373" b="27856"/>
          <a:stretch/>
        </p:blipFill>
        <p:spPr>
          <a:xfrm>
            <a:off x="755576" y="2348199"/>
            <a:ext cx="6566582" cy="44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8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1CF16C-DF03-40CE-80AD-EA1C3A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352" y="1020871"/>
            <a:ext cx="522056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SÓLIDOS EQUIVALENTES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17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7AE26-23C9-45FC-A70F-54D25048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4664"/>
            <a:ext cx="6347713" cy="1320800"/>
          </a:xfrm>
        </p:spPr>
        <p:txBody>
          <a:bodyPr/>
          <a:lstStyle/>
          <a:p>
            <a:r>
              <a:rPr lang="pt-PT" dirty="0"/>
              <a:t>Sólidos Equivalentes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3ADA01-D1E5-4C95-A721-CBCA4DD255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7" t="77052" r="53151" b="12321"/>
          <a:stretch/>
        </p:blipFill>
        <p:spPr>
          <a:xfrm>
            <a:off x="-51436" y="1126267"/>
            <a:ext cx="8511868" cy="230425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22300CC-3B71-46B6-9873-E278B9871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46" b="51385"/>
          <a:stretch/>
        </p:blipFill>
        <p:spPr>
          <a:xfrm>
            <a:off x="539552" y="4008735"/>
            <a:ext cx="7992888" cy="232405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9866B5E-D8B0-4545-91F7-0419C720C2EA}"/>
              </a:ext>
            </a:extLst>
          </p:cNvPr>
          <p:cNvSpPr txBox="1"/>
          <p:nvPr/>
        </p:nvSpPr>
        <p:spPr>
          <a:xfrm>
            <a:off x="416801" y="353496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Exemplo:</a:t>
            </a:r>
          </a:p>
        </p:txBody>
      </p:sp>
    </p:spTree>
    <p:extLst>
      <p:ext uri="{BB962C8B-B14F-4D97-AF65-F5344CB8AC3E}">
        <p14:creationId xmlns:p14="http://schemas.microsoft.com/office/powerpoint/2010/main" val="112608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91A0C1-FABF-43AB-BD7D-0F0C4F2A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441" y="2420035"/>
            <a:ext cx="5220569" cy="2849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kumimoji="0" lang="en-US" sz="480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  <a:t>MEDIDAS </a:t>
            </a:r>
            <a:br>
              <a:rPr kumimoji="0" lang="en-US" sz="480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</a:br>
            <a:r>
              <a:rPr kumimoji="0" lang="en-US" sz="480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  <a:t>DE</a:t>
            </a:r>
            <a:br>
              <a:rPr kumimoji="0" lang="en-US" sz="480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</a:br>
            <a:r>
              <a:rPr kumimoji="0" lang="en-US" sz="480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  <a:t> VOLUME</a:t>
            </a:r>
            <a:br>
              <a:rPr kumimoji="0" lang="en-US" sz="480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</a:br>
            <a:r>
              <a:rPr kumimoji="0" lang="en-US" sz="480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  <a:t> E</a:t>
            </a:r>
            <a:br>
              <a:rPr kumimoji="0" lang="en-US" sz="480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</a:br>
            <a:r>
              <a:rPr kumimoji="0" lang="en-US" sz="480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  <a:t> DE CAPACIDADE</a:t>
            </a:r>
            <a:br>
              <a:rPr kumimoji="0" lang="en-US" sz="480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30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105EB-A5D2-4594-9F5B-6885F128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Medidas de Volume (Revisões)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D8CE53-AEB9-4AC1-88FA-DEDCC3730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38" t="67444" r="20290" b="28591"/>
          <a:stretch/>
        </p:blipFill>
        <p:spPr>
          <a:xfrm>
            <a:off x="683567" y="1412776"/>
            <a:ext cx="7632843" cy="86409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2665E84-14DD-43A6-92D8-8BF198F3E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37" t="72561" r="19269" b="17034"/>
          <a:stretch/>
        </p:blipFill>
        <p:spPr>
          <a:xfrm>
            <a:off x="381542" y="2486003"/>
            <a:ext cx="8136905" cy="17115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324C2B3-DA29-41AF-AD52-DEE3D9C52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22" t="82902" r="19644" b="10747"/>
          <a:stretch/>
        </p:blipFill>
        <p:spPr>
          <a:xfrm>
            <a:off x="381542" y="4753133"/>
            <a:ext cx="8078890" cy="13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7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B8CE3-0006-438D-82EF-EC019B2D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67" y="548680"/>
            <a:ext cx="8138865" cy="1320800"/>
          </a:xfrm>
        </p:spPr>
        <p:txBody>
          <a:bodyPr/>
          <a:lstStyle/>
          <a:p>
            <a:r>
              <a:rPr lang="pt-PT" dirty="0"/>
              <a:t>Medidas de Capacidade (Revisões)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94B99AF-71D8-4A6C-8C84-557D69A5D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12" t="23979" r="54055" b="50844"/>
          <a:stretch/>
        </p:blipFill>
        <p:spPr>
          <a:xfrm>
            <a:off x="192825" y="1412776"/>
            <a:ext cx="8758347" cy="429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7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AB2BC7-33D0-41EE-B970-6D056766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481" y="1932308"/>
            <a:ext cx="5220569" cy="2849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rgbClr val="FFFFFF"/>
                </a:solidFill>
              </a:rPr>
              <a:t>VOLUME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DE UM PARALELEPÍPEDO RETÂNGULO</a:t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3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2739</TotalTime>
  <Words>314</Words>
  <Application>Microsoft Office PowerPoint</Application>
  <PresentationFormat>Apresentação no Ecrã (4:3)</PresentationFormat>
  <Paragraphs>71</Paragraphs>
  <Slides>18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7" baseType="lpstr">
      <vt:lpstr>Arial</vt:lpstr>
      <vt:lpstr>Berlin Sans FB</vt:lpstr>
      <vt:lpstr>Berlin Sans FB Demi</vt:lpstr>
      <vt:lpstr>Calibri</vt:lpstr>
      <vt:lpstr>Cambria Math</vt:lpstr>
      <vt:lpstr>Cooper Black</vt:lpstr>
      <vt:lpstr>Trebuchet MS</vt:lpstr>
      <vt:lpstr>Wingdings 3</vt:lpstr>
      <vt:lpstr>Faceta</vt:lpstr>
      <vt:lpstr>1 ª Aula</vt:lpstr>
      <vt:lpstr>VOLUME DE UM SÓLIDO </vt:lpstr>
      <vt:lpstr>Volume de um sólido (Revisões)</vt:lpstr>
      <vt:lpstr>SÓLIDOS EQUIVALENTES </vt:lpstr>
      <vt:lpstr>Sólidos Equivalentes</vt:lpstr>
      <vt:lpstr>MEDIDAS  DE  VOLUME  E  DE CAPACIDADE </vt:lpstr>
      <vt:lpstr>Medidas de Volume (Revisões)</vt:lpstr>
      <vt:lpstr>Medidas de Capacidade (Revisões)</vt:lpstr>
      <vt:lpstr>VOLUME  DE UM PARALELEPÍPEDO RETÂNGULO </vt:lpstr>
      <vt:lpstr>Volume de um paralelepípedo retângulo</vt:lpstr>
      <vt:lpstr>VOLUME  DO CUBO </vt:lpstr>
      <vt:lpstr>Volume do Cubo</vt:lpstr>
      <vt:lpstr>Vou Aplicar…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 Números racionais</dc:title>
  <dc:creator>Silvina</dc:creator>
  <cp:lastModifiedBy>Isabel Alexandra Rato da Silva</cp:lastModifiedBy>
  <cp:revision>269</cp:revision>
  <dcterms:created xsi:type="dcterms:W3CDTF">2010-08-16T21:42:52Z</dcterms:created>
  <dcterms:modified xsi:type="dcterms:W3CDTF">2021-03-09T15:29:19Z</dcterms:modified>
</cp:coreProperties>
</file>