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64" r:id="rId5"/>
    <p:sldId id="269" r:id="rId6"/>
    <p:sldId id="265" r:id="rId7"/>
    <p:sldId id="270" r:id="rId8"/>
    <p:sldId id="266" r:id="rId9"/>
    <p:sldId id="267" r:id="rId10"/>
    <p:sldId id="268" r:id="rId11"/>
    <p:sldId id="271" r:id="rId1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3F"/>
    <a:srgbClr val="FCFEAC"/>
    <a:srgbClr val="FF9999"/>
    <a:srgbClr val="D3A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Destaqu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50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2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085310"/>
            <a:ext cx="6860950" cy="2687381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92097" y="2323709"/>
            <a:ext cx="6533168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92096" y="3740190"/>
            <a:ext cx="6516000" cy="0"/>
          </a:xfrm>
          <a:prstGeom prst="line">
            <a:avLst/>
          </a:prstGeom>
          <a:ln w="22225" cap="rnd">
            <a:solidFill>
              <a:schemeClr val="bg1">
                <a:lumMod val="5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 Same Side Corner Rectangle 10"/>
          <p:cNvSpPr/>
          <p:nvPr userDrawn="1"/>
        </p:nvSpPr>
        <p:spPr>
          <a:xfrm rot="10800000">
            <a:off x="8214926" y="-1"/>
            <a:ext cx="703887" cy="730155"/>
          </a:xfrm>
          <a:prstGeom prst="round2Same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91" t="30615" r="34997" b="42992"/>
          <a:stretch/>
        </p:blipFill>
        <p:spPr>
          <a:xfrm>
            <a:off x="8283517" y="94653"/>
            <a:ext cx="586853" cy="566382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0"/>
          </p:nvPr>
        </p:nvSpPr>
        <p:spPr>
          <a:xfrm>
            <a:off x="192096" y="3886122"/>
            <a:ext cx="6475413" cy="558800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  <a:lvl2pPr>
              <a:defRPr sz="2800" b="1"/>
            </a:lvl2pPr>
            <a:lvl3pPr>
              <a:defRPr sz="2400" b="1"/>
            </a:lvl3pPr>
            <a:lvl4pPr>
              <a:defRPr sz="2000" b="1"/>
            </a:lvl4pPr>
            <a:lvl5pPr>
              <a:defRPr sz="2000" b="1"/>
            </a:lvl5pPr>
          </a:lstStyle>
          <a:p>
            <a:pPr lvl="0"/>
            <a:r>
              <a:rPr lang="en-US" dirty="0"/>
              <a:t>Click to edit Master text styles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4328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32730"/>
            <a:ext cx="9144000" cy="604505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96" y="53956"/>
            <a:ext cx="8674633" cy="462575"/>
          </a:xfrm>
          <a:prstGeom prst="rect">
            <a:avLst/>
          </a:prstGeom>
        </p:spPr>
        <p:txBody>
          <a:bodyPr anchor="ctr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192095" y="1426649"/>
            <a:ext cx="8726718" cy="49059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-1" y="716507"/>
            <a:ext cx="143301" cy="5536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angle 11"/>
          <p:cNvSpPr/>
          <p:nvPr userDrawn="1"/>
        </p:nvSpPr>
        <p:spPr>
          <a:xfrm>
            <a:off x="192096" y="716507"/>
            <a:ext cx="7873732" cy="55366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8000">
                <a:schemeClr val="accent3">
                  <a:lumMod val="45000"/>
                  <a:lumOff val="55000"/>
                </a:schemeClr>
              </a:gs>
              <a:gs pos="58000">
                <a:schemeClr val="bg1">
                  <a:lumMod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96" y="709682"/>
            <a:ext cx="7614423" cy="540016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Round Same Side Corner Rectangle 12"/>
          <p:cNvSpPr/>
          <p:nvPr userDrawn="1"/>
        </p:nvSpPr>
        <p:spPr>
          <a:xfrm rot="10800000">
            <a:off x="8214926" y="-1"/>
            <a:ext cx="703887" cy="730155"/>
          </a:xfrm>
          <a:prstGeom prst="round2Same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91" t="30615" r="34997" b="42992"/>
          <a:stretch/>
        </p:blipFill>
        <p:spPr>
          <a:xfrm>
            <a:off x="8283517" y="94653"/>
            <a:ext cx="586853" cy="56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02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32730"/>
            <a:ext cx="9144000" cy="604505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96" y="53956"/>
            <a:ext cx="8674633" cy="462575"/>
          </a:xfrm>
          <a:prstGeom prst="rect">
            <a:avLst/>
          </a:prstGeom>
        </p:spPr>
        <p:txBody>
          <a:bodyPr anchor="ctr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192095" y="1310232"/>
            <a:ext cx="8726718" cy="5022329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137505" y="696035"/>
            <a:ext cx="8835898" cy="553663"/>
          </a:xfrm>
          <a:prstGeom prst="roundRect">
            <a:avLst>
              <a:gd name="adj" fmla="val 2159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96" y="689210"/>
            <a:ext cx="7614423" cy="540016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Round Same Side Corner Rectangle 12"/>
          <p:cNvSpPr/>
          <p:nvPr userDrawn="1"/>
        </p:nvSpPr>
        <p:spPr>
          <a:xfrm>
            <a:off x="8214926" y="6127845"/>
            <a:ext cx="703887" cy="730155"/>
          </a:xfrm>
          <a:prstGeom prst="round2Same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91" t="30615" r="34997" b="42992"/>
          <a:stretch/>
        </p:blipFill>
        <p:spPr>
          <a:xfrm>
            <a:off x="8290341" y="6188379"/>
            <a:ext cx="586853" cy="56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37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04365"/>
            <a:ext cx="9144000" cy="18492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66219"/>
            <a:ext cx="7886700" cy="1325563"/>
          </a:xfrm>
          <a:prstGeom prst="rect">
            <a:avLst/>
          </a:prstGeo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4" name="Round Same Side Corner Rectangle 3"/>
          <p:cNvSpPr/>
          <p:nvPr userDrawn="1"/>
        </p:nvSpPr>
        <p:spPr>
          <a:xfrm>
            <a:off x="8214926" y="6127845"/>
            <a:ext cx="703887" cy="730155"/>
          </a:xfrm>
          <a:prstGeom prst="round2Same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91" t="30615" r="34997" b="42992"/>
          <a:stretch/>
        </p:blipFill>
        <p:spPr>
          <a:xfrm>
            <a:off x="8290341" y="6188379"/>
            <a:ext cx="586853" cy="56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90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20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0.png"/><Relationship Id="rId5" Type="http://schemas.openxmlformats.org/officeDocument/2006/relationships/image" Target="../media/image60.png"/><Relationship Id="rId4" Type="http://schemas.openxmlformats.org/officeDocument/2006/relationships/image" Target="../media/image5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1637" y="1440306"/>
            <a:ext cx="6533168" cy="1325563"/>
          </a:xfrm>
        </p:spPr>
        <p:txBody>
          <a:bodyPr/>
          <a:lstStyle/>
          <a:p>
            <a:r>
              <a:rPr lang="pt-PT" dirty="0"/>
              <a:t>Números Racionais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712203" y="3227444"/>
            <a:ext cx="3719593" cy="558800"/>
          </a:xfrm>
        </p:spPr>
        <p:txBody>
          <a:bodyPr/>
          <a:lstStyle/>
          <a:p>
            <a:r>
              <a:rPr lang="pt-PT" sz="4000" dirty="0"/>
              <a:t> </a:t>
            </a:r>
            <a:r>
              <a:rPr lang="pt-PT" sz="4000" dirty="0">
                <a:solidFill>
                  <a:srgbClr val="FF0000"/>
                </a:solidFill>
              </a:rPr>
              <a:t>Numeral Misto</a:t>
            </a:r>
          </a:p>
        </p:txBody>
      </p:sp>
    </p:spTree>
    <p:extLst>
      <p:ext uri="{BB962C8B-B14F-4D97-AF65-F5344CB8AC3E}">
        <p14:creationId xmlns:p14="http://schemas.microsoft.com/office/powerpoint/2010/main" val="256739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NÚMEROS RACIONAIS</a:t>
            </a:r>
          </a:p>
        </p:txBody>
      </p:sp>
      <p:sp>
        <p:nvSpPr>
          <p:cNvPr id="10" name="Rectângulo 9"/>
          <p:cNvSpPr/>
          <p:nvPr/>
        </p:nvSpPr>
        <p:spPr>
          <a:xfrm>
            <a:off x="225848" y="1340947"/>
            <a:ext cx="8639503" cy="4464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CaixaDeTexto 1"/>
          <p:cNvSpPr txBox="1"/>
          <p:nvPr/>
        </p:nvSpPr>
        <p:spPr>
          <a:xfrm>
            <a:off x="225848" y="1328489"/>
            <a:ext cx="86395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b="1" dirty="0">
                <a:solidFill>
                  <a:schemeClr val="accent5">
                    <a:lumMod val="50000"/>
                  </a:schemeClr>
                </a:solidFill>
              </a:rPr>
              <a:t>Quando chegou à cantina da escola, a Leonor viu que as funcionárias tinham exposto num tabuleiro vários quartos de maçã para a sobremesa.</a:t>
            </a:r>
          </a:p>
          <a:p>
            <a:pPr algn="just"/>
            <a:r>
              <a:rPr lang="pt-PT" sz="2400" b="1" dirty="0">
                <a:solidFill>
                  <a:schemeClr val="accent5">
                    <a:lumMod val="50000"/>
                  </a:schemeClr>
                </a:solidFill>
              </a:rPr>
              <a:t>A Leonor contou 27 pedaços de maçã.</a:t>
            </a:r>
            <a:endParaRPr lang="pt-PT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04583" y="2870306"/>
            <a:ext cx="621747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PT" sz="1000" dirty="0"/>
          </a:p>
          <a:p>
            <a:pPr algn="just"/>
            <a:r>
              <a:rPr lang="pt-PT" sz="2400" b="1" dirty="0">
                <a:solidFill>
                  <a:srgbClr val="C00000"/>
                </a:solidFill>
              </a:rPr>
              <a:t>2. </a:t>
            </a:r>
            <a:r>
              <a:rPr lang="pt-PT" sz="2400" dirty="0"/>
              <a:t>Escreve        na forma de numeral misto.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ixaDeTexto 31"/>
              <p:cNvSpPr txBox="1"/>
              <p:nvPr/>
            </p:nvSpPr>
            <p:spPr>
              <a:xfrm>
                <a:off x="1510670" y="3041103"/>
                <a:ext cx="572227" cy="7259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27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 xmlns="">
          <p:sp>
            <p:nvSpPr>
              <p:cNvPr id="32" name="CaixaDeTexto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0670" y="3041103"/>
                <a:ext cx="572227" cy="7259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aixaDeTexto 10"/>
          <p:cNvSpPr txBox="1"/>
          <p:nvPr/>
        </p:nvSpPr>
        <p:spPr>
          <a:xfrm>
            <a:off x="477207" y="3779465"/>
            <a:ext cx="2066925" cy="1080000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040892"/>
              </p:ext>
            </p:extLst>
          </p:nvPr>
        </p:nvGraphicFramePr>
        <p:xfrm>
          <a:off x="640278" y="3872911"/>
          <a:ext cx="174078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5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dirty="0">
                          <a:solidFill>
                            <a:srgbClr val="00B0F0"/>
                          </a:solidFill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t-PT" sz="2400" dirty="0">
                        <a:solidFill>
                          <a:srgbClr val="C00000"/>
                        </a:solidFill>
                        <a:latin typeface="Brush Script MT" panose="03060802040406070304" pitchFamily="66" charset="0"/>
                        <a:cs typeface="Andalus" panose="02020603050405020304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PT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pt-PT" sz="2400" baseline="0" dirty="0"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 </a:t>
                      </a:r>
                      <a:r>
                        <a:rPr lang="pt-PT" sz="2400" dirty="0"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6</a:t>
                      </a:r>
                    </a:p>
                    <a:p>
                      <a:endParaRPr lang="pt-PT" sz="2400" dirty="0">
                        <a:solidFill>
                          <a:schemeClr val="bg1">
                            <a:lumMod val="50000"/>
                          </a:schemeClr>
                        </a:solidFill>
                        <a:latin typeface="Brush Script MT" panose="03060802040406070304" pitchFamily="66" charset="0"/>
                        <a:cs typeface="Andalus" panose="02020603050405020304" pitchFamily="18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3" name="Conexão recta unidireccional 12"/>
          <p:cNvCxnSpPr/>
          <p:nvPr/>
        </p:nvCxnSpPr>
        <p:spPr>
          <a:xfrm>
            <a:off x="2720160" y="4291468"/>
            <a:ext cx="695976" cy="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ixaDeTexto 13"/>
              <p:cNvSpPr txBox="1"/>
              <p:nvPr/>
            </p:nvSpPr>
            <p:spPr>
              <a:xfrm>
                <a:off x="3529449" y="3899020"/>
                <a:ext cx="2998381" cy="784895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smtClean="0">
                              <a:latin typeface="Cambria Math"/>
                            </a:rPr>
                            <m:t>27</m:t>
                          </m:r>
                        </m:num>
                        <m:den>
                          <m:r>
                            <a:rPr lang="pt-PT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pt-PT" sz="2400" b="0" i="1" smtClean="0">
                          <a:latin typeface="Cambria Math"/>
                        </a:rPr>
                        <m:t>=6+</m:t>
                      </m:r>
                      <m:f>
                        <m:fPr>
                          <m:ctrlPr>
                            <a:rPr lang="pt-PT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pt-PT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pt-PT" sz="2400" b="0" i="1" smtClean="0">
                          <a:latin typeface="Cambria Math"/>
                        </a:rPr>
                        <m:t>=6</m:t>
                      </m:r>
                      <m:f>
                        <m:fPr>
                          <m:ctrlPr>
                            <a:rPr lang="pt-PT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pt-PT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14" name="CaixaDe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449" y="3899020"/>
                <a:ext cx="2998381" cy="7848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5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3" descr="C:\Users\Susana\Desktop\fruta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809" y="2422872"/>
            <a:ext cx="2820028" cy="2125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27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NÚMEROS RACIONAIS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69727" y="755772"/>
            <a:ext cx="9355941" cy="569188"/>
          </a:xfrm>
        </p:spPr>
        <p:txBody>
          <a:bodyPr/>
          <a:lstStyle/>
          <a:p>
            <a:r>
              <a:rPr lang="pt-PT" dirty="0"/>
              <a:t>ESCREVER NA FORMA DE </a:t>
            </a:r>
            <a:r>
              <a:rPr lang="pt-PT" u="sng" dirty="0"/>
              <a:t>FRAÇÃO</a:t>
            </a:r>
            <a:r>
              <a:rPr lang="pt-PT" dirty="0"/>
              <a:t> UM NUMERAL MISTO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/>
              <p:cNvSpPr txBox="1"/>
              <p:nvPr/>
            </p:nvSpPr>
            <p:spPr>
              <a:xfrm>
                <a:off x="369727" y="1564202"/>
                <a:ext cx="8739956" cy="10736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PT" sz="2400" dirty="0"/>
                  <a:t>Para escrever, por exemplo, </a:t>
                </a:r>
                <a14:m>
                  <m:oMath xmlns:m="http://schemas.openxmlformats.org/officeDocument/2006/math">
                    <m:r>
                      <a:rPr lang="pt-PT" sz="2800" i="1" dirty="0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pt-PT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pt-PT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pt-PT" sz="2800" dirty="0"/>
                  <a:t>  </a:t>
                </a:r>
                <a:r>
                  <a:rPr lang="pt-PT" sz="2400" dirty="0"/>
                  <a:t>na forma de fração, podemos usar dois processos:</a:t>
                </a:r>
              </a:p>
            </p:txBody>
          </p:sp>
        </mc:Choice>
        <mc:Fallback xmlns="">
          <p:sp>
            <p:nvSpPr>
              <p:cNvPr id="8" name="CaixaDeTex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27" y="1564202"/>
                <a:ext cx="8739956" cy="1073627"/>
              </a:xfrm>
              <a:prstGeom prst="rect">
                <a:avLst/>
              </a:prstGeom>
              <a:blipFill>
                <a:blip r:embed="rId2"/>
                <a:stretch>
                  <a:fillRect l="-1117" r="-1117" b="-1193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aixaDeTexto 1">
            <a:extLst>
              <a:ext uri="{FF2B5EF4-FFF2-40B4-BE49-F238E27FC236}">
                <a16:creationId xmlns:a16="http://schemas.microsoft.com/office/drawing/2014/main" id="{FD958485-A502-4093-B7E3-36E26EF4B105}"/>
              </a:ext>
            </a:extLst>
          </p:cNvPr>
          <p:cNvSpPr txBox="1"/>
          <p:nvPr/>
        </p:nvSpPr>
        <p:spPr>
          <a:xfrm>
            <a:off x="843025" y="3358719"/>
            <a:ext cx="296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/>
              <a:t>1º PROCESSO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FF39FA7-7999-4BE7-8130-0536B4F35CE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254" t="31536" r="31610" b="42980"/>
          <a:stretch/>
        </p:blipFill>
        <p:spPr>
          <a:xfrm>
            <a:off x="3370880" y="3058756"/>
            <a:ext cx="4734733" cy="2322832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FC034EEA-BB55-4D5A-B7A7-D85688289345}"/>
              </a:ext>
            </a:extLst>
          </p:cNvPr>
          <p:cNvSpPr txBox="1"/>
          <p:nvPr/>
        </p:nvSpPr>
        <p:spPr>
          <a:xfrm>
            <a:off x="843025" y="4531998"/>
            <a:ext cx="296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/>
              <a:t>2º PROCESSO</a:t>
            </a:r>
          </a:p>
        </p:txBody>
      </p:sp>
    </p:spTree>
    <p:extLst>
      <p:ext uri="{BB962C8B-B14F-4D97-AF65-F5344CB8AC3E}">
        <p14:creationId xmlns:p14="http://schemas.microsoft.com/office/powerpoint/2010/main" val="2423707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8197" y="1003197"/>
            <a:ext cx="8361335" cy="934092"/>
          </a:xfrm>
        </p:spPr>
        <p:txBody>
          <a:bodyPr>
            <a:normAutofit/>
          </a:bodyPr>
          <a:lstStyle/>
          <a:p>
            <a:r>
              <a:rPr lang="pt-PT" sz="2400" b="0" dirty="0"/>
              <a:t>1. Faz um desenho no teu caderno de modo a representares a fração       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E0C853AE-214B-4687-9AD1-1C3C88EE97EE}"/>
                  </a:ext>
                </a:extLst>
              </p:cNvPr>
              <p:cNvSpPr txBox="1"/>
              <p:nvPr/>
            </p:nvSpPr>
            <p:spPr>
              <a:xfrm>
                <a:off x="1190814" y="1526417"/>
                <a:ext cx="809390" cy="726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E0C853AE-214B-4687-9AD1-1C3C88EE97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0814" y="1526417"/>
                <a:ext cx="809390" cy="7261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tângulo 10">
            <a:extLst>
              <a:ext uri="{FF2B5EF4-FFF2-40B4-BE49-F238E27FC236}">
                <a16:creationId xmlns:a16="http://schemas.microsoft.com/office/drawing/2014/main" id="{635F3A31-1732-4026-AB44-C33CD6853E15}"/>
              </a:ext>
            </a:extLst>
          </p:cNvPr>
          <p:cNvSpPr/>
          <p:nvPr/>
        </p:nvSpPr>
        <p:spPr>
          <a:xfrm>
            <a:off x="488197" y="494909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ts val="1000"/>
              </a:spcBef>
            </a:pPr>
            <a:r>
              <a:rPr lang="pt-PT" sz="2800" b="1" dirty="0">
                <a:solidFill>
                  <a:prstClr val="black"/>
                </a:solidFill>
              </a:rPr>
              <a:t>ATIVIDADE INICIAL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14C83FC0-97C3-4E9F-866A-239B1834F6D7}"/>
              </a:ext>
            </a:extLst>
          </p:cNvPr>
          <p:cNvSpPr txBox="1">
            <a:spLocks/>
          </p:cNvSpPr>
          <p:nvPr/>
        </p:nvSpPr>
        <p:spPr>
          <a:xfrm>
            <a:off x="503696" y="3429000"/>
            <a:ext cx="8361335" cy="9340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sz="2400" b="0" dirty="0"/>
              <a:t>2. A fração           é uma fração imprópria?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14146B4D-240B-4BF7-A9AC-E2DDF733D67F}"/>
                  </a:ext>
                </a:extLst>
              </p:cNvPr>
              <p:cNvSpPr txBox="1"/>
              <p:nvPr/>
            </p:nvSpPr>
            <p:spPr>
              <a:xfrm>
                <a:off x="1870156" y="3755289"/>
                <a:ext cx="809390" cy="726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14146B4D-240B-4BF7-A9AC-E2DDF733D6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0156" y="3755289"/>
                <a:ext cx="809390" cy="7261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843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88197" y="1003197"/>
            <a:ext cx="8361335" cy="934092"/>
          </a:xfrm>
        </p:spPr>
        <p:txBody>
          <a:bodyPr>
            <a:normAutofit/>
          </a:bodyPr>
          <a:lstStyle/>
          <a:p>
            <a:r>
              <a:rPr lang="pt-PT" sz="2400" b="0" dirty="0"/>
              <a:t>1. Faz um desenho no teu caderno de modo a representares a fração       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E0C853AE-214B-4687-9AD1-1C3C88EE97EE}"/>
                  </a:ext>
                </a:extLst>
              </p:cNvPr>
              <p:cNvSpPr txBox="1"/>
              <p:nvPr/>
            </p:nvSpPr>
            <p:spPr>
              <a:xfrm>
                <a:off x="1190814" y="1526417"/>
                <a:ext cx="809390" cy="726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E0C853AE-214B-4687-9AD1-1C3C88EE97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0814" y="1526417"/>
                <a:ext cx="809390" cy="7261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tângulo 10">
            <a:extLst>
              <a:ext uri="{FF2B5EF4-FFF2-40B4-BE49-F238E27FC236}">
                <a16:creationId xmlns:a16="http://schemas.microsoft.com/office/drawing/2014/main" id="{635F3A31-1732-4026-AB44-C33CD6853E15}"/>
              </a:ext>
            </a:extLst>
          </p:cNvPr>
          <p:cNvSpPr/>
          <p:nvPr/>
        </p:nvSpPr>
        <p:spPr>
          <a:xfrm>
            <a:off x="488196" y="494909"/>
            <a:ext cx="69587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000"/>
              </a:spcBef>
            </a:pPr>
            <a:r>
              <a:rPr lang="pt-PT" sz="2800" b="1" dirty="0">
                <a:solidFill>
                  <a:prstClr val="black"/>
                </a:solidFill>
              </a:rPr>
              <a:t>ATIVIDADE INICIAL - CORREÇÃO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14C83FC0-97C3-4E9F-866A-239B1834F6D7}"/>
              </a:ext>
            </a:extLst>
          </p:cNvPr>
          <p:cNvSpPr txBox="1">
            <a:spLocks/>
          </p:cNvSpPr>
          <p:nvPr/>
        </p:nvSpPr>
        <p:spPr>
          <a:xfrm>
            <a:off x="534034" y="5161822"/>
            <a:ext cx="8361335" cy="93409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t-PT" sz="2400" b="0" dirty="0"/>
              <a:t>2. A fração           é uma fração imprópria? </a:t>
            </a:r>
          </a:p>
          <a:p>
            <a:endParaRPr lang="pt-PT" sz="2400" b="0" dirty="0"/>
          </a:p>
          <a:p>
            <a:r>
              <a:rPr lang="pt-PT" sz="2400" b="0" dirty="0"/>
              <a:t>Sim, porque o numerador é maior do que o denominador.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14146B4D-240B-4BF7-A9AC-E2DDF733D67F}"/>
                  </a:ext>
                </a:extLst>
              </p:cNvPr>
              <p:cNvSpPr txBox="1"/>
              <p:nvPr/>
            </p:nvSpPr>
            <p:spPr>
              <a:xfrm>
                <a:off x="1881844" y="5039137"/>
                <a:ext cx="658678" cy="726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14146B4D-240B-4BF7-A9AC-E2DDF733D6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1844" y="5039137"/>
                <a:ext cx="658678" cy="7261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0B32D1FC-4888-48E1-A4DF-FF299C248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916084"/>
              </p:ext>
            </p:extLst>
          </p:nvPr>
        </p:nvGraphicFramePr>
        <p:xfrm>
          <a:off x="2298126" y="1945901"/>
          <a:ext cx="80939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695">
                  <a:extLst>
                    <a:ext uri="{9D8B030D-6E8A-4147-A177-3AD203B41FA5}">
                      <a16:colId xmlns:a16="http://schemas.microsoft.com/office/drawing/2014/main" val="1316249527"/>
                    </a:ext>
                  </a:extLst>
                </a:gridCol>
                <a:gridCol w="404695">
                  <a:extLst>
                    <a:ext uri="{9D8B030D-6E8A-4147-A177-3AD203B41FA5}">
                      <a16:colId xmlns:a16="http://schemas.microsoft.com/office/drawing/2014/main" val="548762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161987"/>
                  </a:ext>
                </a:extLst>
              </a:tr>
            </a:tbl>
          </a:graphicData>
        </a:graphic>
      </p:graphicFrame>
      <p:graphicFrame>
        <p:nvGraphicFramePr>
          <p:cNvPr id="9" name="Tabela 2">
            <a:extLst>
              <a:ext uri="{FF2B5EF4-FFF2-40B4-BE49-F238E27FC236}">
                <a16:creationId xmlns:a16="http://schemas.microsoft.com/office/drawing/2014/main" id="{0456A734-EA10-48A9-B7F4-F44DCA5CD6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34786"/>
              </p:ext>
            </p:extLst>
          </p:nvPr>
        </p:nvGraphicFramePr>
        <p:xfrm>
          <a:off x="3844160" y="1946726"/>
          <a:ext cx="80939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695">
                  <a:extLst>
                    <a:ext uri="{9D8B030D-6E8A-4147-A177-3AD203B41FA5}">
                      <a16:colId xmlns:a16="http://schemas.microsoft.com/office/drawing/2014/main" val="1316249527"/>
                    </a:ext>
                  </a:extLst>
                </a:gridCol>
                <a:gridCol w="404695">
                  <a:extLst>
                    <a:ext uri="{9D8B030D-6E8A-4147-A177-3AD203B41FA5}">
                      <a16:colId xmlns:a16="http://schemas.microsoft.com/office/drawing/2014/main" val="548762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161987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C0E22F49-4DA0-4116-85B5-C47D12DBEA5E}"/>
                  </a:ext>
                </a:extLst>
              </p:cNvPr>
              <p:cNvSpPr txBox="1"/>
              <p:nvPr/>
            </p:nvSpPr>
            <p:spPr>
              <a:xfrm>
                <a:off x="2260275" y="2391259"/>
                <a:ext cx="809390" cy="726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C0E22F49-4DA0-4116-85B5-C47D12DBEA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275" y="2391259"/>
                <a:ext cx="809390" cy="7261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id="{B6609E7C-D880-4E92-A145-2BF355D1FE45}"/>
                  </a:ext>
                </a:extLst>
              </p:cNvPr>
              <p:cNvSpPr txBox="1"/>
              <p:nvPr/>
            </p:nvSpPr>
            <p:spPr>
              <a:xfrm>
                <a:off x="3905312" y="2403341"/>
                <a:ext cx="809390" cy="726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id="{B6609E7C-D880-4E92-A145-2BF355D1FE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312" y="2403341"/>
                <a:ext cx="809390" cy="7261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aixaDeTexto 5">
            <a:extLst>
              <a:ext uri="{FF2B5EF4-FFF2-40B4-BE49-F238E27FC236}">
                <a16:creationId xmlns:a16="http://schemas.microsoft.com/office/drawing/2014/main" id="{F7BF24FA-DBE1-42D4-A665-1B2AA6980A34}"/>
              </a:ext>
            </a:extLst>
          </p:cNvPr>
          <p:cNvSpPr txBox="1"/>
          <p:nvPr/>
        </p:nvSpPr>
        <p:spPr>
          <a:xfrm>
            <a:off x="3247265" y="2403341"/>
            <a:ext cx="480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dirty="0"/>
              <a:t>+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7DCDF555-F7CF-42A5-94E8-D621BDB1AA49}"/>
                  </a:ext>
                </a:extLst>
              </p:cNvPr>
              <p:cNvSpPr txBox="1"/>
              <p:nvPr/>
            </p:nvSpPr>
            <p:spPr>
              <a:xfrm>
                <a:off x="2421659" y="3204025"/>
                <a:ext cx="2131658" cy="726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200" b="0" i="1" smtClean="0">
                          <a:latin typeface="Cambria Math"/>
                        </a:rPr>
                        <m:t>1</m:t>
                      </m:r>
                      <m:r>
                        <a:rPr lang="pt-PT" sz="22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pt-PT" sz="2200" b="0" i="1" smtClean="0">
                          <a:latin typeface="Cambria Math"/>
                        </a:rPr>
                        <m:t>+</m:t>
                      </m:r>
                      <m:r>
                        <a:rPr lang="pt-PT" sz="2200" b="0" i="1" smtClean="0">
                          <a:latin typeface="Cambria Math" panose="02040503050406030204" pitchFamily="18" charset="0"/>
                        </a:rPr>
                        <m:t>         </m:t>
                      </m:r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7DCDF555-F7CF-42A5-94E8-D621BDB1AA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659" y="3204025"/>
                <a:ext cx="2131658" cy="7262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AB2551FE-E641-408B-8E54-5AAED6F5A81A}"/>
              </a:ext>
            </a:extLst>
          </p:cNvPr>
          <p:cNvSpPr/>
          <p:nvPr/>
        </p:nvSpPr>
        <p:spPr>
          <a:xfrm>
            <a:off x="1757396" y="4174295"/>
            <a:ext cx="907574" cy="31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4BBCEAEC-B97A-4E82-8347-843DE5827C69}"/>
                  </a:ext>
                </a:extLst>
              </p:cNvPr>
              <p:cNvSpPr txBox="1"/>
              <p:nvPr/>
            </p:nvSpPr>
            <p:spPr>
              <a:xfrm>
                <a:off x="2963915" y="4033286"/>
                <a:ext cx="1047146" cy="72590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200" b="0" i="1" smtClean="0">
                          <a:latin typeface="Cambria Math"/>
                        </a:rPr>
                        <m:t>1</m:t>
                      </m:r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4BBCEAEC-B97A-4E82-8347-843DE5827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3915" y="4033286"/>
                <a:ext cx="1047146" cy="72590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aixaDeTexto 7">
            <a:extLst>
              <a:ext uri="{FF2B5EF4-FFF2-40B4-BE49-F238E27FC236}">
                <a16:creationId xmlns:a16="http://schemas.microsoft.com/office/drawing/2014/main" id="{3B692A8A-34F5-4426-80D8-86B1DB2283FF}"/>
              </a:ext>
            </a:extLst>
          </p:cNvPr>
          <p:cNvSpPr txBox="1"/>
          <p:nvPr/>
        </p:nvSpPr>
        <p:spPr>
          <a:xfrm>
            <a:off x="4083803" y="4175916"/>
            <a:ext cx="3363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É UM NUMERAL MISTO</a:t>
            </a:r>
          </a:p>
        </p:txBody>
      </p:sp>
    </p:spTree>
    <p:extLst>
      <p:ext uri="{BB962C8B-B14F-4D97-AF65-F5344CB8AC3E}">
        <p14:creationId xmlns:p14="http://schemas.microsoft.com/office/powerpoint/2010/main" val="423557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NÚMEROS RACIONAIS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6951" y="887511"/>
            <a:ext cx="9355941" cy="569188"/>
          </a:xfrm>
        </p:spPr>
        <p:txBody>
          <a:bodyPr/>
          <a:lstStyle/>
          <a:p>
            <a:r>
              <a:rPr lang="pt-PT" dirty="0"/>
              <a:t>PROBLEMA 1 – Numeral Misto</a:t>
            </a:r>
          </a:p>
          <a:p>
            <a:endParaRPr lang="pt-PT" dirty="0"/>
          </a:p>
        </p:txBody>
      </p:sp>
      <p:sp>
        <p:nvSpPr>
          <p:cNvPr id="9" name="CaixaDeTexto 8"/>
          <p:cNvSpPr txBox="1"/>
          <p:nvPr/>
        </p:nvSpPr>
        <p:spPr>
          <a:xfrm>
            <a:off x="118753" y="1356479"/>
            <a:ext cx="9025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/>
              <a:t>O Rui perguntou aos colegas:</a:t>
            </a:r>
            <a:endParaRPr lang="pt-PT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Susana\Desktop\ex1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796" y="1488598"/>
            <a:ext cx="5518296" cy="249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16952" y="3983858"/>
            <a:ext cx="7176977" cy="757803"/>
            <a:chOff x="265814" y="3968701"/>
            <a:chExt cx="7176977" cy="757803"/>
          </a:xfrm>
        </p:grpSpPr>
        <p:sp>
          <p:nvSpPr>
            <p:cNvPr id="2" name="CaixaDeTexto 1"/>
            <p:cNvSpPr txBox="1"/>
            <p:nvPr/>
          </p:nvSpPr>
          <p:spPr>
            <a:xfrm>
              <a:off x="265814" y="4132720"/>
              <a:ext cx="717697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2400" dirty="0"/>
                <a:t>O Pedro observou que a </a:t>
              </a:r>
              <a:r>
                <a:rPr lang="pt-PT" sz="2400" dirty="0" err="1"/>
                <a:t>fração</a:t>
              </a:r>
              <a:r>
                <a:rPr lang="pt-PT" sz="2400" dirty="0"/>
                <a:t>     é o mesmo que            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CaixaDeTexto 9"/>
                <p:cNvSpPr txBox="1"/>
                <p:nvPr/>
              </p:nvSpPr>
              <p:spPr>
                <a:xfrm>
                  <a:off x="4074203" y="4000600"/>
                  <a:ext cx="572227" cy="7259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pt-PT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2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pt-PT" sz="22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pt-PT" sz="2200" dirty="0"/>
                </a:p>
              </p:txBody>
            </p:sp>
          </mc:Choice>
          <mc:Fallback xmlns="">
            <p:sp>
              <p:nvSpPr>
                <p:cNvPr id="10" name="CaixaDeTexto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4203" y="4000600"/>
                  <a:ext cx="572227" cy="72590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CaixaDeTexto 10"/>
                <p:cNvSpPr txBox="1"/>
                <p:nvPr/>
              </p:nvSpPr>
              <p:spPr>
                <a:xfrm>
                  <a:off x="6321214" y="3968701"/>
                  <a:ext cx="1047146" cy="7259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200" b="0" i="1" smtClean="0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pt-PT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2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pt-PT" sz="22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pt-PT" sz="2200" dirty="0"/>
                </a:p>
              </p:txBody>
            </p:sp>
          </mc:Choice>
          <mc:Fallback xmlns="">
            <p:sp>
              <p:nvSpPr>
                <p:cNvPr id="11" name="CaixaDeTexto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21214" y="3968701"/>
                  <a:ext cx="1047146" cy="72590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upo 6"/>
          <p:cNvGrpSpPr/>
          <p:nvPr/>
        </p:nvGrpSpPr>
        <p:grpSpPr>
          <a:xfrm>
            <a:off x="116951" y="4609542"/>
            <a:ext cx="8867561" cy="963116"/>
            <a:chOff x="21254" y="4609542"/>
            <a:chExt cx="8867561" cy="963116"/>
          </a:xfrm>
        </p:grpSpPr>
        <p:sp>
          <p:nvSpPr>
            <p:cNvPr id="3" name="CaixaDeTexto 2"/>
            <p:cNvSpPr txBox="1"/>
            <p:nvPr/>
          </p:nvSpPr>
          <p:spPr>
            <a:xfrm>
              <a:off x="21254" y="4741661"/>
              <a:ext cx="88675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t-PT" sz="2400" dirty="0"/>
                <a:t>A Marta, por sua vez, referiu que            pode ser representado pelo numeral misto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CaixaDeTexto 13"/>
                <p:cNvSpPr txBox="1"/>
                <p:nvPr/>
              </p:nvSpPr>
              <p:spPr>
                <a:xfrm>
                  <a:off x="4231749" y="4609542"/>
                  <a:ext cx="1047146" cy="7259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sz="2200" b="0" i="1" smtClean="0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pt-PT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2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pt-PT" sz="22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pt-PT" sz="2200" dirty="0"/>
                </a:p>
              </p:txBody>
            </p:sp>
          </mc:Choice>
          <mc:Fallback xmlns="">
            <p:sp>
              <p:nvSpPr>
                <p:cNvPr id="14" name="CaixaDeTexto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31749" y="4609542"/>
                  <a:ext cx="1047146" cy="72590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/>
              <p:cNvSpPr txBox="1"/>
              <p:nvPr/>
            </p:nvSpPr>
            <p:spPr>
              <a:xfrm>
                <a:off x="3976728" y="5475059"/>
                <a:ext cx="1047146" cy="72590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200" b="0" i="1" smtClean="0">
                          <a:latin typeface="Cambria Math"/>
                        </a:rPr>
                        <m:t>1</m:t>
                      </m:r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 xmlns=""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728" y="5475059"/>
                <a:ext cx="1047146" cy="72590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ângulo 9">
            <a:extLst>
              <a:ext uri="{FF2B5EF4-FFF2-40B4-BE49-F238E27FC236}">
                <a16:creationId xmlns:a16="http://schemas.microsoft.com/office/drawing/2014/main" id="{673633AE-5382-484D-83A3-DEB2E1F5A5A2}"/>
              </a:ext>
            </a:extLst>
          </p:cNvPr>
          <p:cNvSpPr/>
          <p:nvPr/>
        </p:nvSpPr>
        <p:spPr>
          <a:xfrm>
            <a:off x="159488" y="1374010"/>
            <a:ext cx="8825024" cy="51507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9466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7D4B973-DA55-43A7-8AAA-B2001B3720C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PT" dirty="0"/>
              <a:t>             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A9A7343-EC74-4EB1-AD36-C37D29DE6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NUMERAL MISTO </a:t>
            </a:r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7F48CFE7-5104-45C2-A2AB-4912327157E4}"/>
              </a:ext>
            </a:extLst>
          </p:cNvPr>
          <p:cNvSpPr/>
          <p:nvPr/>
        </p:nvSpPr>
        <p:spPr>
          <a:xfrm rot="2714424">
            <a:off x="449451" y="1503336"/>
            <a:ext cx="557939" cy="4417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EA8EA1F4-6F6A-4849-ADF2-EEF03B1271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763" t="36154" r="16525" b="48514"/>
          <a:stretch/>
        </p:blipFill>
        <p:spPr>
          <a:xfrm>
            <a:off x="367301" y="2077782"/>
            <a:ext cx="8726532" cy="115567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BE07C05E-F5FA-459C-A85A-441342B0168C}"/>
                  </a:ext>
                </a:extLst>
              </p:cNvPr>
              <p:cNvSpPr txBox="1"/>
              <p:nvPr/>
            </p:nvSpPr>
            <p:spPr>
              <a:xfrm>
                <a:off x="2295162" y="3986837"/>
                <a:ext cx="1047146" cy="72590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200" b="0" i="1" smtClean="0">
                          <a:latin typeface="Cambria Math"/>
                        </a:rPr>
                        <m:t>1</m:t>
                      </m:r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BE07C05E-F5FA-459C-A85A-441342B016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5162" y="3986837"/>
                <a:ext cx="1047146" cy="7259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aixaDeTexto 7">
            <a:extLst>
              <a:ext uri="{FF2B5EF4-FFF2-40B4-BE49-F238E27FC236}">
                <a16:creationId xmlns:a16="http://schemas.microsoft.com/office/drawing/2014/main" id="{A111300E-C237-42F7-8A45-0A8A811B2912}"/>
              </a:ext>
            </a:extLst>
          </p:cNvPr>
          <p:cNvSpPr txBox="1"/>
          <p:nvPr/>
        </p:nvSpPr>
        <p:spPr>
          <a:xfrm>
            <a:off x="3735092" y="4138047"/>
            <a:ext cx="3177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/>
              <a:t>É um numeral misto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729F53D8-D600-4DA0-92F6-D4ECFA54D11E}"/>
                  </a:ext>
                </a:extLst>
              </p:cNvPr>
              <p:cNvSpPr txBox="1"/>
              <p:nvPr/>
            </p:nvSpPr>
            <p:spPr>
              <a:xfrm>
                <a:off x="4116421" y="5384986"/>
                <a:ext cx="3359888" cy="78380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i="1" dirty="0" smtClean="0">
                          <a:latin typeface="Cambria Math"/>
                        </a:rPr>
                        <m:t>1</m:t>
                      </m:r>
                      <m:f>
                        <m:fPr>
                          <m:ctrlPr>
                            <a:rPr lang="pt-PT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dirty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400" b="0" i="1" dirty="0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pt-PT" sz="2400" b="0" i="1" dirty="0" smtClean="0">
                          <a:latin typeface="Cambria Math"/>
                        </a:rPr>
                        <m:t>=1+</m:t>
                      </m:r>
                      <m:f>
                        <m:fPr>
                          <m:ctrlPr>
                            <a:rPr lang="pt-PT" sz="24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dirty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400" b="0" i="1" dirty="0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pt-PT" sz="2400" b="0" i="0" dirty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sz="24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dirty="0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pt-PT" sz="2400" b="0" i="1" dirty="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729F53D8-D600-4DA0-92F6-D4ECFA54D1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6421" y="5384986"/>
                <a:ext cx="3359888" cy="7838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ixaDeTexto 9">
            <a:extLst>
              <a:ext uri="{FF2B5EF4-FFF2-40B4-BE49-F238E27FC236}">
                <a16:creationId xmlns:a16="http://schemas.microsoft.com/office/drawing/2014/main" id="{B42D1B66-BBFD-4490-9F86-9BCE88F74B10}"/>
              </a:ext>
            </a:extLst>
          </p:cNvPr>
          <p:cNvSpPr txBox="1"/>
          <p:nvPr/>
        </p:nvSpPr>
        <p:spPr>
          <a:xfrm>
            <a:off x="1658473" y="5414005"/>
            <a:ext cx="90252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/>
              <a:t>Verificamos que</a:t>
            </a:r>
            <a:endParaRPr lang="pt-PT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08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NÚMEROS RACIONAIS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69727" y="714672"/>
            <a:ext cx="9355941" cy="569188"/>
          </a:xfrm>
        </p:spPr>
        <p:txBody>
          <a:bodyPr/>
          <a:lstStyle/>
          <a:p>
            <a:r>
              <a:rPr lang="pt-PT" dirty="0"/>
              <a:t>ESCREVER NA FORMA DE </a:t>
            </a:r>
            <a:r>
              <a:rPr lang="pt-PT" u="sng" dirty="0"/>
              <a:t>NUMERAL MISTO </a:t>
            </a:r>
            <a:r>
              <a:rPr lang="pt-PT" dirty="0"/>
              <a:t>UMA FRAÇÃO</a:t>
            </a:r>
          </a:p>
        </p:txBody>
      </p:sp>
      <p:grpSp>
        <p:nvGrpSpPr>
          <p:cNvPr id="20" name="Grupo 19"/>
          <p:cNvGrpSpPr/>
          <p:nvPr/>
        </p:nvGrpSpPr>
        <p:grpSpPr>
          <a:xfrm>
            <a:off x="369727" y="1482001"/>
            <a:ext cx="8624501" cy="913198"/>
            <a:chOff x="53160" y="1583305"/>
            <a:chExt cx="8624501" cy="913198"/>
          </a:xfrm>
        </p:grpSpPr>
        <p:sp>
          <p:nvSpPr>
            <p:cNvPr id="8" name="CaixaDeTexto 7"/>
            <p:cNvSpPr txBox="1"/>
            <p:nvPr/>
          </p:nvSpPr>
          <p:spPr>
            <a:xfrm>
              <a:off x="53160" y="1665506"/>
              <a:ext cx="86245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t-PT" sz="2400" dirty="0"/>
                <a:t>Para escrever, por exemplo,     na forma de numeral misto podemos usar dois processos: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CaixaDeTexto 15"/>
                <p:cNvSpPr txBox="1"/>
                <p:nvPr/>
              </p:nvSpPr>
              <p:spPr>
                <a:xfrm>
                  <a:off x="3459863" y="1583305"/>
                  <a:ext cx="572227" cy="7259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pt-PT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200" b="0" i="1" smtClean="0">
                                <a:latin typeface="Cambria Math"/>
                              </a:rPr>
                              <m:t>16</m:t>
                            </m:r>
                          </m:num>
                          <m:den>
                            <m:r>
                              <a:rPr lang="pt-PT" sz="22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pt-PT" sz="2200" dirty="0"/>
                </a:p>
              </p:txBody>
            </p:sp>
          </mc:Choice>
          <mc:Fallback xmlns="">
            <p:sp>
              <p:nvSpPr>
                <p:cNvPr id="16" name="CaixaDeTexto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59863" y="1583305"/>
                  <a:ext cx="572227" cy="72590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FD958485-A502-4093-B7E3-36E26EF4B105}"/>
              </a:ext>
            </a:extLst>
          </p:cNvPr>
          <p:cNvSpPr txBox="1"/>
          <p:nvPr/>
        </p:nvSpPr>
        <p:spPr>
          <a:xfrm>
            <a:off x="426203" y="2502949"/>
            <a:ext cx="296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/>
              <a:t>1º PROCESSO</a:t>
            </a:r>
          </a:p>
        </p:txBody>
      </p:sp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2821107A-E9BE-404A-BC55-9763F6F6A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506572"/>
              </p:ext>
            </p:extLst>
          </p:nvPr>
        </p:nvGraphicFramePr>
        <p:xfrm>
          <a:off x="705169" y="3139152"/>
          <a:ext cx="1769391" cy="365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89797">
                  <a:extLst>
                    <a:ext uri="{9D8B030D-6E8A-4147-A177-3AD203B41FA5}">
                      <a16:colId xmlns:a16="http://schemas.microsoft.com/office/drawing/2014/main" val="441771850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833679727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574281712"/>
                    </a:ext>
                  </a:extLst>
                </a:gridCol>
              </a:tblGrid>
              <a:tr h="349744">
                <a:tc>
                  <a:txBody>
                    <a:bodyPr/>
                    <a:lstStyle/>
                    <a:p>
                      <a:endParaRPr lang="pt-PT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89863"/>
                  </a:ext>
                </a:extLst>
              </a:tr>
            </a:tbl>
          </a:graphicData>
        </a:graphic>
      </p:graphicFrame>
      <p:graphicFrame>
        <p:nvGraphicFramePr>
          <p:cNvPr id="21" name="Tabela 3">
            <a:extLst>
              <a:ext uri="{FF2B5EF4-FFF2-40B4-BE49-F238E27FC236}">
                <a16:creationId xmlns:a16="http://schemas.microsoft.com/office/drawing/2014/main" id="{3DA2E755-C4FA-4AC5-ABC2-2EF5285BE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965107"/>
              </p:ext>
            </p:extLst>
          </p:nvPr>
        </p:nvGraphicFramePr>
        <p:xfrm>
          <a:off x="705171" y="3665938"/>
          <a:ext cx="1769391" cy="365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89797">
                  <a:extLst>
                    <a:ext uri="{9D8B030D-6E8A-4147-A177-3AD203B41FA5}">
                      <a16:colId xmlns:a16="http://schemas.microsoft.com/office/drawing/2014/main" val="441771850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833679727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574281712"/>
                    </a:ext>
                  </a:extLst>
                </a:gridCol>
              </a:tblGrid>
              <a:tr h="349744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89863"/>
                  </a:ext>
                </a:extLst>
              </a:tr>
            </a:tbl>
          </a:graphicData>
        </a:graphic>
      </p:graphicFrame>
      <p:graphicFrame>
        <p:nvGraphicFramePr>
          <p:cNvPr id="22" name="Tabela 3">
            <a:extLst>
              <a:ext uri="{FF2B5EF4-FFF2-40B4-BE49-F238E27FC236}">
                <a16:creationId xmlns:a16="http://schemas.microsoft.com/office/drawing/2014/main" id="{957981B6-3577-47A9-A419-59ECFC1D7B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948572"/>
              </p:ext>
            </p:extLst>
          </p:nvPr>
        </p:nvGraphicFramePr>
        <p:xfrm>
          <a:off x="705171" y="4170385"/>
          <a:ext cx="1769391" cy="365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89797">
                  <a:extLst>
                    <a:ext uri="{9D8B030D-6E8A-4147-A177-3AD203B41FA5}">
                      <a16:colId xmlns:a16="http://schemas.microsoft.com/office/drawing/2014/main" val="441771850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833679727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574281712"/>
                    </a:ext>
                  </a:extLst>
                </a:gridCol>
              </a:tblGrid>
              <a:tr h="349744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89863"/>
                  </a:ext>
                </a:extLst>
              </a:tr>
            </a:tbl>
          </a:graphicData>
        </a:graphic>
      </p:graphicFrame>
      <p:graphicFrame>
        <p:nvGraphicFramePr>
          <p:cNvPr id="23" name="Tabela 3">
            <a:extLst>
              <a:ext uri="{FF2B5EF4-FFF2-40B4-BE49-F238E27FC236}">
                <a16:creationId xmlns:a16="http://schemas.microsoft.com/office/drawing/2014/main" id="{AFE2C6A9-CDE9-4DE6-A3C2-05AEA55D74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088007"/>
              </p:ext>
            </p:extLst>
          </p:nvPr>
        </p:nvGraphicFramePr>
        <p:xfrm>
          <a:off x="705170" y="4674832"/>
          <a:ext cx="1769391" cy="365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89797">
                  <a:extLst>
                    <a:ext uri="{9D8B030D-6E8A-4147-A177-3AD203B41FA5}">
                      <a16:colId xmlns:a16="http://schemas.microsoft.com/office/drawing/2014/main" val="441771850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833679727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574281712"/>
                    </a:ext>
                  </a:extLst>
                </a:gridCol>
              </a:tblGrid>
              <a:tr h="349744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89863"/>
                  </a:ext>
                </a:extLst>
              </a:tr>
            </a:tbl>
          </a:graphicData>
        </a:graphic>
      </p:graphicFrame>
      <p:graphicFrame>
        <p:nvGraphicFramePr>
          <p:cNvPr id="24" name="Tabela 3">
            <a:extLst>
              <a:ext uri="{FF2B5EF4-FFF2-40B4-BE49-F238E27FC236}">
                <a16:creationId xmlns:a16="http://schemas.microsoft.com/office/drawing/2014/main" id="{BA73B6E0-A6DF-4374-BED4-103BD5CD83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683433"/>
              </p:ext>
            </p:extLst>
          </p:nvPr>
        </p:nvGraphicFramePr>
        <p:xfrm>
          <a:off x="705169" y="5228238"/>
          <a:ext cx="1769391" cy="365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89797">
                  <a:extLst>
                    <a:ext uri="{9D8B030D-6E8A-4147-A177-3AD203B41FA5}">
                      <a16:colId xmlns:a16="http://schemas.microsoft.com/office/drawing/2014/main" val="441771850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833679727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574281712"/>
                    </a:ext>
                  </a:extLst>
                </a:gridCol>
              </a:tblGrid>
              <a:tr h="328333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889863"/>
                  </a:ext>
                </a:extLst>
              </a:tr>
            </a:tbl>
          </a:graphicData>
        </a:graphic>
      </p:graphicFrame>
      <p:graphicFrame>
        <p:nvGraphicFramePr>
          <p:cNvPr id="25" name="Tabela 3">
            <a:extLst>
              <a:ext uri="{FF2B5EF4-FFF2-40B4-BE49-F238E27FC236}">
                <a16:creationId xmlns:a16="http://schemas.microsoft.com/office/drawing/2014/main" id="{9AAA0749-1A9C-4DBA-B53C-4F6346629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840954"/>
              </p:ext>
            </p:extLst>
          </p:nvPr>
        </p:nvGraphicFramePr>
        <p:xfrm>
          <a:off x="705168" y="5920331"/>
          <a:ext cx="1769391" cy="3657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89797">
                  <a:extLst>
                    <a:ext uri="{9D8B030D-6E8A-4147-A177-3AD203B41FA5}">
                      <a16:colId xmlns:a16="http://schemas.microsoft.com/office/drawing/2014/main" val="441771850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833679727"/>
                    </a:ext>
                  </a:extLst>
                </a:gridCol>
                <a:gridCol w="589797">
                  <a:extLst>
                    <a:ext uri="{9D8B030D-6E8A-4147-A177-3AD203B41FA5}">
                      <a16:colId xmlns:a16="http://schemas.microsoft.com/office/drawing/2014/main" val="1574281712"/>
                    </a:ext>
                  </a:extLst>
                </a:gridCol>
              </a:tblGrid>
              <a:tr h="349744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8898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F4E415AC-2A9C-47E8-A488-CA4C5A3BF232}"/>
                  </a:ext>
                </a:extLst>
              </p:cNvPr>
              <p:cNvSpPr txBox="1"/>
              <p:nvPr/>
            </p:nvSpPr>
            <p:spPr>
              <a:xfrm>
                <a:off x="3009840" y="3939631"/>
                <a:ext cx="572227" cy="7352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pt-PT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 xmlns=""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F4E415AC-2A9C-47E8-A488-CA4C5A3BF2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840" y="3939631"/>
                <a:ext cx="572227" cy="7352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aixaDeTexto 9">
            <a:extLst>
              <a:ext uri="{FF2B5EF4-FFF2-40B4-BE49-F238E27FC236}">
                <a16:creationId xmlns:a16="http://schemas.microsoft.com/office/drawing/2014/main" id="{A5573990-5BF3-4F6B-A18A-D033CC690490}"/>
              </a:ext>
            </a:extLst>
          </p:cNvPr>
          <p:cNvSpPr txBox="1"/>
          <p:nvPr/>
        </p:nvSpPr>
        <p:spPr>
          <a:xfrm>
            <a:off x="3518720" y="4122565"/>
            <a:ext cx="2313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= 5  figuras pintadas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49AB3CE7-B083-4E0C-9170-7346F9F36D71}"/>
                  </a:ext>
                </a:extLst>
              </p:cNvPr>
              <p:cNvSpPr txBox="1"/>
              <p:nvPr/>
            </p:nvSpPr>
            <p:spPr>
              <a:xfrm>
                <a:off x="2959797" y="5807428"/>
                <a:ext cx="572227" cy="7259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 xmlns=""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49AB3CE7-B083-4E0C-9170-7346F9F36D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797" y="5807428"/>
                <a:ext cx="572227" cy="7259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53D22B75-5841-4C75-8B80-E88B0BCD7CE0}"/>
                  </a:ext>
                </a:extLst>
              </p:cNvPr>
              <p:cNvSpPr txBox="1"/>
              <p:nvPr/>
            </p:nvSpPr>
            <p:spPr>
              <a:xfrm>
                <a:off x="6134161" y="3747704"/>
                <a:ext cx="2732568" cy="786177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/>
                        </a:rPr>
                        <m:t>5+</m:t>
                      </m:r>
                      <m:f>
                        <m:fPr>
                          <m:ctrlPr>
                            <a:rPr lang="pt-PT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pt-PT" sz="2400" b="0" i="1" smtClean="0">
                          <a:latin typeface="Cambria Math"/>
                        </a:rPr>
                        <m:t>=5</m:t>
                      </m:r>
                      <m:f>
                        <m:fPr>
                          <m:ctrlPr>
                            <a:rPr lang="pt-PT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28" name="CaixaDeTexto 27">
                <a:extLst>
                  <a:ext uri="{FF2B5EF4-FFF2-40B4-BE49-F238E27FC236}">
                    <a16:creationId xmlns:a16="http://schemas.microsoft.com/office/drawing/2014/main" id="{53D22B75-5841-4C75-8B80-E88B0BCD7C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4161" y="3747704"/>
                <a:ext cx="2732568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accent5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haveta à direita 11">
            <a:extLst>
              <a:ext uri="{FF2B5EF4-FFF2-40B4-BE49-F238E27FC236}">
                <a16:creationId xmlns:a16="http://schemas.microsoft.com/office/drawing/2014/main" id="{FA26CE12-11DA-422A-8A79-699BD2EAFED8}"/>
              </a:ext>
            </a:extLst>
          </p:cNvPr>
          <p:cNvSpPr/>
          <p:nvPr/>
        </p:nvSpPr>
        <p:spPr>
          <a:xfrm>
            <a:off x="2642461" y="3045417"/>
            <a:ext cx="340335" cy="26657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Chaveta à direita 13">
            <a:extLst>
              <a:ext uri="{FF2B5EF4-FFF2-40B4-BE49-F238E27FC236}">
                <a16:creationId xmlns:a16="http://schemas.microsoft.com/office/drawing/2014/main" id="{F41B7067-2713-47E4-8083-75128F689034}"/>
              </a:ext>
            </a:extLst>
          </p:cNvPr>
          <p:cNvSpPr/>
          <p:nvPr/>
        </p:nvSpPr>
        <p:spPr>
          <a:xfrm>
            <a:off x="2657645" y="5928059"/>
            <a:ext cx="302152" cy="5424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4177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NÚMEROS RACIONAIS</a:t>
            </a:r>
          </a:p>
        </p:txBody>
      </p:sp>
      <p:grpSp>
        <p:nvGrpSpPr>
          <p:cNvPr id="20" name="Grupo 19"/>
          <p:cNvGrpSpPr/>
          <p:nvPr/>
        </p:nvGrpSpPr>
        <p:grpSpPr>
          <a:xfrm>
            <a:off x="379708" y="1592432"/>
            <a:ext cx="8739956" cy="1270699"/>
            <a:chOff x="230846" y="2128170"/>
            <a:chExt cx="8739956" cy="1270699"/>
          </a:xfrm>
        </p:grpSpPr>
        <p:sp>
          <p:nvSpPr>
            <p:cNvPr id="8" name="CaixaDeTexto 7"/>
            <p:cNvSpPr txBox="1"/>
            <p:nvPr/>
          </p:nvSpPr>
          <p:spPr>
            <a:xfrm>
              <a:off x="230846" y="2128170"/>
              <a:ext cx="87399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pt-PT" sz="2400" dirty="0"/>
                <a:t>Podemos usar o algoritmo da divisão: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CaixaDeTexto 15"/>
                <p:cNvSpPr txBox="1"/>
                <p:nvPr/>
              </p:nvSpPr>
              <p:spPr>
                <a:xfrm>
                  <a:off x="3530808" y="2672965"/>
                  <a:ext cx="572227" cy="7259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pt-PT" sz="2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200" b="0" i="1" smtClean="0">
                                <a:latin typeface="Cambria Math"/>
                              </a:rPr>
                              <m:t>16</m:t>
                            </m:r>
                          </m:num>
                          <m:den>
                            <m:r>
                              <a:rPr lang="pt-PT" sz="22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pt-PT" sz="2200" dirty="0"/>
                </a:p>
              </p:txBody>
            </p:sp>
          </mc:Choice>
          <mc:Fallback xmlns="">
            <p:sp>
              <p:nvSpPr>
                <p:cNvPr id="16" name="CaixaDeTexto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0808" y="2672965"/>
                  <a:ext cx="572227" cy="72590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" name="CaixaDeTexto 16"/>
          <p:cNvSpPr txBox="1"/>
          <p:nvPr/>
        </p:nvSpPr>
        <p:spPr>
          <a:xfrm>
            <a:off x="1122176" y="3133258"/>
            <a:ext cx="2066925" cy="1296000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649806"/>
              </p:ext>
            </p:extLst>
          </p:nvPr>
        </p:nvGraphicFramePr>
        <p:xfrm>
          <a:off x="1393141" y="3298952"/>
          <a:ext cx="174078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5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dirty="0">
                          <a:solidFill>
                            <a:srgbClr val="C00000"/>
                          </a:solidFill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t-PT" sz="2400" dirty="0">
                        <a:solidFill>
                          <a:srgbClr val="C00000"/>
                        </a:solidFill>
                        <a:latin typeface="Brush Script MT" panose="03060802040406070304" pitchFamily="66" charset="0"/>
                        <a:cs typeface="Andalus" panose="02020603050405020304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PT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pt-PT" sz="2400" baseline="0" dirty="0"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 </a:t>
                      </a:r>
                      <a:r>
                        <a:rPr lang="pt-PT" sz="2400" dirty="0"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5</a:t>
                      </a:r>
                    </a:p>
                    <a:p>
                      <a:endParaRPr lang="pt-PT" sz="2400" dirty="0">
                        <a:solidFill>
                          <a:schemeClr val="bg1">
                            <a:lumMod val="50000"/>
                          </a:schemeClr>
                        </a:solidFill>
                        <a:latin typeface="Brush Script MT" panose="03060802040406070304" pitchFamily="66" charset="0"/>
                        <a:cs typeface="Andalus" panose="02020603050405020304" pitchFamily="18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3" name="Conexão recta unidireccional 12"/>
          <p:cNvCxnSpPr>
            <a:stCxn id="17" idx="3"/>
          </p:cNvCxnSpPr>
          <p:nvPr/>
        </p:nvCxnSpPr>
        <p:spPr>
          <a:xfrm>
            <a:off x="3189101" y="3781258"/>
            <a:ext cx="695976" cy="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/>
              <p:cNvSpPr txBox="1"/>
              <p:nvPr/>
            </p:nvSpPr>
            <p:spPr>
              <a:xfrm>
                <a:off x="4423079" y="3298952"/>
                <a:ext cx="2732568" cy="786177"/>
              </a:xfrm>
              <a:prstGeom prst="rect">
                <a:avLst/>
              </a:prstGeom>
              <a:noFill/>
              <a:ln>
                <a:solidFill>
                  <a:schemeClr val="accent5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smtClean="0">
                              <a:latin typeface="Cambria Math"/>
                            </a:rPr>
                            <m:t>16</m:t>
                          </m:r>
                        </m:num>
                        <m:den>
                          <m:r>
                            <a:rPr lang="pt-PT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pt-PT" sz="2400" b="0" i="1" smtClean="0">
                          <a:latin typeface="Cambria Math"/>
                        </a:rPr>
                        <m:t>=5+</m:t>
                      </m:r>
                      <m:f>
                        <m:fPr>
                          <m:ctrlPr>
                            <a:rPr lang="pt-PT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pt-PT" sz="2400" b="0" i="1" smtClean="0">
                          <a:latin typeface="Cambria Math"/>
                        </a:rPr>
                        <m:t>=5</m:t>
                      </m:r>
                      <m:f>
                        <m:fPr>
                          <m:ctrlPr>
                            <a:rPr lang="pt-PT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t-PT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pt-PT" sz="2400" dirty="0"/>
              </a:p>
            </p:txBody>
          </p:sp>
        </mc:Choice>
        <mc:Fallback xmlns="">
          <p:sp>
            <p:nvSpPr>
              <p:cNvPr id="19" name="CaixaDe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3079" y="3298952"/>
                <a:ext cx="2732568" cy="7861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5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CaixaDeTexto 13">
            <a:extLst>
              <a:ext uri="{FF2B5EF4-FFF2-40B4-BE49-F238E27FC236}">
                <a16:creationId xmlns:a16="http://schemas.microsoft.com/office/drawing/2014/main" id="{5CA1DC72-4DC8-4601-AEFE-80ABB1044EC2}"/>
              </a:ext>
            </a:extLst>
          </p:cNvPr>
          <p:cNvSpPr txBox="1"/>
          <p:nvPr/>
        </p:nvSpPr>
        <p:spPr>
          <a:xfrm>
            <a:off x="379708" y="946786"/>
            <a:ext cx="296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/>
              <a:t>2º PROCESSO</a:t>
            </a:r>
          </a:p>
        </p:txBody>
      </p:sp>
    </p:spTree>
    <p:extLst>
      <p:ext uri="{BB962C8B-B14F-4D97-AF65-F5344CB8AC3E}">
        <p14:creationId xmlns:p14="http://schemas.microsoft.com/office/powerpoint/2010/main" val="381406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NÚMEROS RACIONAIS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5765" y="689210"/>
            <a:ext cx="9355941" cy="540016"/>
          </a:xfrm>
        </p:spPr>
        <p:txBody>
          <a:bodyPr/>
          <a:lstStyle/>
          <a:p>
            <a:r>
              <a:rPr lang="pt-PT" dirty="0"/>
              <a:t>PROBLEMA 2 – Numeral Misto</a:t>
            </a:r>
          </a:p>
        </p:txBody>
      </p:sp>
      <p:sp>
        <p:nvSpPr>
          <p:cNvPr id="10" name="Rectângulo 9"/>
          <p:cNvSpPr/>
          <p:nvPr/>
        </p:nvSpPr>
        <p:spPr>
          <a:xfrm>
            <a:off x="236484" y="1608090"/>
            <a:ext cx="8639503" cy="4464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CaixaDeTexto 1"/>
          <p:cNvSpPr txBox="1"/>
          <p:nvPr/>
        </p:nvSpPr>
        <p:spPr>
          <a:xfrm>
            <a:off x="227226" y="1749828"/>
            <a:ext cx="86395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b="1" dirty="0">
                <a:solidFill>
                  <a:schemeClr val="accent5">
                    <a:lumMod val="50000"/>
                  </a:schemeClr>
                </a:solidFill>
              </a:rPr>
              <a:t>Quando chegou à cantina da escola, a Leonor viu que as funcionárias tinham exposto num tabuleiro vários quartos de maçã para a sobremesa.</a:t>
            </a:r>
          </a:p>
          <a:p>
            <a:pPr algn="just"/>
            <a:r>
              <a:rPr lang="pt-PT" sz="2400" b="1" dirty="0">
                <a:solidFill>
                  <a:schemeClr val="accent5">
                    <a:lumMod val="50000"/>
                  </a:schemeClr>
                </a:solidFill>
              </a:rPr>
              <a:t>A Leonor contou 27 pedaços de maçã.</a:t>
            </a:r>
            <a:endParaRPr lang="pt-PT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1" name="Picture 3" descr="C:\Users\Susana\Desktop\fruta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595" y="3147256"/>
            <a:ext cx="2820028" cy="2125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68013" y="3500652"/>
            <a:ext cx="621747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b="1" dirty="0">
                <a:solidFill>
                  <a:srgbClr val="C00000"/>
                </a:solidFill>
              </a:rPr>
              <a:t>1. </a:t>
            </a:r>
            <a:r>
              <a:rPr lang="pt-PT" sz="2400" dirty="0"/>
              <a:t>A quantas maçãs inteiras correspondem os    </a:t>
            </a:r>
          </a:p>
          <a:p>
            <a:pPr algn="just"/>
            <a:r>
              <a:rPr lang="pt-PT" sz="2400" dirty="0"/>
              <a:t>    quartos de maçãs que estavam no tabuleiro?</a:t>
            </a:r>
          </a:p>
          <a:p>
            <a:pPr algn="just"/>
            <a:endParaRPr lang="pt-PT" sz="1000" dirty="0"/>
          </a:p>
          <a:p>
            <a:pPr algn="just"/>
            <a:r>
              <a:rPr lang="pt-PT" sz="2400" b="1" dirty="0">
                <a:solidFill>
                  <a:srgbClr val="C00000"/>
                </a:solidFill>
              </a:rPr>
              <a:t>2. </a:t>
            </a:r>
            <a:r>
              <a:rPr lang="pt-PT" sz="2400" dirty="0"/>
              <a:t>Escreve        na forma de numeral misto.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aixaDeTexto 31"/>
              <p:cNvSpPr txBox="1"/>
              <p:nvPr/>
            </p:nvSpPr>
            <p:spPr>
              <a:xfrm>
                <a:off x="1564914" y="4332837"/>
                <a:ext cx="572227" cy="7259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200" b="0" i="1" smtClean="0">
                              <a:latin typeface="Cambria Math"/>
                            </a:rPr>
                            <m:t>27</m:t>
                          </m:r>
                        </m:num>
                        <m:den>
                          <m:r>
                            <a:rPr lang="pt-PT" sz="2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pt-PT" sz="2200" dirty="0"/>
              </a:p>
            </p:txBody>
          </p:sp>
        </mc:Choice>
        <mc:Fallback xmlns="">
          <p:sp>
            <p:nvSpPr>
              <p:cNvPr id="32" name="CaixaDeTexto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914" y="4332837"/>
                <a:ext cx="572227" cy="7259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232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/>
      <p:bldP spid="3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NÚMEROS RACIONAIS</a:t>
            </a:r>
          </a:p>
        </p:txBody>
      </p:sp>
      <p:sp>
        <p:nvSpPr>
          <p:cNvPr id="10" name="Rectângulo 9"/>
          <p:cNvSpPr/>
          <p:nvPr/>
        </p:nvSpPr>
        <p:spPr>
          <a:xfrm>
            <a:off x="236484" y="1489441"/>
            <a:ext cx="8639503" cy="4464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CaixaDeTexto 1"/>
          <p:cNvSpPr txBox="1"/>
          <p:nvPr/>
        </p:nvSpPr>
        <p:spPr>
          <a:xfrm>
            <a:off x="227226" y="1596567"/>
            <a:ext cx="86395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b="1" dirty="0">
                <a:solidFill>
                  <a:schemeClr val="accent5">
                    <a:lumMod val="50000"/>
                  </a:schemeClr>
                </a:solidFill>
              </a:rPr>
              <a:t>Quando chegou à cantina da escola, a Leonor viu que as funcionárias tinham exposto num tabuleiro vários </a:t>
            </a:r>
            <a:r>
              <a:rPr lang="pt-PT" sz="2400" b="1" dirty="0">
                <a:solidFill>
                  <a:schemeClr val="accent6">
                    <a:lumMod val="75000"/>
                  </a:schemeClr>
                </a:solidFill>
              </a:rPr>
              <a:t>quartos de maçã</a:t>
            </a:r>
            <a:r>
              <a:rPr lang="pt-PT" sz="2400" b="1" dirty="0">
                <a:solidFill>
                  <a:schemeClr val="accent5">
                    <a:lumMod val="50000"/>
                  </a:schemeClr>
                </a:solidFill>
              </a:rPr>
              <a:t> para a sobremesa.</a:t>
            </a:r>
          </a:p>
          <a:p>
            <a:pPr algn="just"/>
            <a:r>
              <a:rPr lang="pt-PT" sz="2400" b="1" dirty="0">
                <a:solidFill>
                  <a:schemeClr val="accent5">
                    <a:lumMod val="50000"/>
                  </a:schemeClr>
                </a:solidFill>
              </a:rPr>
              <a:t>A Leonor contou </a:t>
            </a:r>
            <a:r>
              <a:rPr lang="pt-PT" sz="2400" b="1" dirty="0">
                <a:solidFill>
                  <a:srgbClr val="00B0F0"/>
                </a:solidFill>
              </a:rPr>
              <a:t>27 pedaços de maçã</a:t>
            </a:r>
            <a:r>
              <a:rPr lang="pt-PT" sz="2400" b="1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pt-PT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1" name="Picture 3" descr="C:\Users\Susana\Desktop\fruta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595" y="2912498"/>
            <a:ext cx="2820028" cy="2125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68013" y="3246013"/>
            <a:ext cx="621747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b="1" dirty="0">
                <a:solidFill>
                  <a:srgbClr val="C00000"/>
                </a:solidFill>
              </a:rPr>
              <a:t>1. </a:t>
            </a:r>
            <a:r>
              <a:rPr lang="pt-PT" sz="2400" dirty="0"/>
              <a:t>A quantas maçãs inteiras correspondem os    </a:t>
            </a:r>
          </a:p>
          <a:p>
            <a:pPr algn="just"/>
            <a:r>
              <a:rPr lang="pt-PT" sz="2400" dirty="0"/>
              <a:t>    quartos de maçã que estavam no tabuleiro?</a:t>
            </a:r>
          </a:p>
          <a:p>
            <a:pPr algn="just"/>
            <a:endParaRPr lang="pt-PT" sz="10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615842" y="4390471"/>
            <a:ext cx="2066925" cy="1296000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502986"/>
              </p:ext>
            </p:extLst>
          </p:nvPr>
        </p:nvGraphicFramePr>
        <p:xfrm>
          <a:off x="778913" y="4539796"/>
          <a:ext cx="174078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5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2400" dirty="0">
                          <a:solidFill>
                            <a:srgbClr val="00B0F0"/>
                          </a:solidFill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t-PT" sz="2400" dirty="0">
                        <a:solidFill>
                          <a:srgbClr val="C00000"/>
                        </a:solidFill>
                        <a:latin typeface="Brush Script MT" panose="03060802040406070304" pitchFamily="66" charset="0"/>
                        <a:cs typeface="Andalus" panose="02020603050405020304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PT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pt-PT" sz="2400" baseline="0" dirty="0"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 </a:t>
                      </a:r>
                      <a:r>
                        <a:rPr lang="pt-PT" sz="2400" dirty="0"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Brush Script MT" panose="03060802040406070304" pitchFamily="66" charset="0"/>
                          <a:cs typeface="Andalus" panose="02020603050405020304" pitchFamily="18" charset="-78"/>
                        </a:rPr>
                        <a:t>6</a:t>
                      </a:r>
                    </a:p>
                    <a:p>
                      <a:endParaRPr lang="pt-PT" sz="2400" dirty="0">
                        <a:solidFill>
                          <a:schemeClr val="bg1">
                            <a:lumMod val="50000"/>
                          </a:schemeClr>
                        </a:solidFill>
                        <a:latin typeface="Brush Script MT" panose="03060802040406070304" pitchFamily="66" charset="0"/>
                        <a:cs typeface="Andalus" panose="02020603050405020304" pitchFamily="18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828260" y="5487761"/>
            <a:ext cx="5901070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sz="2400" b="1" dirty="0"/>
              <a:t>R: </a:t>
            </a:r>
            <a:r>
              <a:rPr lang="pt-PT" sz="2400" dirty="0"/>
              <a:t>No tabuleiro estavam </a:t>
            </a:r>
            <a:r>
              <a:rPr lang="pt-PT" sz="2400" b="1" dirty="0">
                <a:solidFill>
                  <a:schemeClr val="bg1">
                    <a:lumMod val="50000"/>
                  </a:schemeClr>
                </a:solidFill>
              </a:rPr>
              <a:t>6 maçãs inteiras</a:t>
            </a:r>
            <a:r>
              <a:rPr lang="pt-P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326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3190</TotalTime>
  <Words>443</Words>
  <Application>Microsoft Office PowerPoint</Application>
  <PresentationFormat>Apresentação no Ecrã (4:3)</PresentationFormat>
  <Paragraphs>97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6" baseType="lpstr">
      <vt:lpstr>Arial</vt:lpstr>
      <vt:lpstr>Brush Script MT</vt:lpstr>
      <vt:lpstr>Calibri</vt:lpstr>
      <vt:lpstr>Cambria Math</vt:lpstr>
      <vt:lpstr>Office Theme</vt:lpstr>
      <vt:lpstr>Números Racionais</vt:lpstr>
      <vt:lpstr>1. Faz um desenho no teu caderno de modo a representares a fração       .</vt:lpstr>
      <vt:lpstr>1. Faz um desenho no teu caderno de modo a representares a fração       .</vt:lpstr>
      <vt:lpstr>NÚMEROS RACIONAIS</vt:lpstr>
      <vt:lpstr>Apresentação do PowerPoint</vt:lpstr>
      <vt:lpstr>NÚMEROS RACIONAIS</vt:lpstr>
      <vt:lpstr>NÚMEROS RACIONAIS</vt:lpstr>
      <vt:lpstr>NÚMEROS RACIONAIS</vt:lpstr>
      <vt:lpstr>NÚMEROS RACIONAIS</vt:lpstr>
      <vt:lpstr>NÚMEROS RACIONAIS</vt:lpstr>
      <vt:lpstr>NÚMEROS RACIONAIS</vt:lpstr>
    </vt:vector>
  </TitlesOfParts>
  <Company>Bloco Grafico, Lda.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Areal Editores</dc:creator>
  <cp:lastModifiedBy>Isabel Alexandra Rato da Silva</cp:lastModifiedBy>
  <cp:revision>317</cp:revision>
  <dcterms:created xsi:type="dcterms:W3CDTF">2015-12-11T09:03:32Z</dcterms:created>
  <dcterms:modified xsi:type="dcterms:W3CDTF">2020-05-07T10:03:15Z</dcterms:modified>
</cp:coreProperties>
</file>