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2.jpg" ContentType="image/pn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8" r:id="rId2"/>
    <p:sldId id="339" r:id="rId3"/>
    <p:sldId id="323" r:id="rId4"/>
    <p:sldId id="338" r:id="rId5"/>
    <p:sldId id="343" r:id="rId6"/>
    <p:sldId id="325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4E5"/>
    <a:srgbClr val="006666"/>
    <a:srgbClr val="6CA7AB"/>
    <a:srgbClr val="FFD5D5"/>
    <a:srgbClr val="FFA3A3"/>
    <a:srgbClr val="FFABAB"/>
    <a:srgbClr val="FF9F9F"/>
    <a:srgbClr val="FC8868"/>
    <a:srgbClr val="EFF7F5"/>
    <a:srgbClr val="CEE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7282F-F979-4A41-864E-3ECFCD7283ED}" type="datetimeFigureOut">
              <a:rPr lang="pt-PT" smtClean="0"/>
              <a:t>10/05/2021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35BE-518A-4B5E-8365-945CAB6888E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25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10EC-2374-41DB-9BA8-4A718BFE90A7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935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181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181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376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181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9487" y="2564904"/>
            <a:ext cx="3718457" cy="45140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ts val="2800"/>
              </a:lnSpc>
              <a:buNone/>
              <a:defRPr sz="2600" b="1">
                <a:solidFill>
                  <a:srgbClr val="C00000"/>
                </a:solidFill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TÍTULO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49487" y="3325137"/>
            <a:ext cx="3718457" cy="3970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rgbClr val="C00000"/>
                </a:solidFill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US" dirty="0" err="1"/>
              <a:t>Subtítulo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67301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31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77029" y="842129"/>
            <a:ext cx="788275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pt-PT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77030" y="1418193"/>
            <a:ext cx="7882759" cy="20108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775" y="44624"/>
            <a:ext cx="7033537" cy="461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6666"/>
                </a:solidFill>
                <a:effectLst/>
              </a:defRPr>
            </a:lvl1pPr>
          </a:lstStyle>
          <a:p>
            <a:pPr lvl="0"/>
            <a:r>
              <a:rPr lang="en-US" dirty="0"/>
              <a:t>TÍTULO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4829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278" userDrawn="1">
          <p15:clr>
            <a:srgbClr val="FBAE40"/>
          </p15:clr>
        </p15:guide>
        <p15:guide id="3" orient="horz" pos="73">
          <p15:clr>
            <a:srgbClr val="FBAE40"/>
          </p15:clr>
        </p15:guide>
        <p15:guide id="4" pos="53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77029" y="842129"/>
            <a:ext cx="788275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pt-PT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77030" y="1418193"/>
            <a:ext cx="7882759" cy="20108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775" y="44624"/>
            <a:ext cx="5218107" cy="461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6666"/>
                </a:solidFill>
                <a:effectLst/>
              </a:defRPr>
            </a:lvl1pPr>
          </a:lstStyle>
          <a:p>
            <a:pPr lvl="0"/>
            <a:r>
              <a:rPr lang="en-US" dirty="0"/>
              <a:t>TÍTULO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64" y="4869160"/>
            <a:ext cx="4246536" cy="1993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940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278">
          <p15:clr>
            <a:srgbClr val="FBAE40"/>
          </p15:clr>
        </p15:guide>
        <p15:guide id="3" orient="horz" pos="73">
          <p15:clr>
            <a:srgbClr val="FBAE40"/>
          </p15:clr>
        </p15:guide>
        <p15:guide id="4" pos="53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0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23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4D4DEC0-D365-4E89-A2BE-F65CD682AC87}"/>
              </a:ext>
            </a:extLst>
          </p:cNvPr>
          <p:cNvSpPr txBox="1"/>
          <p:nvPr/>
        </p:nvSpPr>
        <p:spPr>
          <a:xfrm>
            <a:off x="0" y="2948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4000" b="1" dirty="0">
                <a:solidFill>
                  <a:srgbClr val="FF0000"/>
                </a:solidFill>
              </a:rPr>
              <a:t>Isometrias no Plano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BEEAE0D-3858-48AF-A3D8-9C843E8E615B}"/>
              </a:ext>
            </a:extLst>
          </p:cNvPr>
          <p:cNvSpPr txBox="1">
            <a:spLocks/>
          </p:cNvSpPr>
          <p:nvPr/>
        </p:nvSpPr>
        <p:spPr>
          <a:xfrm>
            <a:off x="2473215" y="4869160"/>
            <a:ext cx="6670785" cy="397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6600" b="1" dirty="0">
                <a:solidFill>
                  <a:srgbClr val="FF0000"/>
                </a:solidFill>
              </a:rPr>
              <a:t>  REFLEXÃO AXIAL</a:t>
            </a:r>
          </a:p>
        </p:txBody>
      </p:sp>
      <p:sp>
        <p:nvSpPr>
          <p:cNvPr id="5" name="CaixaDeTexto 23">
            <a:extLst>
              <a:ext uri="{FF2B5EF4-FFF2-40B4-BE49-F238E27FC236}">
                <a16:creationId xmlns:a16="http://schemas.microsoft.com/office/drawing/2014/main" id="{9CB9382F-2AD8-477E-9124-C9063A27761F}"/>
              </a:ext>
            </a:extLst>
          </p:cNvPr>
          <p:cNvSpPr txBox="1"/>
          <p:nvPr/>
        </p:nvSpPr>
        <p:spPr>
          <a:xfrm>
            <a:off x="442131" y="6149705"/>
            <a:ext cx="830633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800" b="0" i="0" u="none" strike="noStrike" kern="1200" cap="none" spc="0" baseline="0" dirty="0">
                <a:uFillTx/>
                <a:latin typeface="Trebuchet MS"/>
              </a:rPr>
              <a:t>Agrupamento de Escolas do Forte da Casa	</a:t>
            </a:r>
            <a:r>
              <a:rPr lang="pt-PT" dirty="0">
                <a:latin typeface="Trebuchet MS"/>
              </a:rPr>
              <a:t>   </a:t>
            </a:r>
            <a:r>
              <a:rPr lang="pt-PT" sz="1800" b="0" i="0" u="none" strike="noStrike" kern="1200" cap="none" spc="0" baseline="0" dirty="0">
                <a:uFillTx/>
                <a:latin typeface="Trebuchet MS"/>
              </a:rPr>
              <a:t>     Prof.  Isabel Silva 2020/2021</a:t>
            </a:r>
          </a:p>
        </p:txBody>
      </p:sp>
    </p:spTree>
    <p:extLst>
      <p:ext uri="{BB962C8B-B14F-4D97-AF65-F5344CB8AC3E}">
        <p14:creationId xmlns:p14="http://schemas.microsoft.com/office/powerpoint/2010/main" val="289879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160D2CC-7583-436F-B8EF-FE1E4220E7DE}"/>
              </a:ext>
            </a:extLst>
          </p:cNvPr>
          <p:cNvSpPr txBox="1">
            <a:spLocks/>
          </p:cNvSpPr>
          <p:nvPr/>
        </p:nvSpPr>
        <p:spPr>
          <a:xfrm>
            <a:off x="219944" y="2725498"/>
            <a:ext cx="6670785" cy="397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6600" b="1" dirty="0">
                <a:solidFill>
                  <a:srgbClr val="FF0000"/>
                </a:solidFill>
              </a:rPr>
              <a:t>  </a:t>
            </a:r>
            <a:r>
              <a:rPr lang="pt-PT" sz="5400" b="1" dirty="0">
                <a:solidFill>
                  <a:srgbClr val="FF0000"/>
                </a:solidFill>
              </a:rPr>
              <a:t>REFLEXÃO AXIAL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6475B5-ACE8-4335-A9BA-8CAECA62D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22681" r="38188" b="47919"/>
          <a:stretch/>
        </p:blipFill>
        <p:spPr>
          <a:xfrm>
            <a:off x="6084168" y="43148"/>
            <a:ext cx="2808312" cy="15121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E714F80-B304-4880-9365-FB0ABEED3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563" y="1682714"/>
            <a:ext cx="2808313" cy="1577336"/>
          </a:xfrm>
          <a:prstGeom prst="rect">
            <a:avLst/>
          </a:prstGeom>
        </p:spPr>
      </p:pic>
      <p:pic>
        <p:nvPicPr>
          <p:cNvPr id="1026" name="Picture 2" descr="TRANSFORMAÇÕES GEOMÉTRICAS ISOMETRIAS E ORNAMENTOS">
            <a:extLst>
              <a:ext uri="{FF2B5EF4-FFF2-40B4-BE49-F238E27FC236}">
                <a16:creationId xmlns:a16="http://schemas.microsoft.com/office/drawing/2014/main" id="{BCA7B66F-B6D1-4512-ADD6-7874D61FD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63" y="3382042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3 melhor ideia de ESPELHO DE AGUA | espelho de agua, lindas paisagens,  natureza">
            <a:extLst>
              <a:ext uri="{FF2B5EF4-FFF2-40B4-BE49-F238E27FC236}">
                <a16:creationId xmlns:a16="http://schemas.microsoft.com/office/drawing/2014/main" id="{F35002E0-27A9-4D83-952D-20CE5673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63" y="5085184"/>
            <a:ext cx="2895600" cy="171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25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539550" y="260648"/>
            <a:ext cx="8352929" cy="62646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624459" y="332656"/>
                <a:ext cx="8280921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PT" sz="2400" b="1" u="sng" dirty="0">
                    <a:solidFill>
                      <a:srgbClr val="002060"/>
                    </a:solidFill>
                  </a:rPr>
                  <a:t>TAREFA 1</a:t>
                </a:r>
              </a:p>
              <a:p>
                <a:pPr algn="just"/>
                <a:r>
                  <a:rPr lang="pt-PT" sz="2400" b="1" dirty="0">
                    <a:solidFill>
                      <a:srgbClr val="002060"/>
                    </a:solidFill>
                  </a:rPr>
                  <a:t>Observa a figura desenhada pelo Pedro e a reta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𝒓</m:t>
                    </m:r>
                  </m:oMath>
                </a14:m>
                <a:r>
                  <a:rPr lang="pt-PT" sz="2400" b="1" dirty="0">
                    <a:solidFill>
                      <a:srgbClr val="002060"/>
                    </a:solidFill>
                  </a:rPr>
                  <a:t> por ele traçada.</a:t>
                </a:r>
              </a:p>
              <a:p>
                <a:pPr algn="just"/>
                <a:endParaRPr lang="pt-PT" sz="2400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sz="2400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sz="2400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sz="2400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sz="2400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sz="2400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sz="2400" b="1" dirty="0">
                  <a:solidFill>
                    <a:srgbClr val="002060"/>
                  </a:solidFill>
                </a:endParaRPr>
              </a:p>
              <a:p>
                <a:pPr algn="just"/>
                <a:r>
                  <a:rPr lang="pt-PT" sz="2400" dirty="0"/>
                  <a:t>Coloca um </a:t>
                </a:r>
                <a:r>
                  <a:rPr lang="pt-PT" sz="2400" b="1" dirty="0"/>
                  <a:t>espelho</a:t>
                </a:r>
                <a:r>
                  <a:rPr lang="pt-PT" sz="2400" dirty="0"/>
                  <a:t> (ou um </a:t>
                </a:r>
                <a:r>
                  <a:rPr lang="pt-PT" sz="2400" b="1" dirty="0" err="1"/>
                  <a:t>georefletor</a:t>
                </a:r>
                <a:r>
                  <a:rPr lang="pt-PT" sz="2400" b="1" dirty="0"/>
                  <a:t> </a:t>
                </a:r>
                <a:r>
                  <a:rPr lang="pt-PT" sz="2400" dirty="0"/>
                  <a:t>ou</a:t>
                </a:r>
                <a:r>
                  <a:rPr lang="pt-PT" sz="2400" b="1" dirty="0"/>
                  <a:t> mira) </a:t>
                </a:r>
                <a:r>
                  <a:rPr lang="pt-PT" sz="2400" dirty="0"/>
                  <a:t>verticalmente sobre a reta  </a:t>
                </a:r>
                <a:r>
                  <a:rPr lang="pt-PT" sz="2400" b="1" i="1" dirty="0"/>
                  <a:t>r</a:t>
                </a:r>
                <a:r>
                  <a:rPr lang="pt-PT" sz="2400" dirty="0"/>
                  <a:t> , que figura obténs do lado direito da reta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 </m:t>
                    </m:r>
                    <m:r>
                      <a:rPr lang="pt-PT" sz="2400" b="1" i="1" dirty="0" smtClean="0">
                        <a:latin typeface="Cambria Math"/>
                      </a:rPr>
                      <m:t>𝒓</m:t>
                    </m:r>
                  </m:oMath>
                </a14:m>
                <a:r>
                  <a:rPr lang="pt-PT" sz="2400" dirty="0"/>
                  <a:t>? </a:t>
                </a:r>
              </a:p>
              <a:p>
                <a:pPr algn="just"/>
                <a:endParaRPr lang="pt-PT" sz="2400" dirty="0"/>
              </a:p>
              <a:p>
                <a:pPr algn="just"/>
                <a:r>
                  <a:rPr lang="pt-PT" sz="2400" dirty="0"/>
                  <a:t>Desenha essa nova figura. Designa as imagens dos pontos 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𝐴</m:t>
                    </m:r>
                    <m:r>
                      <a:rPr lang="pt-PT" sz="2400" i="1" dirty="0" smtClean="0">
                        <a:latin typeface="Cambria Math"/>
                      </a:rPr>
                      <m:t>, </m:t>
                    </m:r>
                    <m:r>
                      <a:rPr lang="pt-PT" sz="2400" i="1" dirty="0" smtClean="0">
                        <a:latin typeface="Cambria Math"/>
                      </a:rPr>
                      <m:t>𝐵</m:t>
                    </m:r>
                    <m:r>
                      <a:rPr lang="pt-PT" sz="2400" i="1" dirty="0" smtClean="0">
                        <a:latin typeface="Cambria Math"/>
                      </a:rPr>
                      <m:t>, </m:t>
                    </m:r>
                    <m:r>
                      <a:rPr lang="pt-PT" sz="2400" i="1" dirty="0" smtClean="0">
                        <a:latin typeface="Cambria Math"/>
                      </a:rPr>
                      <m:t>𝐶</m:t>
                    </m:r>
                    <m:r>
                      <a:rPr lang="pt-PT" sz="2400" i="1" dirty="0" smtClean="0">
                        <a:latin typeface="Cambria Math"/>
                      </a:rPr>
                      <m:t>, </m:t>
                    </m:r>
                    <m:r>
                      <a:rPr lang="pt-PT" sz="2400" i="1" dirty="0" smtClean="0">
                        <a:latin typeface="Cambria Math"/>
                      </a:rPr>
                      <m:t>𝐷</m:t>
                    </m:r>
                    <m:r>
                      <a:rPr lang="pt-PT" sz="2400" i="1" dirty="0" smtClean="0">
                        <a:latin typeface="Cambria Math"/>
                      </a:rPr>
                      <m:t>, </m:t>
                    </m:r>
                    <m:r>
                      <a:rPr lang="pt-PT" sz="2400" i="1" dirty="0" smtClean="0">
                        <a:latin typeface="Cambria Math"/>
                      </a:rPr>
                      <m:t>𝐸</m:t>
                    </m:r>
                    <m:r>
                      <a:rPr lang="pt-PT" sz="2400" i="1" dirty="0" smtClean="0">
                        <a:latin typeface="Cambria Math"/>
                      </a:rPr>
                      <m:t>, </m:t>
                    </m:r>
                    <m:r>
                      <a:rPr lang="pt-PT" sz="2400" i="1" dirty="0" smtClean="0">
                        <a:latin typeface="Cambria Math"/>
                      </a:rPr>
                      <m:t>𝐹</m:t>
                    </m:r>
                    <m:r>
                      <a:rPr lang="pt-PT" sz="24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t-PT" sz="2400" dirty="0"/>
                  <a:t>e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 </m:t>
                    </m:r>
                    <m:r>
                      <a:rPr lang="pt-PT" sz="2400" i="1" dirty="0" smtClean="0">
                        <a:latin typeface="Cambria Math"/>
                      </a:rPr>
                      <m:t>𝐺</m:t>
                    </m:r>
                    <m:r>
                      <a:rPr lang="pt-PT" sz="2400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pt-PT" sz="2400" dirty="0"/>
                  <a:t>por 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𝐴</m:t>
                    </m:r>
                    <m:r>
                      <a:rPr lang="pt-PT" sz="2400" i="1" dirty="0" smtClean="0">
                        <a:latin typeface="Cambria Math"/>
                      </a:rPr>
                      <m:t>’, </m:t>
                    </m:r>
                    <m:r>
                      <a:rPr lang="pt-PT" sz="2400" i="1" dirty="0" smtClean="0">
                        <a:latin typeface="Cambria Math"/>
                      </a:rPr>
                      <m:t>𝐵</m:t>
                    </m:r>
                    <m:r>
                      <a:rPr lang="pt-PT" sz="2400" i="1" dirty="0" smtClean="0">
                        <a:latin typeface="Cambria Math"/>
                      </a:rPr>
                      <m:t>’, </m:t>
                    </m:r>
                    <m:r>
                      <a:rPr lang="pt-PT" sz="2400" i="1" dirty="0" smtClean="0">
                        <a:latin typeface="Cambria Math"/>
                      </a:rPr>
                      <m:t>𝐶</m:t>
                    </m:r>
                    <m:r>
                      <a:rPr lang="pt-PT" sz="2400" i="1" dirty="0" smtClean="0">
                        <a:latin typeface="Cambria Math"/>
                      </a:rPr>
                      <m:t>’, </m:t>
                    </m:r>
                    <m:r>
                      <a:rPr lang="pt-PT" sz="2400" i="1" dirty="0" smtClean="0">
                        <a:latin typeface="Cambria Math"/>
                      </a:rPr>
                      <m:t>𝐷</m:t>
                    </m:r>
                    <m:r>
                      <a:rPr lang="pt-PT" sz="2400" i="1" dirty="0" smtClean="0">
                        <a:latin typeface="Cambria Math"/>
                      </a:rPr>
                      <m:t>’, </m:t>
                    </m:r>
                    <m:r>
                      <a:rPr lang="pt-PT" sz="2400" i="1" dirty="0" smtClean="0">
                        <a:latin typeface="Cambria Math"/>
                      </a:rPr>
                      <m:t>𝐸</m:t>
                    </m:r>
                    <m:r>
                      <a:rPr lang="pt-PT" sz="2400" i="1" dirty="0" smtClean="0">
                        <a:latin typeface="Cambria Math"/>
                      </a:rPr>
                      <m:t>’, </m:t>
                    </m:r>
                    <m:r>
                      <a:rPr lang="pt-PT" sz="2400" i="1" dirty="0" smtClean="0">
                        <a:latin typeface="Cambria Math"/>
                      </a:rPr>
                      <m:t>𝐹</m:t>
                    </m:r>
                    <m:r>
                      <a:rPr lang="pt-PT" sz="2400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pt-PT" sz="2400" dirty="0"/>
                  <a:t> 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𝐺</m:t>
                    </m:r>
                    <m:r>
                      <a:rPr lang="pt-PT" sz="2400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pt-PT" sz="2400" dirty="0"/>
                  <a:t>.</a:t>
                </a:r>
              </a:p>
              <a:p>
                <a:pPr algn="just"/>
                <a:endParaRPr lang="pt-PT" sz="24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59" y="332656"/>
                <a:ext cx="8280921" cy="6001643"/>
              </a:xfrm>
              <a:prstGeom prst="rect">
                <a:avLst/>
              </a:prstGeom>
              <a:blipFill>
                <a:blip r:embed="rId3"/>
                <a:stretch>
                  <a:fillRect l="-1104" t="-813" r="-11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 descr="C:\Users\Susana\Desktop\areal\Trabalho_parte1\DB_NMSI6EP_P1_P060_101_20162390_3P-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372550"/>
            <a:ext cx="7128792" cy="273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DDABB64-E2EB-4315-9947-37B6EA4FA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402" y="5497460"/>
            <a:ext cx="1405986" cy="133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539553" y="476672"/>
            <a:ext cx="8064896" cy="583936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24637"/>
              </p:ext>
            </p:extLst>
          </p:nvPr>
        </p:nvGraphicFramePr>
        <p:xfrm>
          <a:off x="582895" y="599477"/>
          <a:ext cx="797821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rgbClr val="C00000"/>
                          </a:solidFill>
                        </a:rPr>
                        <a:t>Resolução:</a:t>
                      </a:r>
                      <a:endParaRPr lang="pt-PT" sz="22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C:\Users\Susana\Desktop\areal\Trabalho_parte1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76585"/>
            <a:ext cx="5400600" cy="253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CF5F7AF-E2B4-45DE-B677-D04A7D1DB1B8}"/>
              </a:ext>
            </a:extLst>
          </p:cNvPr>
          <p:cNvSpPr txBox="1"/>
          <p:nvPr/>
        </p:nvSpPr>
        <p:spPr>
          <a:xfrm>
            <a:off x="827584" y="3809190"/>
            <a:ext cx="7776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A figura que desenhaste é a imagem da figura desenhada pelo Pedro  pela </a:t>
            </a:r>
            <a:r>
              <a:rPr lang="pt-PT" sz="2400" b="1" dirty="0"/>
              <a:t>reflexão axial de eixo r</a:t>
            </a:r>
            <a:r>
              <a:rPr lang="pt-PT" sz="2400" dirty="0"/>
              <a:t>, ou, mais simplesmente pela </a:t>
            </a:r>
            <a:r>
              <a:rPr lang="pt-PT" sz="2400" b="1" dirty="0"/>
              <a:t>reflexão de eixo r. </a:t>
            </a:r>
          </a:p>
          <a:p>
            <a:endParaRPr lang="pt-PT" sz="2400" b="1" dirty="0"/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42D1859A-8951-467D-B3CB-6B14188ECD4A}"/>
              </a:ext>
            </a:extLst>
          </p:cNvPr>
          <p:cNvCxnSpPr/>
          <p:nvPr/>
        </p:nvCxnSpPr>
        <p:spPr>
          <a:xfrm>
            <a:off x="4572000" y="3440545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B7914603-2F66-40F8-9660-307CA4695FFC}"/>
              </a:ext>
            </a:extLst>
          </p:cNvPr>
          <p:cNvCxnSpPr/>
          <p:nvPr/>
        </p:nvCxnSpPr>
        <p:spPr>
          <a:xfrm>
            <a:off x="3491880" y="1628800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F92BE9C-D763-4A97-B6D0-DF2A4D177B51}"/>
              </a:ext>
            </a:extLst>
          </p:cNvPr>
          <p:cNvSpPr txBox="1"/>
          <p:nvPr/>
        </p:nvSpPr>
        <p:spPr>
          <a:xfrm>
            <a:off x="827582" y="5229200"/>
            <a:ext cx="734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/>
              <a:t>A imagem do ponto G é o próprio ponto G.</a:t>
            </a:r>
          </a:p>
          <a:p>
            <a:r>
              <a:rPr lang="pt-PT" sz="2400" b="1" dirty="0"/>
              <a:t>A imagem do ponto D é o próprio ponto D.</a:t>
            </a:r>
          </a:p>
        </p:txBody>
      </p:sp>
    </p:spTree>
    <p:extLst>
      <p:ext uri="{BB962C8B-B14F-4D97-AF65-F5344CB8AC3E}">
        <p14:creationId xmlns:p14="http://schemas.microsoft.com/office/powerpoint/2010/main" val="708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539550" y="692696"/>
            <a:ext cx="8352929" cy="57606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642855" y="692696"/>
            <a:ext cx="82809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b="1" u="sng" dirty="0">
                <a:solidFill>
                  <a:srgbClr val="002060"/>
                </a:solidFill>
              </a:rPr>
              <a:t>TAREFA 2</a:t>
            </a:r>
          </a:p>
          <a:p>
            <a:pPr algn="just"/>
            <a:r>
              <a:rPr lang="pt-PT" sz="2400" b="1" dirty="0">
                <a:solidFill>
                  <a:srgbClr val="002060"/>
                </a:solidFill>
              </a:rPr>
              <a:t>Indica, em cada caso, se é possível transformar a figura A na figura B por uma reflexão axial de eixo e.</a:t>
            </a: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C463C8-DD74-4688-8A6B-C0F296DDF6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80" t="75379" r="72135" b="11756"/>
          <a:stretch/>
        </p:blipFill>
        <p:spPr>
          <a:xfrm>
            <a:off x="1137638" y="4060024"/>
            <a:ext cx="2232248" cy="19481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8B5BFD1-DE7D-4014-A83C-3814EB396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93" t="63309" r="72195" b="25558"/>
          <a:stretch/>
        </p:blipFill>
        <p:spPr>
          <a:xfrm>
            <a:off x="929103" y="1927287"/>
            <a:ext cx="2295872" cy="168580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4D27D3F-5857-42CC-B592-1C04843B1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86" t="75379" r="61574" b="11756"/>
          <a:stretch/>
        </p:blipFill>
        <p:spPr>
          <a:xfrm>
            <a:off x="4680014" y="4133334"/>
            <a:ext cx="1800200" cy="194812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517057C-C0E5-48A2-B9F2-19C62BA22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86" t="63084" r="60029" b="24051"/>
          <a:stretch/>
        </p:blipFill>
        <p:spPr>
          <a:xfrm>
            <a:off x="4436473" y="1796124"/>
            <a:ext cx="2232248" cy="19481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F489655-8A6F-4002-90F8-C0CF159B2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88" t="71807" r="54725" b="10747"/>
          <a:stretch/>
        </p:blipFill>
        <p:spPr>
          <a:xfrm>
            <a:off x="7380312" y="4494795"/>
            <a:ext cx="1465733" cy="195431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A264440-82BA-41CB-86A8-032967EB94E9}"/>
              </a:ext>
            </a:extLst>
          </p:cNvPr>
          <p:cNvSpPr txBox="1"/>
          <p:nvPr/>
        </p:nvSpPr>
        <p:spPr>
          <a:xfrm>
            <a:off x="6307570" y="5806202"/>
            <a:ext cx="124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</a:rPr>
              <a:t>R: </a:t>
            </a:r>
            <a:r>
              <a:rPr lang="pt-PT" sz="2400" dirty="0"/>
              <a:t>Não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AA75D92-AF30-4D87-8127-B82821A24EE9}"/>
              </a:ext>
            </a:extLst>
          </p:cNvPr>
          <p:cNvSpPr txBox="1"/>
          <p:nvPr/>
        </p:nvSpPr>
        <p:spPr>
          <a:xfrm>
            <a:off x="6297098" y="3299579"/>
            <a:ext cx="124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</a:rPr>
              <a:t>R: </a:t>
            </a:r>
            <a:r>
              <a:rPr lang="pt-PT" sz="2400" b="1" dirty="0"/>
              <a:t>Sim</a:t>
            </a:r>
            <a:endParaRPr lang="pt-PT" sz="24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8ADE77E-52B4-49D6-9FC2-89F4AEE5EAC8}"/>
              </a:ext>
            </a:extLst>
          </p:cNvPr>
          <p:cNvSpPr txBox="1"/>
          <p:nvPr/>
        </p:nvSpPr>
        <p:spPr>
          <a:xfrm>
            <a:off x="2801381" y="5806201"/>
            <a:ext cx="124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</a:rPr>
              <a:t>R: </a:t>
            </a:r>
            <a:r>
              <a:rPr lang="pt-PT" sz="2400" b="1" dirty="0"/>
              <a:t>Sim</a:t>
            </a:r>
            <a:endParaRPr lang="pt-PT" sz="24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2D8FE03-CE6F-4373-9D5E-C0EA9DA40865}"/>
              </a:ext>
            </a:extLst>
          </p:cNvPr>
          <p:cNvSpPr txBox="1"/>
          <p:nvPr/>
        </p:nvSpPr>
        <p:spPr>
          <a:xfrm>
            <a:off x="2618157" y="3337830"/>
            <a:ext cx="124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</a:rPr>
              <a:t>R: </a:t>
            </a:r>
            <a:r>
              <a:rPr lang="pt-PT" sz="2400" dirty="0"/>
              <a:t>Não</a:t>
            </a:r>
          </a:p>
        </p:txBody>
      </p:sp>
    </p:spTree>
    <p:extLst>
      <p:ext uri="{BB962C8B-B14F-4D97-AF65-F5344CB8AC3E}">
        <p14:creationId xmlns:p14="http://schemas.microsoft.com/office/powerpoint/2010/main" val="38378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arredondado 5"/>
          <p:cNvSpPr/>
          <p:nvPr/>
        </p:nvSpPr>
        <p:spPr>
          <a:xfrm>
            <a:off x="251520" y="2366677"/>
            <a:ext cx="8640960" cy="3305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just"/>
            <a:endParaRPr lang="pt-PT" sz="2400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Susana\Desktop\Areal\icone_cer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3" y="2003066"/>
            <a:ext cx="864096" cy="7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3275856" y="2419039"/>
                <a:ext cx="5328592" cy="3200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dirty="0"/>
                  <a:t>Dada uma </a:t>
                </a:r>
                <a:r>
                  <a:rPr lang="pt-PT" sz="2400" dirty="0" err="1"/>
                  <a:t>reta</a:t>
                </a:r>
                <a:r>
                  <a:rPr lang="pt-PT" sz="2400" dirty="0"/>
                  <a:t> 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/>
                      </a:rPr>
                      <m:t>𝒓</m:t>
                    </m:r>
                  </m:oMath>
                </a14:m>
                <a:r>
                  <a:rPr lang="pt-PT" sz="2400" dirty="0"/>
                  <a:t>  e um ponto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/>
                      </a:rPr>
                      <m:t>𝑴</m:t>
                    </m:r>
                    <m:r>
                      <a:rPr lang="pt-PT" sz="24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t-PT" sz="2400" dirty="0"/>
                  <a:t>não pertencente a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/>
                      </a:rPr>
                      <m:t>𝒓</m:t>
                    </m:r>
                  </m:oMath>
                </a14:m>
                <a:r>
                  <a:rPr lang="pt-PT" sz="2400" dirty="0"/>
                  <a:t>, a imagem de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/>
                      </a:rPr>
                      <m:t>𝑴</m:t>
                    </m:r>
                  </m:oMath>
                </a14:m>
                <a:r>
                  <a:rPr lang="pt-PT" sz="2400" dirty="0"/>
                  <a:t> pela </a:t>
                </a:r>
                <a:r>
                  <a:rPr lang="pt-PT" sz="2400" b="1" dirty="0">
                    <a:solidFill>
                      <a:srgbClr val="FF0000"/>
                    </a:solidFill>
                  </a:rPr>
                  <a:t>reflexão axial de eixo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𝒓</m:t>
                    </m:r>
                  </m:oMath>
                </a14:m>
                <a:r>
                  <a:rPr lang="pt-PT" sz="2400" dirty="0"/>
                  <a:t>, ou simplesmente </a:t>
                </a:r>
                <a:r>
                  <a:rPr lang="pt-PT" sz="2400" b="1" dirty="0">
                    <a:solidFill>
                      <a:srgbClr val="FF0000"/>
                    </a:solidFill>
                  </a:rPr>
                  <a:t>reflexão de eixo </a:t>
                </a:r>
                <a:r>
                  <a:rPr lang="pt-PT" sz="2400" b="1" i="1" dirty="0">
                    <a:solidFill>
                      <a:srgbClr val="FF0000"/>
                    </a:solidFill>
                  </a:rPr>
                  <a:t>r</a:t>
                </a:r>
                <a:r>
                  <a:rPr lang="pt-PT" sz="2400" dirty="0"/>
                  <a:t>, é o ponto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dirty="0"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pt-PT" sz="2400" b="1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PT" sz="2400" dirty="0"/>
                  <a:t> tal que </a:t>
                </a:r>
                <a14:m>
                  <m:oMath xmlns:m="http://schemas.openxmlformats.org/officeDocument/2006/math">
                    <m:r>
                      <a:rPr lang="pt-PT" sz="2400" b="1" i="1" dirty="0">
                        <a:latin typeface="Cambria Math"/>
                      </a:rPr>
                      <m:t>𝒓</m:t>
                    </m:r>
                    <m:r>
                      <a:rPr lang="pt-PT" sz="24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t-PT" sz="2400" dirty="0"/>
                  <a:t>é mediatriz do segmento de </a:t>
                </a:r>
                <a:r>
                  <a:rPr lang="pt-PT" sz="2400" dirty="0" err="1"/>
                  <a:t>reta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/>
                      </a:rPr>
                      <m:t>[</m:t>
                    </m:r>
                    <m:r>
                      <a:rPr lang="pt-PT" sz="2400" b="1" i="1" dirty="0" smtClean="0">
                        <a:latin typeface="Cambria Math"/>
                      </a:rPr>
                      <m:t>𝑴𝑴</m:t>
                    </m:r>
                    <m:r>
                      <a:rPr lang="pt-PT" sz="2400" b="1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pt-PT" sz="2400" b="1" dirty="0"/>
                  <a:t>]</a:t>
                </a:r>
                <a:r>
                  <a:rPr lang="pt-PT" sz="2400" dirty="0"/>
                  <a:t>. </a:t>
                </a:r>
              </a:p>
              <a:p>
                <a:pPr algn="just"/>
                <a:endParaRPr lang="pt-PT" sz="1000" dirty="0"/>
              </a:p>
              <a:p>
                <a:pPr algn="just"/>
                <a:r>
                  <a:rPr lang="pt-PT" sz="2400" dirty="0"/>
                  <a:t>A imagem de um ponto da </a:t>
                </a:r>
                <a:r>
                  <a:rPr lang="pt-PT" sz="2400" dirty="0" err="1"/>
                  <a:t>reta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 dirty="0">
                        <a:latin typeface="Cambria Math"/>
                      </a:rPr>
                      <m:t>𝒓</m:t>
                    </m:r>
                  </m:oMath>
                </a14:m>
                <a:r>
                  <a:rPr lang="pt-PT" sz="2400" dirty="0"/>
                  <a:t>  é o próprio ponto.</a:t>
                </a:r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419039"/>
                <a:ext cx="5328592" cy="3200876"/>
              </a:xfrm>
              <a:prstGeom prst="rect">
                <a:avLst/>
              </a:prstGeom>
              <a:blipFill>
                <a:blip r:embed="rId4"/>
                <a:stretch>
                  <a:fillRect l="-1716" t="-1524" r="-1831" b="-34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Susana\Desktop\areal\Trabalho_parte1\DB_NMSI6EP_P1_P060_101_20162390_3P-1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1" y="2842530"/>
            <a:ext cx="2403673" cy="23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048CB4-AF2D-467E-9A3F-1E7D8BEB3251}"/>
              </a:ext>
            </a:extLst>
          </p:cNvPr>
          <p:cNvSpPr txBox="1"/>
          <p:nvPr/>
        </p:nvSpPr>
        <p:spPr>
          <a:xfrm>
            <a:off x="539552" y="248740"/>
            <a:ext cx="78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Síntese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REFLEXÃO AXIAL</a:t>
            </a:r>
          </a:p>
        </p:txBody>
      </p:sp>
    </p:spTree>
    <p:extLst>
      <p:ext uri="{BB962C8B-B14F-4D97-AF65-F5344CB8AC3E}">
        <p14:creationId xmlns:p14="http://schemas.microsoft.com/office/powerpoint/2010/main" val="224776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6276</TotalTime>
  <Words>263</Words>
  <Application>Microsoft Office PowerPoint</Application>
  <PresentationFormat>Apresentação no Ecrã (4:3)</PresentationFormat>
  <Paragraphs>42</Paragraphs>
  <Slides>6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Trebuchet MS</vt:lpstr>
      <vt:lpstr>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REFLEXÃO AXIAL</dc:title>
  <dc:creator>Isabel Silva</dc:creator>
  <cp:lastModifiedBy>Isabel Alexandra Rato da Silva</cp:lastModifiedBy>
  <cp:revision>385</cp:revision>
  <dcterms:created xsi:type="dcterms:W3CDTF">2016-09-17T09:49:10Z</dcterms:created>
  <dcterms:modified xsi:type="dcterms:W3CDTF">2021-05-10T13:54:14Z</dcterms:modified>
</cp:coreProperties>
</file>