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3"/>
  </p:notesMasterIdLst>
  <p:handoutMasterIdLst>
    <p:handoutMasterId r:id="rId24"/>
  </p:handoutMasterIdLst>
  <p:sldIdLst>
    <p:sldId id="345" r:id="rId2"/>
    <p:sldId id="361" r:id="rId3"/>
    <p:sldId id="333" r:id="rId4"/>
    <p:sldId id="334" r:id="rId5"/>
    <p:sldId id="274" r:id="rId6"/>
    <p:sldId id="346" r:id="rId7"/>
    <p:sldId id="295" r:id="rId8"/>
    <p:sldId id="297" r:id="rId9"/>
    <p:sldId id="298" r:id="rId10"/>
    <p:sldId id="308" r:id="rId11"/>
    <p:sldId id="309" r:id="rId12"/>
    <p:sldId id="358" r:id="rId13"/>
    <p:sldId id="316" r:id="rId14"/>
    <p:sldId id="352" r:id="rId15"/>
    <p:sldId id="317" r:id="rId16"/>
    <p:sldId id="319" r:id="rId17"/>
    <p:sldId id="321" r:id="rId18"/>
    <p:sldId id="311" r:id="rId19"/>
    <p:sldId id="312" r:id="rId20"/>
    <p:sldId id="359" r:id="rId21"/>
    <p:sldId id="332" r:id="rId22"/>
  </p:sldIdLst>
  <p:sldSz cx="9144000" cy="6858000" type="screen4x3"/>
  <p:notesSz cx="6858000" cy="97107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E0F5E836-7D98-4E6A-B71A-BE1D942A1BC7}">
          <p14:sldIdLst>
            <p14:sldId id="345"/>
            <p14:sldId id="361"/>
            <p14:sldId id="333"/>
            <p14:sldId id="334"/>
            <p14:sldId id="274"/>
            <p14:sldId id="346"/>
            <p14:sldId id="295"/>
            <p14:sldId id="297"/>
            <p14:sldId id="298"/>
            <p14:sldId id="308"/>
            <p14:sldId id="309"/>
            <p14:sldId id="358"/>
            <p14:sldId id="316"/>
            <p14:sldId id="352"/>
            <p14:sldId id="317"/>
            <p14:sldId id="319"/>
          </p14:sldIdLst>
        </p14:section>
        <p14:section name="Secção Sem Título" id="{C19D1B49-0279-422C-B4DA-B72BF9944832}">
          <p14:sldIdLst>
            <p14:sldId id="321"/>
            <p14:sldId id="311"/>
            <p14:sldId id="312"/>
            <p14:sldId id="359"/>
            <p14:sldId id="3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CCFFFF"/>
    <a:srgbClr val="660033"/>
    <a:srgbClr val="006600"/>
    <a:srgbClr val="F8F8F8"/>
    <a:srgbClr val="CCFFCC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92" autoAdjust="0"/>
    <p:restoredTop sz="94712" autoAdjust="0"/>
  </p:normalViewPr>
  <p:slideViewPr>
    <p:cSldViewPr>
      <p:cViewPr varScale="1">
        <p:scale>
          <a:sx n="104" d="100"/>
          <a:sy n="104" d="100"/>
        </p:scale>
        <p:origin x="5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545" cy="485010"/>
          </a:xfrm>
          <a:prstGeom prst="rect">
            <a:avLst/>
          </a:prstGeom>
        </p:spPr>
        <p:txBody>
          <a:bodyPr vert="horz" lIns="87371" tIns="43685" rIns="87371" bIns="43685" rtlCol="0"/>
          <a:lstStyle>
            <a:lvl1pPr algn="l">
              <a:defRPr sz="11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923" y="0"/>
            <a:ext cx="2971544" cy="485010"/>
          </a:xfrm>
          <a:prstGeom prst="rect">
            <a:avLst/>
          </a:prstGeom>
        </p:spPr>
        <p:txBody>
          <a:bodyPr vert="horz" lIns="87371" tIns="43685" rIns="87371" bIns="43685" rtlCol="0"/>
          <a:lstStyle>
            <a:lvl1pPr algn="r">
              <a:defRPr sz="1100"/>
            </a:lvl1pPr>
          </a:lstStyle>
          <a:p>
            <a:fld id="{C6264AB8-128B-41D4-AD2F-48CA4D7B896F}" type="datetimeFigureOut">
              <a:rPr lang="pt-PT" smtClean="0"/>
              <a:pPr/>
              <a:t>04/03/2021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224222"/>
            <a:ext cx="2971545" cy="485010"/>
          </a:xfrm>
          <a:prstGeom prst="rect">
            <a:avLst/>
          </a:prstGeom>
        </p:spPr>
        <p:txBody>
          <a:bodyPr vert="horz" lIns="87371" tIns="43685" rIns="87371" bIns="43685" rtlCol="0" anchor="b"/>
          <a:lstStyle>
            <a:lvl1pPr algn="l">
              <a:defRPr sz="11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923" y="9224222"/>
            <a:ext cx="2971544" cy="485010"/>
          </a:xfrm>
          <a:prstGeom prst="rect">
            <a:avLst/>
          </a:prstGeom>
        </p:spPr>
        <p:txBody>
          <a:bodyPr vert="horz" lIns="87371" tIns="43685" rIns="87371" bIns="43685" rtlCol="0" anchor="b"/>
          <a:lstStyle>
            <a:lvl1pPr algn="r">
              <a:defRPr sz="1100"/>
            </a:lvl1pPr>
          </a:lstStyle>
          <a:p>
            <a:fld id="{E6386F6F-2B8B-44B7-9764-00A171EC837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85537"/>
          </a:xfrm>
          <a:prstGeom prst="rect">
            <a:avLst/>
          </a:prstGeom>
        </p:spPr>
        <p:txBody>
          <a:bodyPr vert="horz" lIns="94666" tIns="47334" rIns="94666" bIns="47334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85537"/>
          </a:xfrm>
          <a:prstGeom prst="rect">
            <a:avLst/>
          </a:prstGeom>
        </p:spPr>
        <p:txBody>
          <a:bodyPr vert="horz" lIns="94666" tIns="47334" rIns="94666" bIns="47334" rtlCol="0"/>
          <a:lstStyle>
            <a:lvl1pPr algn="r">
              <a:defRPr sz="1200"/>
            </a:lvl1pPr>
          </a:lstStyle>
          <a:p>
            <a:fld id="{57D029EE-3441-4C58-8C7A-A4DE54CB4697}" type="datetimeFigureOut">
              <a:rPr lang="pt-PT" smtClean="0"/>
              <a:pPr/>
              <a:t>04/03/2021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66" tIns="47334" rIns="94666" bIns="47334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612601"/>
            <a:ext cx="5486400" cy="4369832"/>
          </a:xfrm>
          <a:prstGeom prst="rect">
            <a:avLst/>
          </a:prstGeom>
        </p:spPr>
        <p:txBody>
          <a:bodyPr vert="horz" lIns="94666" tIns="47334" rIns="94666" bIns="47334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71800" cy="485537"/>
          </a:xfrm>
          <a:prstGeom prst="rect">
            <a:avLst/>
          </a:prstGeom>
        </p:spPr>
        <p:txBody>
          <a:bodyPr vert="horz" lIns="94666" tIns="47334" rIns="94666" bIns="47334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4" y="9223516"/>
            <a:ext cx="2971800" cy="485537"/>
          </a:xfrm>
          <a:prstGeom prst="rect">
            <a:avLst/>
          </a:prstGeom>
        </p:spPr>
        <p:txBody>
          <a:bodyPr vert="horz" lIns="94666" tIns="47334" rIns="94666" bIns="47334" rtlCol="0" anchor="b"/>
          <a:lstStyle>
            <a:lvl1pPr algn="r">
              <a:defRPr sz="1200"/>
            </a:lvl1pPr>
          </a:lstStyle>
          <a:p>
            <a:fld id="{574B2351-72D8-43A3-844E-4F249EE2CC2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B2351-72D8-43A3-844E-4F249EE2CC26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5551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572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BBE9EAF-C972-4BA9-B05E-4E30561BEC41}" type="datetimeFigureOut">
              <a:rPr lang="pt-PT" smtClean="0"/>
              <a:pPr/>
              <a:t>04/03/2021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PT"/>
          </a:p>
        </p:txBody>
      </p:sp>
      <p:sp>
        <p:nvSpPr>
          <p:cNvPr id="10" name="Rec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xão rect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xão rect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xão rect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xão rect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xão rect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xão rect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04/03/2021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04/03/2021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77029" y="842129"/>
            <a:ext cx="7882759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pt-PT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77030" y="1418193"/>
            <a:ext cx="7882759" cy="201080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46775" y="44624"/>
            <a:ext cx="7033537" cy="4616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6666"/>
                </a:solidFill>
                <a:effectLst/>
              </a:defRPr>
            </a:lvl1pPr>
          </a:lstStyle>
          <a:p>
            <a:pPr lvl="0"/>
            <a:r>
              <a:rPr lang="en-US" dirty="0"/>
              <a:t>TÍTULO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52044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pos="278">
          <p15:clr>
            <a:srgbClr val="FBAE40"/>
          </p15:clr>
        </p15:guide>
        <p15:guide id="3" orient="horz" pos="73">
          <p15:clr>
            <a:srgbClr val="FBAE40"/>
          </p15:clr>
        </p15:guide>
        <p15:guide id="4" pos="53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BE9EAF-C972-4BA9-B05E-4E30561BEC41}" type="datetimeFigureOut">
              <a:rPr lang="pt-PT" smtClean="0"/>
              <a:pPr/>
              <a:t>04/03/2021</a:t>
            </a:fld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BBE9EAF-C972-4BA9-B05E-4E30561BEC41}" type="datetimeFigureOut">
              <a:rPr lang="pt-PT" smtClean="0"/>
              <a:pPr/>
              <a:t>04/03/2021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PT"/>
          </a:p>
        </p:txBody>
      </p:sp>
      <p:sp>
        <p:nvSpPr>
          <p:cNvPr id="9" name="Rec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xão rect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xão rect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xão rect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xão rect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xão rect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xão rect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04/03/2021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04/03/2021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12" name="Marcador de Posição do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14" name="Marcador de Posição do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6" name="Marcador de Posição d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BE9EAF-C972-4BA9-B05E-4E30561BEC41}" type="datetimeFigureOut">
              <a:rPr lang="pt-PT" smtClean="0"/>
              <a:pPr/>
              <a:t>04/03/2021</a:t>
            </a:fld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04/03/2021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xão rect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8" name="Conexão rect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xão rect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xão rect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Marcador de Posição de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21" name="Marcador de Posição d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BE9EAF-C972-4BA9-B05E-4E30561BEC41}" type="datetimeFigureOut">
              <a:rPr lang="pt-PT" smtClean="0"/>
              <a:pPr/>
              <a:t>04/03/2021</a:t>
            </a:fld>
            <a:endParaRPr lang="pt-PT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3" name="Marcador de Posição do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PT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10" name="Conexão rect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xão rect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xão rect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xão rect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Marcador de Posição d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BE9EAF-C972-4BA9-B05E-4E30561BEC41}" type="datetimeFigureOut">
              <a:rPr lang="pt-PT" smtClean="0"/>
              <a:pPr/>
              <a:t>04/03/2021</a:t>
            </a:fld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1" name="Marcador de Posição do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xão rect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/>
              <a:t>Clique para editar os estilos</a:t>
            </a:r>
          </a:p>
          <a:p>
            <a:pPr lvl="1" eaLnBrk="1" latinLnBrk="0" hangingPunct="1"/>
            <a:r>
              <a:rPr kumimoji="0" lang="pt-PT"/>
              <a:t>Segundo nível</a:t>
            </a:r>
          </a:p>
          <a:p>
            <a:pPr lvl="2" eaLnBrk="1" latinLnBrk="0" hangingPunct="1"/>
            <a:r>
              <a:rPr kumimoji="0" lang="pt-PT"/>
              <a:t>Terceiro nível</a:t>
            </a:r>
          </a:p>
          <a:p>
            <a:pPr lvl="3" eaLnBrk="1" latinLnBrk="0" hangingPunct="1"/>
            <a:r>
              <a:rPr kumimoji="0" lang="pt-PT"/>
              <a:t>Quarto nível</a:t>
            </a:r>
          </a:p>
          <a:p>
            <a:pPr lvl="4" eaLnBrk="1" latinLnBrk="0" hangingPunct="1"/>
            <a:r>
              <a:rPr kumimoji="0" lang="pt-PT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BBE9EAF-C972-4BA9-B05E-4E30561BEC41}" type="datetimeFigureOut">
              <a:rPr lang="pt-PT" smtClean="0"/>
              <a:pPr/>
              <a:t>04/03/2021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xão rect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42.png"/><Relationship Id="rId10" Type="http://schemas.openxmlformats.org/officeDocument/2006/relationships/image" Target="../media/image59.png"/><Relationship Id="rId4" Type="http://schemas.openxmlformats.org/officeDocument/2006/relationships/image" Target="../media/image41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4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43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5BFE837-98CA-4539-BCE0-5A9A0370D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" y="0"/>
            <a:ext cx="914347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75856" y="3648928"/>
            <a:ext cx="5439548" cy="1327149"/>
          </a:xfrm>
        </p:spPr>
        <p:txBody>
          <a:bodyPr>
            <a:normAutofit/>
          </a:bodyPr>
          <a:lstStyle/>
          <a:p>
            <a:r>
              <a:rPr lang="pt-PT" sz="6000" dirty="0">
                <a:solidFill>
                  <a:schemeClr val="bg2"/>
                </a:solidFill>
                <a:latin typeface="Berlin Sans FB Demi" pitchFamily="34" charset="0"/>
              </a:rPr>
              <a:t>2</a:t>
            </a:r>
            <a:r>
              <a:rPr lang="pt-PT" sz="6000" b="1" dirty="0">
                <a:solidFill>
                  <a:schemeClr val="bg2"/>
                </a:solidFill>
                <a:latin typeface="Berlin Sans FB Demi" pitchFamily="34" charset="0"/>
              </a:rPr>
              <a:t>ª Aula</a:t>
            </a:r>
            <a:endParaRPr lang="pt-PT" sz="6000" dirty="0">
              <a:solidFill>
                <a:schemeClr val="bg2"/>
              </a:solidFill>
              <a:latin typeface="Cooper Black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4282" y="6215082"/>
            <a:ext cx="8786842" cy="428604"/>
          </a:xfrm>
        </p:spPr>
        <p:txBody>
          <a:bodyPr>
            <a:normAutofit/>
          </a:bodyPr>
          <a:lstStyle/>
          <a:p>
            <a:pPr algn="ctr"/>
            <a:r>
              <a:rPr lang="pt-PT" sz="1400" b="1" dirty="0">
                <a:solidFill>
                  <a:schemeClr val="bg2"/>
                </a:solidFill>
                <a:latin typeface="Berlin Sans FB" pitchFamily="34" charset="0"/>
              </a:rPr>
              <a:t>Agrupamento de Escolas do Forte da Casa			</a:t>
            </a:r>
            <a:r>
              <a:rPr lang="pt-PT" sz="1100" b="1" dirty="0">
                <a:solidFill>
                  <a:schemeClr val="bg2"/>
                </a:solidFill>
                <a:latin typeface="Berlin Sans FB" pitchFamily="34" charset="0"/>
              </a:rPr>
              <a:t>A Prof.  </a:t>
            </a:r>
            <a:r>
              <a:rPr lang="pt-PT" sz="1200" b="1" dirty="0">
                <a:solidFill>
                  <a:schemeClr val="bg2"/>
                </a:solidFill>
                <a:latin typeface="Berlin Sans FB" pitchFamily="34" charset="0"/>
              </a:rPr>
              <a:t>Isabel Silva 2020/2021</a:t>
            </a:r>
            <a:endParaRPr lang="pt-PT" sz="1200" dirty="0">
              <a:solidFill>
                <a:schemeClr val="bg2"/>
              </a:solidFill>
              <a:latin typeface="Berlin Sans FB" pitchFamily="34" charset="0"/>
            </a:endParaRPr>
          </a:p>
        </p:txBody>
      </p:sp>
      <p:sp>
        <p:nvSpPr>
          <p:cNvPr id="2055" name="AutoShape 7" descr="children girl book Animated gif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E3BDFBE-17EA-4768-80BC-320407790686}"/>
              </a:ext>
            </a:extLst>
          </p:cNvPr>
          <p:cNvSpPr txBox="1"/>
          <p:nvPr/>
        </p:nvSpPr>
        <p:spPr>
          <a:xfrm>
            <a:off x="660791" y="352522"/>
            <a:ext cx="834033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itchFamily="34" charset="0"/>
                <a:ea typeface="+mn-ea"/>
                <a:cs typeface="+mn-cs"/>
              </a:rPr>
              <a:t>Sólidos geométricos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itchFamily="34" charset="0"/>
                <a:ea typeface="+mn-ea"/>
                <a:cs typeface="+mn-cs"/>
              </a:rPr>
              <a:t>(Revisões)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200" dirty="0">
                <a:solidFill>
                  <a:schemeClr val="bg1"/>
                </a:solidFill>
                <a:latin typeface="Berlin Sans FB" pitchFamily="34" charset="0"/>
              </a:rPr>
              <a:t>Planificação da superfície de um prisma e de uma pirâmide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200" dirty="0">
                <a:solidFill>
                  <a:schemeClr val="bg1"/>
                </a:solidFill>
                <a:latin typeface="Berlin Sans FB" pitchFamily="34" charset="0"/>
              </a:rPr>
              <a:t>Relação entre os elementos de um prisma e de uma pirâmide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ângulo 12"/>
          <p:cNvSpPr/>
          <p:nvPr/>
        </p:nvSpPr>
        <p:spPr>
          <a:xfrm>
            <a:off x="5692571" y="4590141"/>
            <a:ext cx="1656184" cy="4809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quarter" idx="12"/>
          </p:nvPr>
        </p:nvSpPr>
        <p:spPr>
          <a:xfrm>
            <a:off x="346775" y="44624"/>
            <a:ext cx="7249561" cy="461665"/>
          </a:xfrm>
        </p:spPr>
        <p:txBody>
          <a:bodyPr/>
          <a:lstStyle/>
          <a:p>
            <a:r>
              <a:rPr lang="pt-PT" dirty="0"/>
              <a:t>Pirâmides</a:t>
            </a:r>
          </a:p>
        </p:txBody>
      </p:sp>
      <p:sp>
        <p:nvSpPr>
          <p:cNvPr id="3" name="Rectângulo 2"/>
          <p:cNvSpPr/>
          <p:nvPr/>
        </p:nvSpPr>
        <p:spPr>
          <a:xfrm>
            <a:off x="467544" y="692696"/>
            <a:ext cx="82089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dirty="0">
                <a:solidFill>
                  <a:srgbClr val="C00000"/>
                </a:solidFill>
              </a:rPr>
              <a:t>Relação entre o número de arestas de uma pirâmide e a respetiva base </a:t>
            </a:r>
          </a:p>
          <a:p>
            <a:pPr algn="just"/>
            <a:endParaRPr lang="pt-PT" sz="1000" b="1" dirty="0">
              <a:solidFill>
                <a:srgbClr val="C00000"/>
              </a:solidFill>
            </a:endParaRPr>
          </a:p>
          <a:p>
            <a:pPr algn="just"/>
            <a:r>
              <a:rPr lang="pt-PT" sz="2400" dirty="0"/>
              <a:t>Observemos a pirâmide hexagonal da figura. </a:t>
            </a:r>
          </a:p>
        </p:txBody>
      </p:sp>
      <p:sp>
        <p:nvSpPr>
          <p:cNvPr id="7" name="Rectângulo 6"/>
          <p:cNvSpPr/>
          <p:nvPr/>
        </p:nvSpPr>
        <p:spPr>
          <a:xfrm>
            <a:off x="597790" y="2204864"/>
            <a:ext cx="3326138" cy="309634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8" name="Grupo 7"/>
          <p:cNvGrpSpPr/>
          <p:nvPr/>
        </p:nvGrpSpPr>
        <p:grpSpPr>
          <a:xfrm>
            <a:off x="3980528" y="2204864"/>
            <a:ext cx="592922" cy="3096344"/>
            <a:chOff x="4442216" y="2160827"/>
            <a:chExt cx="592922" cy="4096987"/>
          </a:xfrm>
        </p:grpSpPr>
        <p:cxnSp>
          <p:nvCxnSpPr>
            <p:cNvPr id="9" name="Conexão recta 8"/>
            <p:cNvCxnSpPr/>
            <p:nvPr/>
          </p:nvCxnSpPr>
          <p:spPr>
            <a:xfrm>
              <a:off x="4442216" y="2160827"/>
              <a:ext cx="0" cy="409698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xão recta 9"/>
            <p:cNvCxnSpPr/>
            <p:nvPr/>
          </p:nvCxnSpPr>
          <p:spPr>
            <a:xfrm>
              <a:off x="4442216" y="2160827"/>
              <a:ext cx="5929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xão recta 10"/>
            <p:cNvCxnSpPr/>
            <p:nvPr/>
          </p:nvCxnSpPr>
          <p:spPr>
            <a:xfrm>
              <a:off x="4442216" y="6257814"/>
              <a:ext cx="5929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ângulo 11"/>
              <p:cNvSpPr/>
              <p:nvPr/>
            </p:nvSpPr>
            <p:spPr>
              <a:xfrm>
                <a:off x="4172700" y="2260319"/>
                <a:ext cx="4695927" cy="2831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PT" dirty="0"/>
                  <a:t>O número de arestas da base desta pirâmide é 6. </a:t>
                </a:r>
              </a:p>
              <a:p>
                <a:pPr algn="just"/>
                <a:endParaRPr lang="pt-PT" dirty="0"/>
              </a:p>
              <a:p>
                <a:pPr algn="just"/>
                <a:r>
                  <a:rPr lang="pt-PT" dirty="0"/>
                  <a:t>O número de arestas da base é igual ao número de arestas laterais. </a:t>
                </a:r>
              </a:p>
              <a:p>
                <a:pPr algn="just"/>
                <a:endParaRPr lang="pt-PT" dirty="0"/>
              </a:p>
              <a:p>
                <a:pPr algn="just"/>
                <a:r>
                  <a:rPr lang="pt-PT" dirty="0"/>
                  <a:t>Logo, o </a:t>
                </a:r>
                <a:r>
                  <a:rPr lang="pt-PT" b="1" dirty="0">
                    <a:solidFill>
                      <a:srgbClr val="C00000"/>
                    </a:solidFill>
                  </a:rPr>
                  <a:t>número de arestas da pirâmide hexagonal </a:t>
                </a:r>
                <a:r>
                  <a:rPr lang="pt-PT" dirty="0"/>
                  <a:t>é  </a:t>
                </a:r>
              </a:p>
              <a:p>
                <a:pPr algn="just"/>
                <a:endParaRPr lang="pt-PT" sz="10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dirty="0" smtClean="0">
                          <a:latin typeface="Cambria Math"/>
                        </a:rPr>
                        <m:t>2</m:t>
                      </m:r>
                      <m:r>
                        <a:rPr lang="pt-PT" sz="2400" i="1" dirty="0">
                          <a:latin typeface="Cambria Math"/>
                        </a:rPr>
                        <m:t>×6=</m:t>
                      </m:r>
                      <m:r>
                        <a:rPr lang="pt-PT" sz="2400" i="1" dirty="0" smtClean="0">
                          <a:latin typeface="Cambria Math"/>
                        </a:rPr>
                        <m:t>12 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12" name="Rec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700" y="2260319"/>
                <a:ext cx="4695927" cy="2831544"/>
              </a:xfrm>
              <a:prstGeom prst="rect">
                <a:avLst/>
              </a:prstGeom>
              <a:blipFill>
                <a:blip r:embed="rId3"/>
                <a:stretch>
                  <a:fillRect l="-1038" t="-1293" r="-103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C:\Users\Susana\Desktop\areal\Parte2\Parte3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84" y="2239144"/>
            <a:ext cx="299994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68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build="p"/>
      <p:bldP spid="7" grpId="0" animBg="1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ângulo 12"/>
          <p:cNvSpPr/>
          <p:nvPr/>
        </p:nvSpPr>
        <p:spPr>
          <a:xfrm>
            <a:off x="5557000" y="4103748"/>
            <a:ext cx="1656184" cy="4809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quarter" idx="12"/>
          </p:nvPr>
        </p:nvSpPr>
        <p:spPr>
          <a:xfrm>
            <a:off x="346775" y="44624"/>
            <a:ext cx="7249561" cy="461665"/>
          </a:xfrm>
        </p:spPr>
        <p:txBody>
          <a:bodyPr/>
          <a:lstStyle/>
          <a:p>
            <a:r>
              <a:rPr lang="pt-PT" dirty="0"/>
              <a:t>Pirâmides</a:t>
            </a:r>
          </a:p>
        </p:txBody>
      </p:sp>
      <p:sp>
        <p:nvSpPr>
          <p:cNvPr id="3" name="Rectângulo 2"/>
          <p:cNvSpPr/>
          <p:nvPr/>
        </p:nvSpPr>
        <p:spPr>
          <a:xfrm>
            <a:off x="467544" y="692696"/>
            <a:ext cx="82089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dirty="0">
                <a:solidFill>
                  <a:srgbClr val="C00000"/>
                </a:solidFill>
              </a:rPr>
              <a:t>Relação entre o número de vértices de uma pirâmide e a respetiva base </a:t>
            </a:r>
          </a:p>
          <a:p>
            <a:pPr algn="just"/>
            <a:endParaRPr lang="pt-PT" sz="1000" b="1" dirty="0">
              <a:solidFill>
                <a:srgbClr val="C00000"/>
              </a:solidFill>
            </a:endParaRPr>
          </a:p>
          <a:p>
            <a:pPr algn="just"/>
            <a:r>
              <a:rPr lang="pt-PT" sz="2400" dirty="0"/>
              <a:t>Observemos a pirâmide hexagonal da figura. </a:t>
            </a:r>
          </a:p>
        </p:txBody>
      </p:sp>
      <p:sp>
        <p:nvSpPr>
          <p:cNvPr id="7" name="Rectângulo 6"/>
          <p:cNvSpPr/>
          <p:nvPr/>
        </p:nvSpPr>
        <p:spPr>
          <a:xfrm>
            <a:off x="597790" y="2204864"/>
            <a:ext cx="3326138" cy="309634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8" name="Grupo 7"/>
          <p:cNvGrpSpPr/>
          <p:nvPr/>
        </p:nvGrpSpPr>
        <p:grpSpPr>
          <a:xfrm>
            <a:off x="3980528" y="2204864"/>
            <a:ext cx="592922" cy="3096344"/>
            <a:chOff x="4442216" y="2160827"/>
            <a:chExt cx="592922" cy="4096987"/>
          </a:xfrm>
        </p:grpSpPr>
        <p:cxnSp>
          <p:nvCxnSpPr>
            <p:cNvPr id="9" name="Conexão recta 8"/>
            <p:cNvCxnSpPr/>
            <p:nvPr/>
          </p:nvCxnSpPr>
          <p:spPr>
            <a:xfrm>
              <a:off x="4442216" y="2160827"/>
              <a:ext cx="0" cy="409698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xão recta 9"/>
            <p:cNvCxnSpPr/>
            <p:nvPr/>
          </p:nvCxnSpPr>
          <p:spPr>
            <a:xfrm>
              <a:off x="4442216" y="2160827"/>
              <a:ext cx="5929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xão recta 10"/>
            <p:cNvCxnSpPr/>
            <p:nvPr/>
          </p:nvCxnSpPr>
          <p:spPr>
            <a:xfrm>
              <a:off x="4442216" y="6257814"/>
              <a:ext cx="5929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ângulo 11"/>
              <p:cNvSpPr/>
              <p:nvPr/>
            </p:nvSpPr>
            <p:spPr>
              <a:xfrm>
                <a:off x="4037129" y="2287034"/>
                <a:ext cx="4695927" cy="2277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PT" dirty="0"/>
                  <a:t>O número de vértices da base desta pirâmide é 6. </a:t>
                </a:r>
              </a:p>
              <a:p>
                <a:pPr algn="just"/>
                <a:endParaRPr lang="pt-PT" dirty="0"/>
              </a:p>
              <a:p>
                <a:pPr algn="just"/>
                <a:r>
                  <a:rPr lang="pt-PT" dirty="0"/>
                  <a:t>Como a pirâmide tem mais um vértice, o número total de vértices da pirâmide hexagonal é:  </a:t>
                </a:r>
              </a:p>
              <a:p>
                <a:pPr algn="just"/>
                <a:endParaRPr lang="pt-PT" sz="10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dirty="0" smtClean="0">
                          <a:latin typeface="Cambria Math"/>
                        </a:rPr>
                        <m:t>6</m:t>
                      </m:r>
                      <m:r>
                        <a:rPr lang="pt-PT" sz="2400" i="1" dirty="0">
                          <a:latin typeface="Cambria Math"/>
                        </a:rPr>
                        <m:t>+1=7 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12" name="Rec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129" y="2287034"/>
                <a:ext cx="4695927" cy="2277547"/>
              </a:xfrm>
              <a:prstGeom prst="rect">
                <a:avLst/>
              </a:prstGeom>
              <a:blipFill>
                <a:blip r:embed="rId3"/>
                <a:stretch>
                  <a:fillRect l="-1038" t="-1337" r="-103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C:\Users\Susana\Desktop\areal\Parte2\Parte3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84" y="2239144"/>
            <a:ext cx="299994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3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/>
          <p:cNvSpPr>
            <a:spLocks noGrp="1"/>
          </p:cNvSpPr>
          <p:nvPr>
            <p:ph type="body" sz="quarter" idx="12"/>
          </p:nvPr>
        </p:nvSpPr>
        <p:spPr>
          <a:xfrm>
            <a:off x="346775" y="44624"/>
            <a:ext cx="7249561" cy="461665"/>
          </a:xfrm>
        </p:spPr>
        <p:txBody>
          <a:bodyPr/>
          <a:lstStyle/>
          <a:p>
            <a:r>
              <a:rPr lang="pt-PT" dirty="0"/>
              <a:t>Pirâmides</a:t>
            </a:r>
          </a:p>
        </p:txBody>
      </p:sp>
      <p:sp>
        <p:nvSpPr>
          <p:cNvPr id="3" name="Rectângulo 2"/>
          <p:cNvSpPr/>
          <p:nvPr/>
        </p:nvSpPr>
        <p:spPr>
          <a:xfrm>
            <a:off x="467544" y="692696"/>
            <a:ext cx="82089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dirty="0">
                <a:solidFill>
                  <a:srgbClr val="C00000"/>
                </a:solidFill>
              </a:rPr>
              <a:t>Relação entre o número de faces laterais de uma pirâmide e o número de arestas da respetiva base </a:t>
            </a:r>
          </a:p>
          <a:p>
            <a:pPr algn="just"/>
            <a:endParaRPr lang="pt-PT" sz="1000" b="1" dirty="0">
              <a:solidFill>
                <a:srgbClr val="C00000"/>
              </a:solidFill>
            </a:endParaRPr>
          </a:p>
          <a:p>
            <a:pPr algn="just"/>
            <a:r>
              <a:rPr lang="pt-PT" sz="2400" dirty="0"/>
              <a:t>Observemos a pirâmide hexagonal da figura. </a:t>
            </a:r>
          </a:p>
        </p:txBody>
      </p:sp>
      <p:sp>
        <p:nvSpPr>
          <p:cNvPr id="7" name="Rectângulo 6"/>
          <p:cNvSpPr/>
          <p:nvPr/>
        </p:nvSpPr>
        <p:spPr>
          <a:xfrm>
            <a:off x="597790" y="2204864"/>
            <a:ext cx="3326138" cy="309634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8" name="Grupo 7"/>
          <p:cNvGrpSpPr/>
          <p:nvPr/>
        </p:nvGrpSpPr>
        <p:grpSpPr>
          <a:xfrm>
            <a:off x="3980528" y="2204864"/>
            <a:ext cx="592922" cy="3096344"/>
            <a:chOff x="4442216" y="2160827"/>
            <a:chExt cx="592922" cy="4096987"/>
          </a:xfrm>
        </p:grpSpPr>
        <p:cxnSp>
          <p:nvCxnSpPr>
            <p:cNvPr id="9" name="Conexão recta 8"/>
            <p:cNvCxnSpPr/>
            <p:nvPr/>
          </p:nvCxnSpPr>
          <p:spPr>
            <a:xfrm>
              <a:off x="4442216" y="2160827"/>
              <a:ext cx="0" cy="409698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xão recta 9"/>
            <p:cNvCxnSpPr/>
            <p:nvPr/>
          </p:nvCxnSpPr>
          <p:spPr>
            <a:xfrm>
              <a:off x="4442216" y="2160827"/>
              <a:ext cx="5929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xão recta 10"/>
            <p:cNvCxnSpPr/>
            <p:nvPr/>
          </p:nvCxnSpPr>
          <p:spPr>
            <a:xfrm>
              <a:off x="4442216" y="6257814"/>
              <a:ext cx="5929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ângulo 11"/>
          <p:cNvSpPr/>
          <p:nvPr/>
        </p:nvSpPr>
        <p:spPr>
          <a:xfrm>
            <a:off x="4037129" y="2287034"/>
            <a:ext cx="46959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/>
              <a:t>O número de faces laterais desta pirâmide é 6. 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Como a pirâmide tem na sua base um hexágono, o número de arestas da base é 6, logo o número de faces laterais também é 6.</a:t>
            </a:r>
          </a:p>
        </p:txBody>
      </p:sp>
      <p:pic>
        <p:nvPicPr>
          <p:cNvPr id="5122" name="Picture 2" descr="C:\Users\Susana\Desktop\areal\Parte2\Parte3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84" y="2239144"/>
            <a:ext cx="299994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18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/>
          <p:cNvSpPr>
            <a:spLocks noGrp="1"/>
          </p:cNvSpPr>
          <p:nvPr>
            <p:ph type="body" sz="quarter" idx="12"/>
          </p:nvPr>
        </p:nvSpPr>
        <p:spPr>
          <a:xfrm>
            <a:off x="346775" y="44624"/>
            <a:ext cx="7249561" cy="461665"/>
          </a:xfrm>
        </p:spPr>
        <p:txBody>
          <a:bodyPr/>
          <a:lstStyle/>
          <a:p>
            <a:r>
              <a:rPr lang="pt-PT" dirty="0"/>
              <a:t>Pirâmides</a:t>
            </a:r>
          </a:p>
        </p:txBody>
      </p:sp>
      <p:sp>
        <p:nvSpPr>
          <p:cNvPr id="13" name="Rectângulo arredondado 12"/>
          <p:cNvSpPr/>
          <p:nvPr/>
        </p:nvSpPr>
        <p:spPr>
          <a:xfrm>
            <a:off x="726835" y="980728"/>
            <a:ext cx="7992887" cy="40324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400" dirty="0">
              <a:solidFill>
                <a:schemeClr val="tx1"/>
              </a:solidFill>
            </a:endParaRPr>
          </a:p>
        </p:txBody>
      </p:sp>
      <p:pic>
        <p:nvPicPr>
          <p:cNvPr id="14" name="Picture 2" descr="C:\Users\Susana\Desktop\Areal\icone_cer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64096" cy="7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871565" y="1104126"/>
            <a:ext cx="78488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/>
              <a:t>Nas </a:t>
            </a:r>
            <a:r>
              <a:rPr lang="pt-PT" sz="2400" b="1" dirty="0">
                <a:solidFill>
                  <a:srgbClr val="C00000"/>
                </a:solidFill>
              </a:rPr>
              <a:t>pirâmides</a:t>
            </a:r>
            <a:r>
              <a:rPr lang="pt-PT" sz="2400" dirty="0"/>
              <a:t>: </a:t>
            </a:r>
          </a:p>
          <a:p>
            <a:pPr algn="just"/>
            <a:endParaRPr lang="pt-PT" sz="2400" dirty="0"/>
          </a:p>
          <a:p>
            <a:pPr algn="just"/>
            <a:r>
              <a:rPr lang="pt-PT" sz="2400" dirty="0">
                <a:solidFill>
                  <a:srgbClr val="C00000"/>
                </a:solidFill>
              </a:rPr>
              <a:t>•</a:t>
            </a:r>
            <a:r>
              <a:rPr lang="pt-PT" sz="2400" dirty="0"/>
              <a:t> o número de arestas é o </a:t>
            </a:r>
            <a:r>
              <a:rPr lang="pt-PT" sz="2400" b="1" dirty="0">
                <a:solidFill>
                  <a:srgbClr val="C00000"/>
                </a:solidFill>
              </a:rPr>
              <a:t>dobro</a:t>
            </a:r>
            <a:r>
              <a:rPr lang="pt-PT" sz="2400" dirty="0"/>
              <a:t> do número de arestas da base; </a:t>
            </a:r>
          </a:p>
          <a:p>
            <a:pPr algn="just"/>
            <a:endParaRPr lang="pt-PT" sz="2400" dirty="0"/>
          </a:p>
          <a:p>
            <a:pPr algn="just"/>
            <a:r>
              <a:rPr lang="pt-PT" sz="2400" dirty="0">
                <a:solidFill>
                  <a:srgbClr val="C00000"/>
                </a:solidFill>
              </a:rPr>
              <a:t>•</a:t>
            </a:r>
            <a:r>
              <a:rPr lang="pt-PT" sz="2400" dirty="0"/>
              <a:t>  o número de vértices é </a:t>
            </a:r>
            <a:r>
              <a:rPr lang="pt-PT" sz="2400" b="1" dirty="0">
                <a:solidFill>
                  <a:srgbClr val="C00000"/>
                </a:solidFill>
              </a:rPr>
              <a:t>igual </a:t>
            </a:r>
            <a:r>
              <a:rPr lang="pt-PT" sz="2400" dirty="0"/>
              <a:t>ao número de vértices da base </a:t>
            </a:r>
            <a:r>
              <a:rPr lang="pt-PT" sz="2400" b="1" dirty="0">
                <a:solidFill>
                  <a:srgbClr val="C00000"/>
                </a:solidFill>
              </a:rPr>
              <a:t>adicionado de uma unidade</a:t>
            </a:r>
            <a:r>
              <a:rPr lang="pt-PT" sz="2400" dirty="0"/>
              <a:t>.</a:t>
            </a:r>
          </a:p>
          <a:p>
            <a:pPr algn="just"/>
            <a:endParaRPr lang="pt-P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dirty="0"/>
              <a:t>o número de faces laterais é </a:t>
            </a:r>
            <a:r>
              <a:rPr lang="pt-PT" sz="2400" b="1" dirty="0">
                <a:solidFill>
                  <a:srgbClr val="CC0066"/>
                </a:solidFill>
              </a:rPr>
              <a:t>igual</a:t>
            </a:r>
            <a:r>
              <a:rPr lang="pt-PT" sz="2400" dirty="0"/>
              <a:t> ao número de arestas da base da pirâmide.</a:t>
            </a:r>
          </a:p>
        </p:txBody>
      </p:sp>
    </p:spTree>
    <p:extLst>
      <p:ext uri="{BB962C8B-B14F-4D97-AF65-F5344CB8AC3E}">
        <p14:creationId xmlns:p14="http://schemas.microsoft.com/office/powerpoint/2010/main" val="59356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34C0C-22D2-4F24-89DB-88AF99EB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212976"/>
            <a:ext cx="3168352" cy="114300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pt-PT" sz="3600" b="1" dirty="0">
                <a:solidFill>
                  <a:srgbClr val="FF0000"/>
                </a:solidFill>
                <a:latin typeface="Berlin Sans FB" pitchFamily="34" charset="0"/>
              </a:rPr>
              <a:t>Relação entre os elementos de um prisma</a:t>
            </a:r>
            <a:br>
              <a:rPr lang="pt-PT" sz="2800" b="1" dirty="0">
                <a:solidFill>
                  <a:srgbClr val="FF0000"/>
                </a:solidFill>
                <a:latin typeface="Berlin Sans FB" pitchFamily="34" charset="0"/>
              </a:rPr>
            </a:br>
            <a:endParaRPr lang="pt-PT" b="1" dirty="0">
              <a:solidFill>
                <a:srgbClr val="FF0000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BF59E19-01CB-4459-A4E7-399154C4C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056" y="1300162"/>
            <a:ext cx="47244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02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755576" y="333759"/>
                <a:ext cx="8064897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PT" sz="2400" b="1" dirty="0">
                    <a:solidFill>
                      <a:srgbClr val="002060"/>
                    </a:solidFill>
                  </a:rPr>
                  <a:t>1. Observa os prismas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pt-PT" sz="2400" b="1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𝑩</m:t>
                    </m:r>
                  </m:oMath>
                </a14:m>
                <a:r>
                  <a:rPr lang="pt-PT" sz="2400" b="1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𝑪</m:t>
                    </m:r>
                  </m:oMath>
                </a14:m>
                <a:r>
                  <a:rPr lang="pt-PT" sz="2400" b="1" dirty="0">
                    <a:solidFill>
                      <a:srgbClr val="002060"/>
                    </a:solidFill>
                  </a:rPr>
                  <a:t> e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𝑫</m:t>
                    </m:r>
                  </m:oMath>
                </a14:m>
                <a:r>
                  <a:rPr lang="pt-PT" sz="2400" b="1" dirty="0">
                    <a:solidFill>
                      <a:srgbClr val="002060"/>
                    </a:solidFill>
                  </a:rPr>
                  <a:t> da figura.</a:t>
                </a:r>
              </a:p>
              <a:p>
                <a:pPr algn="just"/>
                <a:endParaRPr lang="pt-PT" sz="2400" b="1" dirty="0">
                  <a:solidFill>
                    <a:srgbClr val="002060"/>
                  </a:solidFill>
                </a:endParaRPr>
              </a:p>
              <a:p>
                <a:pPr algn="just"/>
                <a:endParaRPr lang="pt-PT" sz="2400" b="1" dirty="0">
                  <a:solidFill>
                    <a:srgbClr val="002060"/>
                  </a:solidFill>
                </a:endParaRPr>
              </a:p>
              <a:p>
                <a:pPr algn="just"/>
                <a:endParaRPr lang="pt-PT" sz="2400" b="1" dirty="0">
                  <a:solidFill>
                    <a:srgbClr val="002060"/>
                  </a:solidFill>
                </a:endParaRPr>
              </a:p>
              <a:p>
                <a:pPr algn="just"/>
                <a:endParaRPr lang="pt-PT" sz="2400" b="1" dirty="0">
                  <a:solidFill>
                    <a:srgbClr val="002060"/>
                  </a:solidFill>
                </a:endParaRPr>
              </a:p>
              <a:p>
                <a:pPr algn="just"/>
                <a:endParaRPr lang="pt-PT" sz="2400" b="1" dirty="0">
                  <a:solidFill>
                    <a:srgbClr val="002060"/>
                  </a:solidFill>
                </a:endParaRPr>
              </a:p>
              <a:p>
                <a:pPr algn="just"/>
                <a:endParaRPr lang="pt-PT" sz="2400" b="1" dirty="0">
                  <a:solidFill>
                    <a:srgbClr val="002060"/>
                  </a:solidFill>
                </a:endParaRPr>
              </a:p>
              <a:p>
                <a:pPr algn="just"/>
                <a:r>
                  <a:rPr lang="pt-PT" sz="2400" dirty="0"/>
                  <a:t>Completa a tabela seguinte. </a:t>
                </a:r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33759"/>
                <a:ext cx="8064897" cy="3046988"/>
              </a:xfrm>
              <a:prstGeom prst="rect">
                <a:avLst/>
              </a:prstGeom>
              <a:blipFill>
                <a:blip r:embed="rId3"/>
                <a:stretch>
                  <a:fillRect l="-1209" t="-1600" b="-36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 descr="C:\Users\Susana\Desktop\areal\Parte2\Parte3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73" y="835727"/>
            <a:ext cx="7704856" cy="208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usana\Desktop\areal\Parte2\Parte3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21" y="3380747"/>
            <a:ext cx="7128792" cy="150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997820" y="4055866"/>
                <a:ext cx="1053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20" y="4055866"/>
                <a:ext cx="10539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ixaDeTexto 20"/>
          <p:cNvSpPr txBox="1"/>
          <p:nvPr/>
        </p:nvSpPr>
        <p:spPr>
          <a:xfrm>
            <a:off x="2082025" y="413427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Triângulo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4200562" y="4134273"/>
                <a:ext cx="13681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562" y="4134273"/>
                <a:ext cx="136815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5536526" y="4030755"/>
                <a:ext cx="12241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526" y="4030755"/>
                <a:ext cx="122413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6678527" y="4134272"/>
                <a:ext cx="13681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527" y="4134272"/>
                <a:ext cx="136815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" descr="C:\Users\Susana\Desktop\areal\Parte2\Parte3\1.png">
            <a:extLst>
              <a:ext uri="{FF2B5EF4-FFF2-40B4-BE49-F238E27FC236}">
                <a16:creationId xmlns:a16="http://schemas.microsoft.com/office/drawing/2014/main" id="{FD4D91F6-AB95-4A48-AB94-6808A65A9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21" y="4887799"/>
            <a:ext cx="7128792" cy="150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55F79C0-D981-4F25-BB76-6AEA96469E1A}"/>
                  </a:ext>
                </a:extLst>
              </p:cNvPr>
              <p:cNvSpPr txBox="1"/>
              <p:nvPr/>
            </p:nvSpPr>
            <p:spPr>
              <a:xfrm>
                <a:off x="1120807" y="5668570"/>
                <a:ext cx="1053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55F79C0-D981-4F25-BB76-6AEA96469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807" y="5668570"/>
                <a:ext cx="105390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ixaDeTexto 17">
            <a:extLst>
              <a:ext uri="{FF2B5EF4-FFF2-40B4-BE49-F238E27FC236}">
                <a16:creationId xmlns:a16="http://schemas.microsoft.com/office/drawing/2014/main" id="{B166A94F-AD90-459C-AE75-915766F0FEFA}"/>
              </a:ext>
            </a:extLst>
          </p:cNvPr>
          <p:cNvSpPr txBox="1"/>
          <p:nvPr/>
        </p:nvSpPr>
        <p:spPr>
          <a:xfrm>
            <a:off x="2053959" y="566857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Quadrilátero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4701D2E-B4BD-471F-872C-14D63EC01422}"/>
                  </a:ext>
                </a:extLst>
              </p:cNvPr>
              <p:cNvSpPr txBox="1"/>
              <p:nvPr/>
            </p:nvSpPr>
            <p:spPr>
              <a:xfrm>
                <a:off x="6788905" y="5636671"/>
                <a:ext cx="1053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4701D2E-B4BD-471F-872C-14D63EC01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905" y="5636671"/>
                <a:ext cx="105390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EA14152F-3AE1-4227-993D-1FE11472E67F}"/>
                  </a:ext>
                </a:extLst>
              </p:cNvPr>
              <p:cNvSpPr txBox="1"/>
              <p:nvPr/>
            </p:nvSpPr>
            <p:spPr>
              <a:xfrm>
                <a:off x="5686387" y="5636672"/>
                <a:ext cx="1053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EA14152F-3AE1-4227-993D-1FE11472E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387" y="5636672"/>
                <a:ext cx="105390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D76D46DE-8D9F-47FA-BD79-95EA2630147D}"/>
                  </a:ext>
                </a:extLst>
              </p:cNvPr>
              <p:cNvSpPr txBox="1"/>
              <p:nvPr/>
            </p:nvSpPr>
            <p:spPr>
              <a:xfrm>
                <a:off x="4200562" y="5638615"/>
                <a:ext cx="1053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D76D46DE-8D9F-47FA-BD79-95EA26301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562" y="5638615"/>
                <a:ext cx="1053900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41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  <p:bldP spid="21" grpId="0"/>
      <p:bldP spid="22" grpId="0"/>
      <p:bldP spid="23" grpId="0"/>
      <p:bldP spid="24" grpId="0"/>
      <p:bldP spid="17" grpId="0"/>
      <p:bldP spid="18" grpId="0"/>
      <p:bldP spid="19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usana\Desktop\areal\Parte2\Parte3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548680"/>
            <a:ext cx="7128792" cy="150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115616" y="1286332"/>
                <a:ext cx="1053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286332"/>
                <a:ext cx="10539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ixaDeTexto 20"/>
          <p:cNvSpPr txBox="1"/>
          <p:nvPr/>
        </p:nvSpPr>
        <p:spPr>
          <a:xfrm>
            <a:off x="2169516" y="125814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Pentágono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4090183" y="1286332"/>
                <a:ext cx="13681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183" y="1286332"/>
                <a:ext cx="136815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5419660" y="1317114"/>
                <a:ext cx="12241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660" y="1317114"/>
                <a:ext cx="122413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6563557" y="1266680"/>
                <a:ext cx="13681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557" y="1266680"/>
                <a:ext cx="136815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4" descr="C:\Users\Susana\Desktop\areal\Parte2\Parte3\1.png">
            <a:extLst>
              <a:ext uri="{FF2B5EF4-FFF2-40B4-BE49-F238E27FC236}">
                <a16:creationId xmlns:a16="http://schemas.microsoft.com/office/drawing/2014/main" id="{E595B554-E921-4B58-BA95-AB3F687C0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74" y="2108993"/>
            <a:ext cx="7128792" cy="150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22D18909-8A0B-42C1-8633-9C1A48C304C0}"/>
                  </a:ext>
                </a:extLst>
              </p:cNvPr>
              <p:cNvSpPr txBox="1"/>
              <p:nvPr/>
            </p:nvSpPr>
            <p:spPr>
              <a:xfrm>
                <a:off x="1030720" y="2750524"/>
                <a:ext cx="1053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22D18909-8A0B-42C1-8633-9C1A48C30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720" y="2750524"/>
                <a:ext cx="10539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>
            <a:extLst>
              <a:ext uri="{FF2B5EF4-FFF2-40B4-BE49-F238E27FC236}">
                <a16:creationId xmlns:a16="http://schemas.microsoft.com/office/drawing/2014/main" id="{088B7E43-114F-4A28-A9C9-315FF661F764}"/>
              </a:ext>
            </a:extLst>
          </p:cNvPr>
          <p:cNvSpPr txBox="1"/>
          <p:nvPr/>
        </p:nvSpPr>
        <p:spPr>
          <a:xfrm>
            <a:off x="2051797" y="286854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Pentágono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7655D238-7D8F-4D17-BE10-B1EF53E6DB03}"/>
                  </a:ext>
                </a:extLst>
              </p:cNvPr>
              <p:cNvSpPr txBox="1"/>
              <p:nvPr/>
            </p:nvSpPr>
            <p:spPr>
              <a:xfrm>
                <a:off x="4051176" y="2898851"/>
                <a:ext cx="13681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7655D238-7D8F-4D17-BE10-B1EF53E6D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176" y="2898851"/>
                <a:ext cx="136815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75CDA457-DBEB-4940-9DF6-E12EF7665FA3}"/>
                  </a:ext>
                </a:extLst>
              </p:cNvPr>
              <p:cNvSpPr txBox="1"/>
              <p:nvPr/>
            </p:nvSpPr>
            <p:spPr>
              <a:xfrm>
                <a:off x="5458335" y="2885104"/>
                <a:ext cx="12241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75CDA457-DBEB-4940-9DF6-E12EF7665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335" y="2885104"/>
                <a:ext cx="122413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E0C11AF3-C88D-4377-93B9-6B4E72AA1127}"/>
                  </a:ext>
                </a:extLst>
              </p:cNvPr>
              <p:cNvSpPr txBox="1"/>
              <p:nvPr/>
            </p:nvSpPr>
            <p:spPr>
              <a:xfrm>
                <a:off x="6643796" y="2842253"/>
                <a:ext cx="13681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E0C11AF3-C88D-4377-93B9-6B4E72AA1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796" y="2842253"/>
                <a:ext cx="136815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24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2" grpId="0"/>
      <p:bldP spid="23" grpId="0"/>
      <p:bldP spid="24" grpId="0"/>
      <p:bldP spid="18" grpId="0"/>
      <p:bldP spid="19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/>
          <p:cNvSpPr txBox="1"/>
          <p:nvPr/>
        </p:nvSpPr>
        <p:spPr>
          <a:xfrm>
            <a:off x="745038" y="509786"/>
            <a:ext cx="8064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b="1" dirty="0">
                <a:solidFill>
                  <a:srgbClr val="002060"/>
                </a:solidFill>
              </a:rPr>
              <a:t>2</a:t>
            </a:r>
            <a:r>
              <a:rPr lang="pt-PT" sz="2400" b="1" dirty="0">
                <a:solidFill>
                  <a:srgbClr val="002060"/>
                </a:solidFill>
              </a:rPr>
              <a:t>. </a:t>
            </a:r>
            <a:r>
              <a:rPr lang="pt-PT" dirty="0"/>
              <a:t>Partindo da tabela, indica, em cada caso, que relação existe entre: </a:t>
            </a:r>
          </a:p>
          <a:p>
            <a:pPr algn="just"/>
            <a:r>
              <a:rPr lang="pt-PT" dirty="0"/>
              <a:t>     </a:t>
            </a:r>
          </a:p>
          <a:p>
            <a:pPr algn="just"/>
            <a:endParaRPr lang="pt-PT" dirty="0"/>
          </a:p>
          <a:p>
            <a:pPr algn="just"/>
            <a:r>
              <a:rPr lang="pt-PT" b="1" dirty="0"/>
              <a:t> 2.1. o número de arestas do prisma e o número de arestas de uma das suas bases; </a:t>
            </a:r>
          </a:p>
        </p:txBody>
      </p:sp>
      <p:sp>
        <p:nvSpPr>
          <p:cNvPr id="3" name="Rectângulo 2"/>
          <p:cNvSpPr/>
          <p:nvPr/>
        </p:nvSpPr>
        <p:spPr>
          <a:xfrm>
            <a:off x="676542" y="2079446"/>
            <a:ext cx="81721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/>
            <a:r>
              <a:rPr lang="pt-PT" sz="2400" dirty="0">
                <a:solidFill>
                  <a:srgbClr val="C00000"/>
                </a:solidFill>
              </a:rPr>
              <a:t> </a:t>
            </a:r>
            <a:r>
              <a:rPr lang="pt-PT" dirty="0">
                <a:solidFill>
                  <a:srgbClr val="C00000"/>
                </a:solidFill>
              </a:rPr>
              <a:t>R:</a:t>
            </a:r>
            <a:r>
              <a:rPr lang="pt-PT" dirty="0"/>
              <a:t> O número de arestas do prisma </a:t>
            </a:r>
            <a:r>
              <a:rPr lang="pt-PT" u="sng" dirty="0"/>
              <a:t>é o triplo </a:t>
            </a:r>
            <a:r>
              <a:rPr lang="pt-PT" dirty="0"/>
              <a:t>do número de arestas da </a:t>
            </a:r>
            <a:r>
              <a:rPr lang="pt-PT" dirty="0" err="1"/>
              <a:t>respetiva</a:t>
            </a:r>
            <a:r>
              <a:rPr lang="pt-PT" dirty="0"/>
              <a:t> base.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9A5841-DF4F-4979-978A-E5ED3DFB7AE0}"/>
              </a:ext>
            </a:extLst>
          </p:cNvPr>
          <p:cNvSpPr txBox="1"/>
          <p:nvPr/>
        </p:nvSpPr>
        <p:spPr>
          <a:xfrm>
            <a:off x="730153" y="3877564"/>
            <a:ext cx="80648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/>
              <a:t>2.2. o número de vértices do prisma e o número de vértices de uma das suas bases. </a:t>
            </a:r>
            <a:endParaRPr lang="pt-PT" b="1" dirty="0"/>
          </a:p>
        </p:txBody>
      </p:sp>
      <p:sp>
        <p:nvSpPr>
          <p:cNvPr id="13" name="Rectângulo 2">
            <a:extLst>
              <a:ext uri="{FF2B5EF4-FFF2-40B4-BE49-F238E27FC236}">
                <a16:creationId xmlns:a16="http://schemas.microsoft.com/office/drawing/2014/main" id="{A8E75204-A1E1-4C25-A29F-BFC85097453A}"/>
              </a:ext>
            </a:extLst>
          </p:cNvPr>
          <p:cNvSpPr/>
          <p:nvPr/>
        </p:nvSpPr>
        <p:spPr>
          <a:xfrm>
            <a:off x="628657" y="4653136"/>
            <a:ext cx="80648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/>
            <a:r>
              <a:rPr lang="pt-PT" sz="2400" dirty="0">
                <a:solidFill>
                  <a:srgbClr val="C00000"/>
                </a:solidFill>
              </a:rPr>
              <a:t> </a:t>
            </a:r>
            <a:r>
              <a:rPr lang="pt-PT" dirty="0"/>
              <a:t>R:  O número de vértices do prisma </a:t>
            </a:r>
            <a:r>
              <a:rPr lang="pt-PT" u="sng" dirty="0"/>
              <a:t>é o dobro </a:t>
            </a:r>
            <a:r>
              <a:rPr lang="pt-PT" dirty="0"/>
              <a:t>do número de vértices da </a:t>
            </a:r>
            <a:r>
              <a:rPr lang="pt-PT" dirty="0" err="1"/>
              <a:t>respetiva</a:t>
            </a:r>
            <a:r>
              <a:rPr lang="pt-PT" dirty="0"/>
              <a:t> base. </a:t>
            </a:r>
          </a:p>
        </p:txBody>
      </p:sp>
    </p:spTree>
    <p:extLst>
      <p:ext uri="{BB962C8B-B14F-4D97-AF65-F5344CB8AC3E}">
        <p14:creationId xmlns:p14="http://schemas.microsoft.com/office/powerpoint/2010/main" val="342037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3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5524005" y="5365729"/>
            <a:ext cx="1656184" cy="4809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4056666" y="2803210"/>
                <a:ext cx="4695927" cy="30315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PT" dirty="0"/>
                  <a:t>O número de arestas da base deste prisma é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</a:rPr>
                      <m:t>8</m:t>
                    </m:r>
                  </m:oMath>
                </a14:m>
                <a:r>
                  <a:rPr lang="pt-PT" dirty="0"/>
                  <a:t>. </a:t>
                </a:r>
              </a:p>
              <a:p>
                <a:pPr algn="just"/>
                <a:endParaRPr lang="pt-PT" dirty="0"/>
              </a:p>
              <a:p>
                <a:pPr algn="just"/>
                <a:r>
                  <a:rPr lang="pt-PT" dirty="0"/>
                  <a:t>O número de arestas de cada uma das bases é igual ao número de arestas laterais. </a:t>
                </a:r>
              </a:p>
              <a:p>
                <a:pPr algn="just"/>
                <a:endParaRPr lang="pt-PT" dirty="0"/>
              </a:p>
              <a:p>
                <a:pPr algn="just"/>
                <a:r>
                  <a:rPr lang="pt-PT" dirty="0"/>
                  <a:t>Logo, o </a:t>
                </a:r>
                <a:r>
                  <a:rPr lang="pt-PT" b="1" dirty="0">
                    <a:solidFill>
                      <a:srgbClr val="C00000"/>
                    </a:solidFill>
                  </a:rPr>
                  <a:t>número de arestas do prisma octogonal </a:t>
                </a:r>
                <a:r>
                  <a:rPr lang="pt-PT" dirty="0"/>
                  <a:t>é  </a:t>
                </a:r>
              </a:p>
              <a:p>
                <a:pPr algn="just"/>
                <a:endParaRPr lang="pt-PT" sz="5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dirty="0" smtClean="0">
                          <a:latin typeface="Cambria Math"/>
                        </a:rPr>
                        <m:t>3</m:t>
                      </m:r>
                      <m:r>
                        <a:rPr lang="pt-PT" sz="2400" i="1" dirty="0">
                          <a:latin typeface="Cambria Math"/>
                        </a:rPr>
                        <m:t>×8=24 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666" y="2803210"/>
                <a:ext cx="4695927" cy="3031599"/>
              </a:xfrm>
              <a:prstGeom prst="rect">
                <a:avLst/>
              </a:prstGeom>
              <a:blipFill>
                <a:blip r:embed="rId3"/>
                <a:stretch>
                  <a:fillRect l="-1038" t="-1207" r="-103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C:\Users\Susana\Desktop\areal\Parte2\Parte3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45" y="2564904"/>
            <a:ext cx="3832345" cy="341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osição do Texto 3"/>
          <p:cNvSpPr>
            <a:spLocks noGrp="1"/>
          </p:cNvSpPr>
          <p:nvPr>
            <p:ph type="body" sz="quarter" idx="12"/>
          </p:nvPr>
        </p:nvSpPr>
        <p:spPr>
          <a:xfrm>
            <a:off x="346775" y="44624"/>
            <a:ext cx="7249561" cy="461665"/>
          </a:xfrm>
        </p:spPr>
        <p:txBody>
          <a:bodyPr/>
          <a:lstStyle/>
          <a:p>
            <a:r>
              <a:rPr lang="pt-PT" dirty="0"/>
              <a:t>Prismas</a:t>
            </a:r>
          </a:p>
        </p:txBody>
      </p:sp>
      <p:sp>
        <p:nvSpPr>
          <p:cNvPr id="6" name="Rectângulo 5"/>
          <p:cNvSpPr/>
          <p:nvPr/>
        </p:nvSpPr>
        <p:spPr>
          <a:xfrm>
            <a:off x="456947" y="715450"/>
            <a:ext cx="8230105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dirty="0">
                <a:solidFill>
                  <a:srgbClr val="C00000"/>
                </a:solidFill>
              </a:rPr>
              <a:t>Relação entre o número de arestas de um prisma e a respetiva base </a:t>
            </a:r>
          </a:p>
          <a:p>
            <a:pPr algn="just"/>
            <a:endParaRPr lang="pt-PT" sz="2400" b="1" dirty="0">
              <a:solidFill>
                <a:srgbClr val="C00000"/>
              </a:solidFill>
            </a:endParaRPr>
          </a:p>
          <a:p>
            <a:pPr algn="just"/>
            <a:endParaRPr lang="pt-PT" sz="500" b="1" dirty="0">
              <a:solidFill>
                <a:srgbClr val="C00000"/>
              </a:solidFill>
            </a:endParaRPr>
          </a:p>
          <a:p>
            <a:pPr algn="just"/>
            <a:r>
              <a:rPr lang="pt-PT" sz="2400" dirty="0"/>
              <a:t>Observemos o prisma octogonal da figura ao lado. </a:t>
            </a:r>
          </a:p>
          <a:p>
            <a:pPr algn="just"/>
            <a:endParaRPr lang="pt-PT" sz="1000" dirty="0"/>
          </a:p>
        </p:txBody>
      </p:sp>
      <p:sp>
        <p:nvSpPr>
          <p:cNvPr id="5" name="Rectângulo 4"/>
          <p:cNvSpPr/>
          <p:nvPr/>
        </p:nvSpPr>
        <p:spPr>
          <a:xfrm>
            <a:off x="534599" y="2662826"/>
            <a:ext cx="3326138" cy="331236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634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/>
      <p:bldP spid="6" grpId="0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10"/>
          <p:cNvSpPr/>
          <p:nvPr/>
        </p:nvSpPr>
        <p:spPr>
          <a:xfrm>
            <a:off x="5580112" y="4742823"/>
            <a:ext cx="1656184" cy="4809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170" name="Picture 2" descr="C:\Users\Susana\Desktop\areal\Parte2\Parte3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6" y="2464160"/>
            <a:ext cx="3832345" cy="341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osição do Texto 3"/>
          <p:cNvSpPr>
            <a:spLocks noGrp="1"/>
          </p:cNvSpPr>
          <p:nvPr>
            <p:ph type="body" sz="quarter" idx="12"/>
          </p:nvPr>
        </p:nvSpPr>
        <p:spPr>
          <a:xfrm>
            <a:off x="346775" y="44624"/>
            <a:ext cx="7249561" cy="461665"/>
          </a:xfrm>
        </p:spPr>
        <p:txBody>
          <a:bodyPr/>
          <a:lstStyle/>
          <a:p>
            <a:r>
              <a:rPr lang="pt-PT" dirty="0"/>
              <a:t>Prismas</a:t>
            </a:r>
          </a:p>
        </p:txBody>
      </p:sp>
      <p:sp>
        <p:nvSpPr>
          <p:cNvPr id="6" name="Rectângulo 5"/>
          <p:cNvSpPr/>
          <p:nvPr/>
        </p:nvSpPr>
        <p:spPr>
          <a:xfrm>
            <a:off x="446350" y="663667"/>
            <a:ext cx="8230105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dirty="0">
                <a:solidFill>
                  <a:srgbClr val="C00000"/>
                </a:solidFill>
              </a:rPr>
              <a:t>Relação entre o número de vértices de um prisma e a respetiva base </a:t>
            </a:r>
          </a:p>
          <a:p>
            <a:pPr algn="just"/>
            <a:endParaRPr lang="pt-PT" sz="2400" b="1" dirty="0">
              <a:solidFill>
                <a:srgbClr val="C00000"/>
              </a:solidFill>
            </a:endParaRPr>
          </a:p>
          <a:p>
            <a:pPr algn="just"/>
            <a:endParaRPr lang="pt-PT" sz="500" b="1" dirty="0">
              <a:solidFill>
                <a:srgbClr val="C00000"/>
              </a:solidFill>
            </a:endParaRPr>
          </a:p>
          <a:p>
            <a:pPr algn="just"/>
            <a:r>
              <a:rPr lang="pt-PT" sz="2400" dirty="0"/>
              <a:t>Observemos o prisma octogonal da figura ao lado. </a:t>
            </a:r>
          </a:p>
          <a:p>
            <a:pPr algn="just"/>
            <a:endParaRPr lang="pt-PT" sz="1000" dirty="0"/>
          </a:p>
        </p:txBody>
      </p:sp>
      <p:sp>
        <p:nvSpPr>
          <p:cNvPr id="5" name="Rectângulo 4"/>
          <p:cNvSpPr/>
          <p:nvPr/>
        </p:nvSpPr>
        <p:spPr>
          <a:xfrm>
            <a:off x="548489" y="2467240"/>
            <a:ext cx="3326138" cy="331236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4139952" y="3023123"/>
                <a:ext cx="4695927" cy="2200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PT" dirty="0"/>
                  <a:t>O número de vértices da base deste prisma é 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</a:rPr>
                      <m:t>8</m:t>
                    </m:r>
                  </m:oMath>
                </a14:m>
                <a:r>
                  <a:rPr lang="pt-PT" dirty="0"/>
                  <a:t>. </a:t>
                </a:r>
              </a:p>
              <a:p>
                <a:pPr algn="just"/>
                <a:endParaRPr lang="pt-PT" dirty="0"/>
              </a:p>
              <a:p>
                <a:pPr algn="just"/>
                <a:r>
                  <a:rPr lang="pt-PT" dirty="0"/>
                  <a:t>Logo, como tem duas bases, o número de </a:t>
                </a:r>
                <a:r>
                  <a:rPr lang="pt-PT" b="1" dirty="0">
                    <a:solidFill>
                      <a:srgbClr val="C00000"/>
                    </a:solidFill>
                  </a:rPr>
                  <a:t>vértices do prisma octogonal</a:t>
                </a:r>
                <a:r>
                  <a:rPr lang="pt-PT" dirty="0"/>
                  <a:t> é  </a:t>
                </a:r>
              </a:p>
              <a:p>
                <a:pPr algn="just"/>
                <a:endParaRPr lang="pt-PT" dirty="0"/>
              </a:p>
              <a:p>
                <a:pPr algn="just"/>
                <a:endParaRPr lang="pt-PT" sz="5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dirty="0" smtClean="0">
                          <a:latin typeface="Cambria Math"/>
                        </a:rPr>
                        <m:t>2</m:t>
                      </m:r>
                      <m:r>
                        <a:rPr lang="pt-PT" sz="2400" i="1" dirty="0">
                          <a:latin typeface="Cambria Math"/>
                        </a:rPr>
                        <m:t>×8=16 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023123"/>
                <a:ext cx="4695927" cy="2200602"/>
              </a:xfrm>
              <a:prstGeom prst="rect">
                <a:avLst/>
              </a:prstGeom>
              <a:blipFill>
                <a:blip r:embed="rId4"/>
                <a:stretch>
                  <a:fillRect l="-1039" t="-1662" r="-116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78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34C0C-22D2-4F24-89DB-88AF99EB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424881"/>
            <a:ext cx="3312368" cy="1143000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pt-PT" b="1" dirty="0"/>
            </a:br>
            <a:r>
              <a:rPr lang="pt-PT" sz="3600" b="1" dirty="0">
                <a:solidFill>
                  <a:srgbClr val="FF0000"/>
                </a:solidFill>
                <a:latin typeface="Berlin Sans FB" panose="020E0602020502020306" pitchFamily="34" charset="0"/>
              </a:rPr>
              <a:t>PLANIFICAÇÃO DA SUPERFÍCIE DE UM PRISMA E DE UMA PIRÂMIDE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3461C0-21EA-46F0-93DA-12BCE8B01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844824"/>
            <a:ext cx="5095463" cy="25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19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usana\Desktop\areal\Parte2\Parte3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6" y="2464160"/>
            <a:ext cx="3832345" cy="341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osição do Texto 3"/>
          <p:cNvSpPr>
            <a:spLocks noGrp="1"/>
          </p:cNvSpPr>
          <p:nvPr>
            <p:ph type="body" sz="quarter" idx="12"/>
          </p:nvPr>
        </p:nvSpPr>
        <p:spPr>
          <a:xfrm>
            <a:off x="346775" y="44624"/>
            <a:ext cx="7249561" cy="461665"/>
          </a:xfrm>
        </p:spPr>
        <p:txBody>
          <a:bodyPr/>
          <a:lstStyle/>
          <a:p>
            <a:r>
              <a:rPr lang="pt-PT" dirty="0"/>
              <a:t>Prismas</a:t>
            </a:r>
          </a:p>
        </p:txBody>
      </p:sp>
      <p:sp>
        <p:nvSpPr>
          <p:cNvPr id="6" name="Rectângulo 5"/>
          <p:cNvSpPr/>
          <p:nvPr/>
        </p:nvSpPr>
        <p:spPr>
          <a:xfrm>
            <a:off x="446350" y="663667"/>
            <a:ext cx="8230105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dirty="0">
                <a:solidFill>
                  <a:srgbClr val="C00000"/>
                </a:solidFill>
              </a:rPr>
              <a:t>Relação entre o número de faces laterais de um prisma e a respetiva base </a:t>
            </a:r>
          </a:p>
          <a:p>
            <a:pPr algn="just"/>
            <a:endParaRPr lang="pt-PT" sz="2400" b="1" dirty="0">
              <a:solidFill>
                <a:srgbClr val="C00000"/>
              </a:solidFill>
            </a:endParaRPr>
          </a:p>
          <a:p>
            <a:pPr algn="just"/>
            <a:endParaRPr lang="pt-PT" sz="500" b="1" dirty="0">
              <a:solidFill>
                <a:srgbClr val="C00000"/>
              </a:solidFill>
            </a:endParaRPr>
          </a:p>
          <a:p>
            <a:pPr algn="just"/>
            <a:r>
              <a:rPr lang="pt-PT" sz="2400" dirty="0"/>
              <a:t>Observemos o prisma octogonal da figura ao lado. </a:t>
            </a:r>
          </a:p>
          <a:p>
            <a:pPr algn="just"/>
            <a:endParaRPr lang="pt-PT" sz="1000" dirty="0"/>
          </a:p>
        </p:txBody>
      </p:sp>
      <p:sp>
        <p:nvSpPr>
          <p:cNvPr id="5" name="Rectângulo 4"/>
          <p:cNvSpPr/>
          <p:nvPr/>
        </p:nvSpPr>
        <p:spPr>
          <a:xfrm>
            <a:off x="548489" y="2467240"/>
            <a:ext cx="3326138" cy="331236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4139952" y="3023123"/>
                <a:ext cx="4695927" cy="2108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PT" dirty="0"/>
                  <a:t>O número de arestas da base deste prisma é 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</a:rPr>
                      <m:t>8</m:t>
                    </m:r>
                  </m:oMath>
                </a14:m>
                <a:r>
                  <a:rPr lang="pt-PT" dirty="0"/>
                  <a:t>. </a:t>
                </a:r>
              </a:p>
              <a:p>
                <a:pPr algn="just"/>
                <a:endParaRPr lang="pt-PT" dirty="0"/>
              </a:p>
              <a:p>
                <a:pPr algn="just"/>
                <a:r>
                  <a:rPr lang="pt-PT" dirty="0"/>
                  <a:t>Logo, como a partir de cada aresta da base temos uma face lateral, o número de </a:t>
                </a:r>
                <a:r>
                  <a:rPr lang="pt-PT" b="1" dirty="0">
                    <a:solidFill>
                      <a:srgbClr val="C00000"/>
                    </a:solidFill>
                  </a:rPr>
                  <a:t>faces laterais </a:t>
                </a:r>
                <a:r>
                  <a:rPr lang="pt-PT" dirty="0"/>
                  <a:t> também é  8.</a:t>
                </a:r>
              </a:p>
              <a:p>
                <a:pPr algn="just"/>
                <a:endParaRPr lang="pt-PT" dirty="0"/>
              </a:p>
              <a:p>
                <a:pPr algn="just"/>
                <a:endParaRPr lang="pt-PT" sz="500" dirty="0"/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023123"/>
                <a:ext cx="4695927" cy="2108269"/>
              </a:xfrm>
              <a:prstGeom prst="rect">
                <a:avLst/>
              </a:prstGeom>
              <a:blipFill>
                <a:blip r:embed="rId4"/>
                <a:stretch>
                  <a:fillRect l="-1039" t="-1734" r="-116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7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/>
          <p:cNvSpPr>
            <a:spLocks noGrp="1"/>
          </p:cNvSpPr>
          <p:nvPr>
            <p:ph type="body" sz="quarter" idx="12"/>
          </p:nvPr>
        </p:nvSpPr>
        <p:spPr>
          <a:xfrm>
            <a:off x="346775" y="44624"/>
            <a:ext cx="7249561" cy="461665"/>
          </a:xfrm>
        </p:spPr>
        <p:txBody>
          <a:bodyPr/>
          <a:lstStyle/>
          <a:p>
            <a:r>
              <a:rPr lang="pt-PT" dirty="0"/>
              <a:t>Prismas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827584" y="1124744"/>
            <a:ext cx="7488832" cy="43204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400" dirty="0">
              <a:solidFill>
                <a:schemeClr val="tx1"/>
              </a:solidFill>
            </a:endParaRPr>
          </a:p>
        </p:txBody>
      </p:sp>
      <p:pic>
        <p:nvPicPr>
          <p:cNvPr id="13" name="Picture 2" descr="C:\Users\Susana\Desktop\Areal\icone_cer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22133"/>
            <a:ext cx="864096" cy="7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901989" y="1268760"/>
            <a:ext cx="7340022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/>
              <a:t>Nos </a:t>
            </a:r>
            <a:r>
              <a:rPr lang="pt-PT" sz="2400" b="1" dirty="0">
                <a:solidFill>
                  <a:srgbClr val="C00000"/>
                </a:solidFill>
              </a:rPr>
              <a:t>prismas</a:t>
            </a:r>
            <a:r>
              <a:rPr lang="pt-PT" sz="2400" dirty="0"/>
              <a:t>: </a:t>
            </a:r>
          </a:p>
          <a:p>
            <a:pPr algn="just"/>
            <a:endParaRPr lang="pt-PT" sz="2400" dirty="0"/>
          </a:p>
          <a:p>
            <a:pPr algn="just"/>
            <a:r>
              <a:rPr lang="pt-PT" sz="2400" dirty="0">
                <a:solidFill>
                  <a:srgbClr val="C00000"/>
                </a:solidFill>
              </a:rPr>
              <a:t>•</a:t>
            </a:r>
            <a:r>
              <a:rPr lang="pt-PT" sz="2400" dirty="0"/>
              <a:t> o número de arestas é o </a:t>
            </a:r>
            <a:r>
              <a:rPr lang="pt-PT" sz="2400" b="1" dirty="0">
                <a:solidFill>
                  <a:srgbClr val="C00000"/>
                </a:solidFill>
              </a:rPr>
              <a:t>triplo</a:t>
            </a:r>
            <a:r>
              <a:rPr lang="pt-PT" sz="2400" dirty="0"/>
              <a:t> do número de arestas da base;</a:t>
            </a:r>
          </a:p>
          <a:p>
            <a:pPr algn="just"/>
            <a:endParaRPr lang="pt-PT" sz="2400" dirty="0"/>
          </a:p>
          <a:p>
            <a:pPr algn="just"/>
            <a:endParaRPr lang="pt-PT" sz="500" dirty="0"/>
          </a:p>
          <a:p>
            <a:pPr algn="just"/>
            <a:r>
              <a:rPr lang="pt-PT" sz="2400" dirty="0">
                <a:solidFill>
                  <a:srgbClr val="C00000"/>
                </a:solidFill>
              </a:rPr>
              <a:t>•</a:t>
            </a:r>
            <a:r>
              <a:rPr lang="pt-PT" sz="2400" dirty="0"/>
              <a:t> o número de vértices é o </a:t>
            </a:r>
            <a:r>
              <a:rPr lang="pt-PT" sz="2400" b="1" dirty="0">
                <a:solidFill>
                  <a:srgbClr val="C00000"/>
                </a:solidFill>
              </a:rPr>
              <a:t>dobro</a:t>
            </a:r>
            <a:r>
              <a:rPr lang="pt-PT" sz="2400" dirty="0"/>
              <a:t> do número de vértices da base.</a:t>
            </a:r>
          </a:p>
          <a:p>
            <a:pPr algn="just"/>
            <a:endParaRPr lang="pt-P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dirty="0"/>
              <a:t>O número de faces laterais é </a:t>
            </a:r>
            <a:r>
              <a:rPr lang="pt-PT" sz="2400" b="1" dirty="0">
                <a:solidFill>
                  <a:srgbClr val="C00000"/>
                </a:solidFill>
              </a:rPr>
              <a:t>igual</a:t>
            </a:r>
            <a:r>
              <a:rPr lang="pt-PT" sz="2400" b="1" dirty="0"/>
              <a:t> </a:t>
            </a:r>
            <a:r>
              <a:rPr lang="pt-PT" sz="2400" dirty="0"/>
              <a:t>ao número de arestas da base.</a:t>
            </a:r>
          </a:p>
        </p:txBody>
      </p:sp>
    </p:spTree>
    <p:extLst>
      <p:ext uri="{BB962C8B-B14F-4D97-AF65-F5344CB8AC3E}">
        <p14:creationId xmlns:p14="http://schemas.microsoft.com/office/powerpoint/2010/main" val="81515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3640280" y="1196752"/>
            <a:ext cx="5108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/>
              <a:t>A caixa de cartão da figura tem a forma de um poliedro. Quando se desmonta esta caixa, obtém-se uma planificação do poliedro correspondente.</a:t>
            </a:r>
          </a:p>
        </p:txBody>
      </p:sp>
      <p:sp>
        <p:nvSpPr>
          <p:cNvPr id="25" name="Rectângulo 24"/>
          <p:cNvSpPr/>
          <p:nvPr/>
        </p:nvSpPr>
        <p:spPr>
          <a:xfrm>
            <a:off x="611560" y="1196753"/>
            <a:ext cx="2966098" cy="17736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6" name="Grupo 25"/>
          <p:cNvGrpSpPr/>
          <p:nvPr/>
        </p:nvGrpSpPr>
        <p:grpSpPr>
          <a:xfrm>
            <a:off x="3626173" y="1196753"/>
            <a:ext cx="592922" cy="1773664"/>
            <a:chOff x="4442216" y="2160827"/>
            <a:chExt cx="592922" cy="4096987"/>
          </a:xfrm>
        </p:grpSpPr>
        <p:cxnSp>
          <p:nvCxnSpPr>
            <p:cNvPr id="27" name="Conexão recta 26"/>
            <p:cNvCxnSpPr/>
            <p:nvPr/>
          </p:nvCxnSpPr>
          <p:spPr>
            <a:xfrm>
              <a:off x="4442216" y="2160827"/>
              <a:ext cx="0" cy="409698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xão recta 27"/>
            <p:cNvCxnSpPr/>
            <p:nvPr/>
          </p:nvCxnSpPr>
          <p:spPr>
            <a:xfrm>
              <a:off x="4442216" y="2160827"/>
              <a:ext cx="5929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xão recta 38"/>
            <p:cNvCxnSpPr/>
            <p:nvPr/>
          </p:nvCxnSpPr>
          <p:spPr>
            <a:xfrm>
              <a:off x="4442216" y="6257814"/>
              <a:ext cx="5929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Susana\Desktop\areal\Parte2\Parte3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92" y="1293499"/>
            <a:ext cx="2437793" cy="158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Susana\Desktop\areal\Parte2\Parte3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05" y="3068960"/>
            <a:ext cx="7988635" cy="327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0">
            <a:extLst>
              <a:ext uri="{FF2B5EF4-FFF2-40B4-BE49-F238E27FC236}">
                <a16:creationId xmlns:a16="http://schemas.microsoft.com/office/drawing/2014/main" id="{0CE3B1B7-A2D5-43F6-BD89-7F4C7F1AA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108" y="321619"/>
            <a:ext cx="62865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28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</a:rPr>
              <a:t>Planificação de Sólidos</a:t>
            </a:r>
          </a:p>
        </p:txBody>
      </p:sp>
    </p:spTree>
    <p:extLst>
      <p:ext uri="{BB962C8B-B14F-4D97-AF65-F5344CB8AC3E}">
        <p14:creationId xmlns:p14="http://schemas.microsoft.com/office/powerpoint/2010/main" val="333491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usana\Desktop\areal\Parte2\Parte3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062287" cy="188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51596" y="471317"/>
            <a:ext cx="82408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/>
              <a:t>Por recorte, dobragem e colagem podemos obter o modelo do sólido geométrico que deu origem a uma dada planificação.</a:t>
            </a:r>
          </a:p>
        </p:txBody>
      </p:sp>
      <p:pic>
        <p:nvPicPr>
          <p:cNvPr id="3075" name="Picture 3" descr="C:\Users\Susana\Desktop\areal\Parte2\Parte3\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36" y="3974095"/>
            <a:ext cx="3456384" cy="184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usana\Desktop\areal\Parte2\Parte3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100" y="2082782"/>
            <a:ext cx="3601316" cy="171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Susana\Desktop\areal\Parte2\Parte3\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197" y="4031090"/>
            <a:ext cx="3393219" cy="178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56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Group 342"/>
          <p:cNvGraphicFramePr>
            <a:graphicFrameLocks/>
          </p:cNvGraphicFramePr>
          <p:nvPr/>
        </p:nvGraphicFramePr>
        <p:xfrm>
          <a:off x="420340" y="1111265"/>
          <a:ext cx="7968084" cy="4960940"/>
        </p:xfrm>
        <a:graphic>
          <a:graphicData uri="http://schemas.openxmlformats.org/drawingml/2006/table">
            <a:tbl>
              <a:tblPr/>
              <a:tblGrid>
                <a:gridCol w="1081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378508740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val="96715109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1930059290"/>
                    </a:ext>
                  </a:extLst>
                </a:gridCol>
              </a:tblGrid>
              <a:tr h="992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Planificação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pt-PT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2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Modelo do sólido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pt-PT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2188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2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Modelo do sólido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2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gency FB" pitchFamily="34" charset="0"/>
                        </a:rPr>
                        <a:t>Planificação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t-P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3" name="Picture 224" descr="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36000"/>
          </a:blip>
          <a:srcRect/>
          <a:stretch>
            <a:fillRect/>
          </a:stretch>
        </p:blipFill>
        <p:spPr bwMode="auto">
          <a:xfrm>
            <a:off x="1921076" y="1179234"/>
            <a:ext cx="931863" cy="928688"/>
          </a:xfrm>
          <a:prstGeom prst="rect">
            <a:avLst/>
          </a:prstGeom>
          <a:noFill/>
        </p:spPr>
      </p:pic>
      <p:pic>
        <p:nvPicPr>
          <p:cNvPr id="54" name="Picture 225" descr="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18000"/>
          </a:blip>
          <a:srcRect/>
          <a:stretch>
            <a:fillRect/>
          </a:stretch>
        </p:blipFill>
        <p:spPr bwMode="auto">
          <a:xfrm>
            <a:off x="4310439" y="1143867"/>
            <a:ext cx="928687" cy="922338"/>
          </a:xfrm>
          <a:prstGeom prst="rect">
            <a:avLst/>
          </a:prstGeom>
          <a:noFill/>
        </p:spPr>
      </p:pic>
      <p:pic>
        <p:nvPicPr>
          <p:cNvPr id="56" name="Picture 227" descr="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6177770" y="1157416"/>
            <a:ext cx="931863" cy="928688"/>
          </a:xfrm>
          <a:prstGeom prst="rect">
            <a:avLst/>
          </a:prstGeom>
          <a:noFill/>
        </p:spPr>
      </p:pic>
      <p:pic>
        <p:nvPicPr>
          <p:cNvPr id="59" name="Picture 255" descr="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BF9"/>
              </a:clrFrom>
              <a:clrTo>
                <a:srgbClr val="FCFBF9">
                  <a:alpha val="0"/>
                </a:srgbClr>
              </a:clrTo>
            </a:clrChange>
            <a:lum bright="-18000" contrast="18000"/>
          </a:blip>
          <a:srcRect/>
          <a:stretch>
            <a:fillRect/>
          </a:stretch>
        </p:blipFill>
        <p:spPr bwMode="auto">
          <a:xfrm>
            <a:off x="1840677" y="5131590"/>
            <a:ext cx="820738" cy="904875"/>
          </a:xfrm>
          <a:prstGeom prst="rect">
            <a:avLst/>
          </a:prstGeom>
          <a:noFill/>
        </p:spPr>
      </p:pic>
      <p:pic>
        <p:nvPicPr>
          <p:cNvPr id="60" name="Picture 256" descr="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4362825" y="5131962"/>
            <a:ext cx="823913" cy="908050"/>
          </a:xfrm>
          <a:prstGeom prst="rect">
            <a:avLst/>
          </a:prstGeom>
          <a:noFill/>
        </p:spPr>
      </p:pic>
      <p:pic>
        <p:nvPicPr>
          <p:cNvPr id="61" name="Picture 257" descr="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6286471" y="5131822"/>
            <a:ext cx="1263650" cy="820737"/>
          </a:xfrm>
          <a:prstGeom prst="rect">
            <a:avLst/>
          </a:prstGeom>
          <a:noFill/>
        </p:spPr>
      </p:pic>
      <p:pic>
        <p:nvPicPr>
          <p:cNvPr id="63" name="Picture 259" descr="k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9724" y="3132862"/>
            <a:ext cx="741363" cy="796925"/>
          </a:xfrm>
          <a:prstGeom prst="rect">
            <a:avLst/>
          </a:prstGeom>
          <a:noFill/>
        </p:spPr>
      </p:pic>
      <p:pic>
        <p:nvPicPr>
          <p:cNvPr id="64" name="Picture 260" descr="l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51998" y="3092465"/>
            <a:ext cx="695325" cy="820738"/>
          </a:xfrm>
          <a:prstGeom prst="rect">
            <a:avLst/>
          </a:prstGeom>
          <a:noFill/>
        </p:spPr>
      </p:pic>
      <p:pic>
        <p:nvPicPr>
          <p:cNvPr id="65" name="Picture 261" descr="j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AFAF0"/>
              </a:clrFrom>
              <a:clrTo>
                <a:srgbClr val="FAFA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7748" y="3120567"/>
            <a:ext cx="738188" cy="795338"/>
          </a:xfrm>
          <a:prstGeom prst="rect">
            <a:avLst/>
          </a:prstGeom>
          <a:noFill/>
        </p:spPr>
      </p:pic>
      <p:pic>
        <p:nvPicPr>
          <p:cNvPr id="67" name="Picture 263" descr="a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783" y="3092465"/>
            <a:ext cx="719137" cy="808038"/>
          </a:xfrm>
          <a:prstGeom prst="rect">
            <a:avLst/>
          </a:prstGeom>
          <a:noFill/>
        </p:spPr>
      </p:pic>
      <p:pic>
        <p:nvPicPr>
          <p:cNvPr id="68" name="Picture 266" descr="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7364" y="3072167"/>
            <a:ext cx="817562" cy="835025"/>
          </a:xfrm>
          <a:prstGeom prst="rect">
            <a:avLst/>
          </a:prstGeom>
          <a:noFill/>
        </p:spPr>
      </p:pic>
      <p:pic>
        <p:nvPicPr>
          <p:cNvPr id="69" name="Picture 340" descr="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9293" y="3076490"/>
            <a:ext cx="704850" cy="773113"/>
          </a:xfrm>
          <a:prstGeom prst="rect">
            <a:avLst/>
          </a:prstGeom>
          <a:noFill/>
        </p:spPr>
      </p:pic>
      <p:sp>
        <p:nvSpPr>
          <p:cNvPr id="70" name="Text Box 343"/>
          <p:cNvSpPr txBox="1">
            <a:spLocks noChangeArrowheads="1"/>
          </p:cNvSpPr>
          <p:nvPr/>
        </p:nvSpPr>
        <p:spPr bwMode="auto">
          <a:xfrm>
            <a:off x="3648190" y="3804864"/>
            <a:ext cx="15128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sz="1200" b="1" dirty="0">
                <a:solidFill>
                  <a:schemeClr val="tx1"/>
                </a:solidFill>
                <a:effectLst/>
                <a:latin typeface="Agency FB" pitchFamily="34" charset="0"/>
              </a:rPr>
              <a:t>Prisma Triangular</a:t>
            </a:r>
          </a:p>
        </p:txBody>
      </p:sp>
      <p:sp>
        <p:nvSpPr>
          <p:cNvPr id="71" name="Text Box 344"/>
          <p:cNvSpPr txBox="1">
            <a:spLocks noChangeArrowheads="1"/>
          </p:cNvSpPr>
          <p:nvPr/>
        </p:nvSpPr>
        <p:spPr bwMode="auto">
          <a:xfrm>
            <a:off x="6689088" y="3823915"/>
            <a:ext cx="15128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PT" sz="1200" b="1" dirty="0">
                <a:solidFill>
                  <a:schemeClr val="tx1"/>
                </a:solidFill>
                <a:effectLst/>
                <a:latin typeface="Agency FB" pitchFamily="34" charset="0"/>
              </a:rPr>
              <a:t>Pirâmide Triangular</a:t>
            </a:r>
          </a:p>
        </p:txBody>
      </p:sp>
      <p:sp>
        <p:nvSpPr>
          <p:cNvPr id="73" name="Text Box 346"/>
          <p:cNvSpPr txBox="1">
            <a:spLocks noChangeArrowheads="1"/>
          </p:cNvSpPr>
          <p:nvPr/>
        </p:nvSpPr>
        <p:spPr bwMode="auto">
          <a:xfrm>
            <a:off x="5427437" y="3818806"/>
            <a:ext cx="15128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PT" sz="1200" b="1" dirty="0">
                <a:solidFill>
                  <a:schemeClr val="tx1"/>
                </a:solidFill>
                <a:effectLst/>
                <a:latin typeface="Agency FB" pitchFamily="34" charset="0"/>
              </a:rPr>
              <a:t>Prisma Pentagonal</a:t>
            </a:r>
          </a:p>
        </p:txBody>
      </p:sp>
      <p:sp>
        <p:nvSpPr>
          <p:cNvPr id="75" name="Text Box 348"/>
          <p:cNvSpPr txBox="1">
            <a:spLocks noChangeArrowheads="1"/>
          </p:cNvSpPr>
          <p:nvPr/>
        </p:nvSpPr>
        <p:spPr bwMode="auto">
          <a:xfrm>
            <a:off x="982643" y="3849603"/>
            <a:ext cx="1584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sz="1200" b="1" dirty="0">
                <a:solidFill>
                  <a:schemeClr val="tx1"/>
                </a:solidFill>
                <a:effectLst/>
                <a:latin typeface="Agency FB" pitchFamily="34" charset="0"/>
              </a:rPr>
              <a:t>Pirâmide Quadrangular</a:t>
            </a:r>
          </a:p>
        </p:txBody>
      </p:sp>
      <p:sp>
        <p:nvSpPr>
          <p:cNvPr id="76" name="Text Box 349"/>
          <p:cNvSpPr txBox="1">
            <a:spLocks noChangeArrowheads="1"/>
          </p:cNvSpPr>
          <p:nvPr/>
        </p:nvSpPr>
        <p:spPr bwMode="auto">
          <a:xfrm>
            <a:off x="2306608" y="3833420"/>
            <a:ext cx="15128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sz="1200" b="1" dirty="0">
                <a:solidFill>
                  <a:schemeClr val="tx1"/>
                </a:solidFill>
                <a:effectLst/>
                <a:latin typeface="Agency FB" pitchFamily="34" charset="0"/>
              </a:rPr>
              <a:t>Paralelepípedo</a:t>
            </a:r>
          </a:p>
        </p:txBody>
      </p:sp>
      <p:sp>
        <p:nvSpPr>
          <p:cNvPr id="77" name="Text Box 350"/>
          <p:cNvSpPr txBox="1">
            <a:spLocks noChangeArrowheads="1"/>
          </p:cNvSpPr>
          <p:nvPr/>
        </p:nvSpPr>
        <p:spPr bwMode="auto">
          <a:xfrm>
            <a:off x="4286521" y="3804864"/>
            <a:ext cx="15128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PT" sz="1200" b="1" dirty="0">
                <a:solidFill>
                  <a:schemeClr val="tx1"/>
                </a:solidFill>
                <a:effectLst/>
                <a:latin typeface="Agency FB" pitchFamily="34" charset="0"/>
              </a:rPr>
              <a:t>Cubo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55E952B1-3611-4884-B6F6-5F2876E8939F}"/>
              </a:ext>
            </a:extLst>
          </p:cNvPr>
          <p:cNvSpPr txBox="1"/>
          <p:nvPr/>
        </p:nvSpPr>
        <p:spPr>
          <a:xfrm>
            <a:off x="413164" y="196274"/>
            <a:ext cx="84073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rgbClr val="002060"/>
                </a:solidFill>
              </a:rPr>
              <a:t>1. Faz corresponder a cada planificação o respetivo sólido.</a:t>
            </a:r>
            <a:endParaRPr lang="pt-P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9 0.00509 L -0.13489 -0.1314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-0.39375 -0.14699 " pathEditMode="relative" ptsTypes="AA">
                                      <p:cBhvr>
                                        <p:cTn id="6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3.33333E-6 L 0.07865 -0.14699 " pathEditMode="relative" ptsTypes="AA">
                                      <p:cBhvr>
                                        <p:cTn id="7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22049 0.1469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1 -0.00718 L 0.31632 0.1502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8.67362E-19 L 0.18889 0.15741 " pathEditMode="relative" ptsTypes="AA">
                                      <p:cBhvr>
                                        <p:cTn id="10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3" grpId="0"/>
      <p:bldP spid="75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34C0C-22D2-4F24-89DB-88AF99EB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140968"/>
            <a:ext cx="3168352" cy="1143000"/>
          </a:xfrm>
        </p:spPr>
        <p:txBody>
          <a:bodyPr anchor="b">
            <a:noAutofit/>
          </a:bodyPr>
          <a:lstStyle/>
          <a:p>
            <a:pPr algn="ctr"/>
            <a:r>
              <a:rPr lang="pt-PT" sz="3200" b="1" dirty="0">
                <a:solidFill>
                  <a:srgbClr val="FF0000"/>
                </a:solidFill>
                <a:latin typeface="Berlin Sans FB" pitchFamily="34" charset="0"/>
              </a:rPr>
              <a:t>Relação entre os elementos de uma pirâmide</a:t>
            </a:r>
            <a:br>
              <a:rPr lang="pt-PT" sz="3200" b="1" dirty="0">
                <a:solidFill>
                  <a:srgbClr val="FF0000"/>
                </a:solidFill>
                <a:latin typeface="Berlin Sans FB" pitchFamily="34" charset="0"/>
              </a:rPr>
            </a:br>
            <a:endParaRPr lang="pt-PT" sz="3200" b="1" dirty="0">
              <a:solidFill>
                <a:srgbClr val="FF0000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BF59E19-01CB-4459-A4E7-399154C4C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056" y="1300162"/>
            <a:ext cx="47244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3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686690" y="488345"/>
                <a:ext cx="8064897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PT" b="1" dirty="0">
                    <a:solidFill>
                      <a:srgbClr val="002060"/>
                    </a:solidFill>
                  </a:rPr>
                  <a:t>1. Observa as pirâmides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pt-PT" b="1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𝑩</m:t>
                    </m:r>
                    <m:r>
                      <a:rPr lang="pt-PT" b="1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b="1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𝐞</m:t>
                    </m:r>
                  </m:oMath>
                </a14:m>
                <a:r>
                  <a:rPr lang="pt-PT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𝑪</m:t>
                    </m:r>
                  </m:oMath>
                </a14:m>
                <a:r>
                  <a:rPr lang="pt-PT" b="1" dirty="0">
                    <a:solidFill>
                      <a:srgbClr val="002060"/>
                    </a:solidFill>
                  </a:rPr>
                  <a:t> da figura.</a:t>
                </a:r>
              </a:p>
              <a:p>
                <a:pPr algn="just"/>
                <a:endParaRPr lang="pt-PT" b="1" dirty="0">
                  <a:solidFill>
                    <a:srgbClr val="002060"/>
                  </a:solidFill>
                </a:endParaRPr>
              </a:p>
              <a:p>
                <a:pPr algn="just"/>
                <a:endParaRPr lang="pt-PT" b="1" dirty="0">
                  <a:solidFill>
                    <a:srgbClr val="002060"/>
                  </a:solidFill>
                </a:endParaRPr>
              </a:p>
              <a:p>
                <a:pPr algn="just"/>
                <a:endParaRPr lang="pt-PT" b="1" dirty="0">
                  <a:solidFill>
                    <a:srgbClr val="002060"/>
                  </a:solidFill>
                </a:endParaRPr>
              </a:p>
              <a:p>
                <a:pPr algn="just"/>
                <a:endParaRPr lang="pt-PT" b="1" dirty="0">
                  <a:solidFill>
                    <a:srgbClr val="002060"/>
                  </a:solidFill>
                </a:endParaRPr>
              </a:p>
              <a:p>
                <a:pPr algn="just"/>
                <a:endParaRPr lang="pt-PT" b="1" dirty="0">
                  <a:solidFill>
                    <a:srgbClr val="002060"/>
                  </a:solidFill>
                </a:endParaRPr>
              </a:p>
              <a:p>
                <a:pPr algn="just"/>
                <a:endParaRPr lang="pt-PT" dirty="0">
                  <a:solidFill>
                    <a:srgbClr val="C00000"/>
                  </a:solidFill>
                </a:endParaRPr>
              </a:p>
              <a:p>
                <a:pPr algn="just"/>
                <a:endParaRPr lang="pt-PT" dirty="0">
                  <a:solidFill>
                    <a:srgbClr val="C00000"/>
                  </a:solidFill>
                </a:endParaRPr>
              </a:p>
              <a:p>
                <a:pPr algn="just"/>
                <a:r>
                  <a:rPr lang="pt-PT" dirty="0">
                    <a:solidFill>
                      <a:srgbClr val="C00000"/>
                    </a:solidFill>
                  </a:rPr>
                  <a:t> </a:t>
                </a:r>
                <a:r>
                  <a:rPr lang="pt-PT" dirty="0"/>
                  <a:t>Completa a tabela seguinte. </a:t>
                </a:r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90" y="488345"/>
                <a:ext cx="8064897" cy="2585323"/>
              </a:xfrm>
              <a:prstGeom prst="rect">
                <a:avLst/>
              </a:prstGeom>
              <a:blipFill>
                <a:blip r:embed="rId3"/>
                <a:stretch>
                  <a:fillRect l="-680" t="-1179" b="-283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4" descr="C:\Users\Susana\Desktop\areal\Parte2\Parte3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90" y="2859824"/>
            <a:ext cx="7936429" cy="189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867987" y="3786138"/>
                <a:ext cx="1053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87" y="3786138"/>
                <a:ext cx="105390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1808590" y="3904754"/>
            <a:ext cx="190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Quadrilátero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3686700" y="3806958"/>
                <a:ext cx="1584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700" y="3806958"/>
                <a:ext cx="158417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5312579" y="3858587"/>
                <a:ext cx="1512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579" y="3858587"/>
                <a:ext cx="151216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6806732" y="3893142"/>
                <a:ext cx="1584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732" y="3893142"/>
                <a:ext cx="158417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3" descr="C:\Users\Susana\Desktop\areal\Parte2\Parte3\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05" y="870202"/>
            <a:ext cx="7776865" cy="218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Susana\Desktop\areal\Parte2\Parte3\1.png">
            <a:extLst>
              <a:ext uri="{FF2B5EF4-FFF2-40B4-BE49-F238E27FC236}">
                <a16:creationId xmlns:a16="http://schemas.microsoft.com/office/drawing/2014/main" id="{29A7E74C-3622-4938-BB6F-E5D74269D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41" y="4540248"/>
            <a:ext cx="7936429" cy="189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8D16A8A8-C24C-440F-B8B3-6DF8A5650541}"/>
                  </a:ext>
                </a:extLst>
              </p:cNvPr>
              <p:cNvSpPr txBox="1"/>
              <p:nvPr/>
            </p:nvSpPr>
            <p:spPr>
              <a:xfrm>
                <a:off x="830705" y="5509833"/>
                <a:ext cx="1053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8D16A8A8-C24C-440F-B8B3-6DF8A5650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05" y="5509833"/>
                <a:ext cx="105390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ixaDeTexto 21">
            <a:extLst>
              <a:ext uri="{FF2B5EF4-FFF2-40B4-BE49-F238E27FC236}">
                <a16:creationId xmlns:a16="http://schemas.microsoft.com/office/drawing/2014/main" id="{BDA7A213-E0D0-4832-A30A-7C3046E1573B}"/>
              </a:ext>
            </a:extLst>
          </p:cNvPr>
          <p:cNvSpPr txBox="1"/>
          <p:nvPr/>
        </p:nvSpPr>
        <p:spPr>
          <a:xfrm>
            <a:off x="1779176" y="5578636"/>
            <a:ext cx="1907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Triângulo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E573D4A6-290C-4733-BECE-B479F55DAD0E}"/>
                  </a:ext>
                </a:extLst>
              </p:cNvPr>
              <p:cNvSpPr txBox="1"/>
              <p:nvPr/>
            </p:nvSpPr>
            <p:spPr>
              <a:xfrm>
                <a:off x="3581101" y="5544912"/>
                <a:ext cx="1584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E573D4A6-290C-4733-BECE-B479F55DA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101" y="5544912"/>
                <a:ext cx="1584176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28EF1CA9-A2FE-4FF6-9603-553A7E78EC12}"/>
                  </a:ext>
                </a:extLst>
              </p:cNvPr>
              <p:cNvSpPr txBox="1"/>
              <p:nvPr/>
            </p:nvSpPr>
            <p:spPr>
              <a:xfrm>
                <a:off x="5198791" y="5490382"/>
                <a:ext cx="1584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28EF1CA9-A2FE-4FF6-9603-553A7E78E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791" y="5490382"/>
                <a:ext cx="1584176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BE6ADBCC-04C5-4628-9C89-4AB79A998699}"/>
                  </a:ext>
                </a:extLst>
              </p:cNvPr>
              <p:cNvSpPr txBox="1"/>
              <p:nvPr/>
            </p:nvSpPr>
            <p:spPr>
              <a:xfrm>
                <a:off x="6715939" y="5590554"/>
                <a:ext cx="1584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BE6ADBCC-04C5-4628-9C89-4AB79A998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939" y="5590554"/>
                <a:ext cx="1584176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45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/>
      <p:bldP spid="19" grpId="0"/>
      <p:bldP spid="25" grpId="0"/>
      <p:bldP spid="26" grpId="0"/>
      <p:bldP spid="27" grpId="0"/>
      <p:bldP spid="21" grpId="0"/>
      <p:bldP spid="22" grpId="0"/>
      <p:bldP spid="23" grpId="0"/>
      <p:bldP spid="24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Susana\Desktop\areal\Parte2\Parte3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89" y="692696"/>
            <a:ext cx="7936429" cy="189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834908" y="1639830"/>
                <a:ext cx="1053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08" y="1639830"/>
                <a:ext cx="10539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1808590" y="1667918"/>
            <a:ext cx="1907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Pentágono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3524834" y="1659772"/>
                <a:ext cx="1584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834" y="1659772"/>
                <a:ext cx="158417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5300290" y="1639829"/>
                <a:ext cx="1512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290" y="1639829"/>
                <a:ext cx="151216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6988102" y="1676868"/>
                <a:ext cx="1584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102" y="1676868"/>
                <a:ext cx="158417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18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669938" y="320396"/>
                <a:ext cx="8064897" cy="323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PT" sz="2400" b="1" dirty="0">
                    <a:solidFill>
                      <a:srgbClr val="002060"/>
                    </a:solidFill>
                  </a:rPr>
                  <a:t>2. </a:t>
                </a:r>
                <a:r>
                  <a:rPr lang="pt-PT" b="1" dirty="0">
                    <a:solidFill>
                      <a:srgbClr val="002060"/>
                    </a:solidFill>
                  </a:rPr>
                  <a:t>Observa as pirâmides 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pt-PT" b="1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𝑩</m:t>
                    </m:r>
                    <m:r>
                      <a:rPr lang="pt-PT" b="1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b="1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𝐞</m:t>
                    </m:r>
                    <m:r>
                      <a:rPr lang="pt-PT" b="1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𝑪</m:t>
                    </m:r>
                  </m:oMath>
                </a14:m>
                <a:r>
                  <a:rPr lang="pt-PT" b="1" dirty="0">
                    <a:solidFill>
                      <a:srgbClr val="002060"/>
                    </a:solidFill>
                  </a:rPr>
                  <a:t> da figura.</a:t>
                </a:r>
              </a:p>
              <a:p>
                <a:pPr algn="just"/>
                <a:endParaRPr lang="pt-PT" b="1" dirty="0">
                  <a:solidFill>
                    <a:srgbClr val="002060"/>
                  </a:solidFill>
                </a:endParaRPr>
              </a:p>
              <a:p>
                <a:pPr algn="just"/>
                <a:endParaRPr lang="pt-PT" b="1" dirty="0">
                  <a:solidFill>
                    <a:srgbClr val="002060"/>
                  </a:solidFill>
                </a:endParaRPr>
              </a:p>
              <a:p>
                <a:pPr algn="just"/>
                <a:endParaRPr lang="pt-PT" b="1" dirty="0">
                  <a:solidFill>
                    <a:srgbClr val="002060"/>
                  </a:solidFill>
                </a:endParaRPr>
              </a:p>
              <a:p>
                <a:pPr algn="just"/>
                <a:endParaRPr lang="pt-PT" b="1" dirty="0">
                  <a:solidFill>
                    <a:srgbClr val="002060"/>
                  </a:solidFill>
                </a:endParaRPr>
              </a:p>
              <a:p>
                <a:pPr algn="just"/>
                <a:endParaRPr lang="pt-PT" b="1" dirty="0">
                  <a:solidFill>
                    <a:srgbClr val="002060"/>
                  </a:solidFill>
                </a:endParaRPr>
              </a:p>
              <a:p>
                <a:pPr algn="just"/>
                <a:endParaRPr lang="pt-PT" b="1" dirty="0">
                  <a:solidFill>
                    <a:srgbClr val="002060"/>
                  </a:solidFill>
                </a:endParaRPr>
              </a:p>
              <a:p>
                <a:pPr algn="just"/>
                <a:r>
                  <a:rPr lang="pt-PT" dirty="0"/>
                  <a:t>Partindo da tabela, indica, em cada caso, </a:t>
                </a:r>
                <a:r>
                  <a:rPr lang="pt-PT" b="1" u="sng" dirty="0"/>
                  <a:t>que relação existe entre</a:t>
                </a:r>
                <a:r>
                  <a:rPr lang="pt-PT" dirty="0"/>
                  <a:t>: </a:t>
                </a:r>
              </a:p>
              <a:p>
                <a:pPr algn="just"/>
                <a:r>
                  <a:rPr lang="pt-PT" b="1" dirty="0">
                    <a:solidFill>
                      <a:srgbClr val="FF0000"/>
                    </a:solidFill>
                  </a:rPr>
                  <a:t>     </a:t>
                </a:r>
              </a:p>
              <a:p>
                <a:pPr algn="just"/>
                <a:r>
                  <a:rPr lang="pt-PT" b="1" dirty="0"/>
                  <a:t>2.1. o número de arestas da pirâmide e o número de arestas da </a:t>
                </a:r>
                <a:r>
                  <a:rPr lang="pt-PT" b="1" dirty="0" err="1"/>
                  <a:t>respetiva</a:t>
                </a:r>
                <a:r>
                  <a:rPr lang="pt-PT" b="1" dirty="0"/>
                  <a:t> base. </a:t>
                </a:r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38" y="320396"/>
                <a:ext cx="8064897" cy="3231654"/>
              </a:xfrm>
              <a:prstGeom prst="rect">
                <a:avLst/>
              </a:prstGeom>
              <a:blipFill>
                <a:blip r:embed="rId3"/>
                <a:stretch>
                  <a:fillRect l="-1209" t="-1509" r="-605" b="-20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3" descr="C:\Users\Susana\Desktop\areal\Parte2\Parte3\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0"/>
          <a:stretch/>
        </p:blipFill>
        <p:spPr bwMode="auto">
          <a:xfrm>
            <a:off x="1691680" y="704607"/>
            <a:ext cx="6336704" cy="157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611560" y="3702434"/>
            <a:ext cx="81232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algn="just"/>
            <a:r>
              <a:rPr lang="pt-PT" sz="2400" dirty="0">
                <a:solidFill>
                  <a:srgbClr val="C00000"/>
                </a:solidFill>
              </a:rPr>
              <a:t> </a:t>
            </a:r>
            <a:r>
              <a:rPr lang="pt-PT" dirty="0"/>
              <a:t>R: O </a:t>
            </a:r>
            <a:r>
              <a:rPr lang="pt-PT" u="sng" dirty="0"/>
              <a:t>número de arestas </a:t>
            </a:r>
            <a:r>
              <a:rPr lang="pt-PT" dirty="0"/>
              <a:t>da pirâmide </a:t>
            </a:r>
            <a:r>
              <a:rPr lang="pt-PT" u="sng" dirty="0"/>
              <a:t>é o dobro do número de arestas da    respetiva base.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D5A94DC-E44F-43DA-9FF9-130131830EB6}"/>
              </a:ext>
            </a:extLst>
          </p:cNvPr>
          <p:cNvSpPr txBox="1"/>
          <p:nvPr/>
        </p:nvSpPr>
        <p:spPr>
          <a:xfrm>
            <a:off x="755576" y="4678585"/>
            <a:ext cx="7920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/>
              <a:t>2.2.</a:t>
            </a:r>
            <a:r>
              <a:rPr lang="pt-PT" dirty="0"/>
              <a:t> </a:t>
            </a:r>
            <a:r>
              <a:rPr lang="pt-PT" b="1" dirty="0"/>
              <a:t>o número de vértices da pirâmide e o número de vértices da respetiva base. </a:t>
            </a:r>
            <a:endParaRPr lang="pt-PT" dirty="0"/>
          </a:p>
        </p:txBody>
      </p:sp>
      <p:sp>
        <p:nvSpPr>
          <p:cNvPr id="7" name="Rectângulo 1">
            <a:extLst>
              <a:ext uri="{FF2B5EF4-FFF2-40B4-BE49-F238E27FC236}">
                <a16:creationId xmlns:a16="http://schemas.microsoft.com/office/drawing/2014/main" id="{244B004A-C650-4290-AE67-1299CF06C98D}"/>
              </a:ext>
            </a:extLst>
          </p:cNvPr>
          <p:cNvSpPr/>
          <p:nvPr/>
        </p:nvSpPr>
        <p:spPr>
          <a:xfrm>
            <a:off x="681592" y="5414729"/>
            <a:ext cx="76328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/>
            <a:r>
              <a:rPr lang="pt-PT" sz="2400" dirty="0">
                <a:solidFill>
                  <a:srgbClr val="C00000"/>
                </a:solidFill>
              </a:rPr>
              <a:t> </a:t>
            </a:r>
            <a:r>
              <a:rPr lang="pt-PT" dirty="0"/>
              <a:t>R: O </a:t>
            </a:r>
            <a:r>
              <a:rPr lang="pt-PT" u="sng" dirty="0"/>
              <a:t>número de vértices </a:t>
            </a:r>
            <a:r>
              <a:rPr lang="pt-PT" dirty="0"/>
              <a:t>de uma pirâmide </a:t>
            </a:r>
            <a:r>
              <a:rPr lang="pt-PT" u="sng" dirty="0"/>
              <a:t>é igual ao número de  vértices da respetiva base mais uma unidade. </a:t>
            </a:r>
          </a:p>
        </p:txBody>
      </p:sp>
    </p:spTree>
    <p:extLst>
      <p:ext uri="{BB962C8B-B14F-4D97-AF65-F5344CB8AC3E}">
        <p14:creationId xmlns:p14="http://schemas.microsoft.com/office/powerpoint/2010/main" val="299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nte">
  <a:themeElements>
    <a:clrScheme name="Mirant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nte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nt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2383</TotalTime>
  <Words>889</Words>
  <Application>Microsoft Office PowerPoint</Application>
  <PresentationFormat>Apresentação no Ecrã (4:3)</PresentationFormat>
  <Paragraphs>187</Paragraphs>
  <Slides>21</Slides>
  <Notes>17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34" baseType="lpstr">
      <vt:lpstr>Agency FB</vt:lpstr>
      <vt:lpstr>Arial</vt:lpstr>
      <vt:lpstr>Berlin Sans FB</vt:lpstr>
      <vt:lpstr>Berlin Sans FB Demi</vt:lpstr>
      <vt:lpstr>Calibri</vt:lpstr>
      <vt:lpstr>Cambria Math</vt:lpstr>
      <vt:lpstr>Century Schoolbook</vt:lpstr>
      <vt:lpstr>Cooper Black</vt:lpstr>
      <vt:lpstr>Times New Roman</vt:lpstr>
      <vt:lpstr>Verdana</vt:lpstr>
      <vt:lpstr>Wingdings</vt:lpstr>
      <vt:lpstr>Wingdings 2</vt:lpstr>
      <vt:lpstr>Mirante</vt:lpstr>
      <vt:lpstr>2ª Aula</vt:lpstr>
      <vt:lpstr> PLANIFICAÇÃO DA SUPERFÍCIE DE UM PRISMA E DE UMA PIRÂMIDE</vt:lpstr>
      <vt:lpstr>Apresentação do PowerPoint</vt:lpstr>
      <vt:lpstr>Apresentação do PowerPoint</vt:lpstr>
      <vt:lpstr>Apresentação do PowerPoint</vt:lpstr>
      <vt:lpstr>Relação entre os elementos de uma pirâmide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Relação entre os elementos de um prisma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 Números racionais</dc:title>
  <dc:creator>Silvina</dc:creator>
  <cp:lastModifiedBy>Isabel Alexandra Rato da Silva</cp:lastModifiedBy>
  <cp:revision>245</cp:revision>
  <dcterms:created xsi:type="dcterms:W3CDTF">2010-08-16T21:42:52Z</dcterms:created>
  <dcterms:modified xsi:type="dcterms:W3CDTF">2021-03-04T17:30:58Z</dcterms:modified>
</cp:coreProperties>
</file>