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1"/>
  </p:notesMasterIdLst>
  <p:sldIdLst>
    <p:sldId id="261" r:id="rId2"/>
    <p:sldId id="277" r:id="rId3"/>
    <p:sldId id="273" r:id="rId4"/>
    <p:sldId id="276" r:id="rId5"/>
    <p:sldId id="278" r:id="rId6"/>
    <p:sldId id="281" r:id="rId7"/>
    <p:sldId id="279" r:id="rId8"/>
    <p:sldId id="280" r:id="rId9"/>
    <p:sldId id="28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mm" initials="p" lastIdx="9" clrIdx="0"/>
  <p:cmAuthor id="2" name="Verónica Silva" initials="V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C1C7"/>
    <a:srgbClr val="CAE8EC"/>
    <a:srgbClr val="BBE2E7"/>
    <a:srgbClr val="F5E3DF"/>
    <a:srgbClr val="F3DED9"/>
    <a:srgbClr val="EFCFC8"/>
    <a:srgbClr val="F8EBE8"/>
    <a:srgbClr val="6CCFF6"/>
    <a:srgbClr val="FEEBD6"/>
    <a:srgbClr val="2A7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766" autoAdjust="0"/>
  </p:normalViewPr>
  <p:slideViewPr>
    <p:cSldViewPr>
      <p:cViewPr varScale="1">
        <p:scale>
          <a:sx n="102" d="100"/>
          <a:sy n="102" d="100"/>
        </p:scale>
        <p:origin x="18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0F1C4-33B6-42C0-8E51-24B0D0F87F54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77012-D6CC-4EC5-A735-1B0E247B8E0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4219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77012-D6CC-4EC5-A735-1B0E247B8E05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97524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77012-D6CC-4EC5-A735-1B0E247B8E05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7275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77012-D6CC-4EC5-A735-1B0E247B8E05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5491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12055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6017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8527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827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 com 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9483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17009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6405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9497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02501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3629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2963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80297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9590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87790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60305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81733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791FC-6EB8-42DA-A0C6-21023B851F65}" type="datetimeFigureOut">
              <a:rPr lang="pt-PT" smtClean="0"/>
              <a:t>15/02/2021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B07B9B-DBB0-4ABE-B5F1-FADD582897C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22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pp.escolavirtual.pt/lms/playerteacher/resource/95306/L?se=3075&amp;seType=&amp;coId=133068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8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10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200422" y="-8468"/>
            <a:ext cx="3572669" cy="6866467"/>
            <a:chOff x="67175" y="-8467"/>
            <a:chExt cx="4763558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12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" name="Title 1"/>
          <p:cNvSpPr txBox="1">
            <a:spLocks/>
          </p:cNvSpPr>
          <p:nvPr/>
        </p:nvSpPr>
        <p:spPr>
          <a:xfrm>
            <a:off x="185131" y="659779"/>
            <a:ext cx="3822045" cy="4307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>
              <a:spcAft>
                <a:spcPts val="600"/>
              </a:spcAft>
            </a:pPr>
            <a:r>
              <a:rPr lang="en-US" sz="5400" b="1" dirty="0" err="1">
                <a:solidFill>
                  <a:srgbClr val="FF0000"/>
                </a:solidFill>
              </a:rPr>
              <a:t>Área</a:t>
            </a:r>
            <a:r>
              <a:rPr lang="en-US" sz="5400" b="1" dirty="0">
                <a:solidFill>
                  <a:srgbClr val="FF0000"/>
                </a:solidFill>
              </a:rPr>
              <a:t> de um</a:t>
            </a:r>
          </a:p>
          <a:p>
            <a:pPr defTabSz="457200">
              <a:spcAft>
                <a:spcPts val="600"/>
              </a:spcAft>
            </a:pPr>
            <a:r>
              <a:rPr lang="en-US" sz="5400" b="1" dirty="0" err="1">
                <a:solidFill>
                  <a:srgbClr val="FF0000"/>
                </a:solidFill>
              </a:rPr>
              <a:t>Círculo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52372" y="-8468"/>
            <a:ext cx="3806198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470EC0E2-62CC-4E4C-A4DB-24A6AAD363B4}"/>
              </a:ext>
            </a:extLst>
          </p:cNvPr>
          <p:cNvSpPr txBox="1">
            <a:spLocks/>
          </p:cNvSpPr>
          <p:nvPr/>
        </p:nvSpPr>
        <p:spPr>
          <a:xfrm>
            <a:off x="312286" y="5371392"/>
            <a:ext cx="3635895" cy="172818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b="1" dirty="0" err="1">
                <a:latin typeface="+mn-lt"/>
                <a:ea typeface="+mn-ea"/>
                <a:cs typeface="+mn-cs"/>
              </a:rPr>
              <a:t>Matemática</a:t>
            </a:r>
            <a:r>
              <a:rPr lang="en-US" sz="1600" b="1" dirty="0">
                <a:latin typeface="+mn-lt"/>
                <a:ea typeface="+mn-ea"/>
                <a:cs typeface="+mn-cs"/>
              </a:rPr>
              <a:t> 6º </a:t>
            </a:r>
            <a:r>
              <a:rPr lang="en-US" sz="1600" b="1" dirty="0" err="1">
                <a:latin typeface="+mn-lt"/>
                <a:ea typeface="+mn-ea"/>
                <a:cs typeface="+mn-cs"/>
              </a:rPr>
              <a:t>Ano</a:t>
            </a:r>
            <a:endParaRPr lang="en-US" sz="1600" b="1" dirty="0"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latin typeface="+mn-lt"/>
                <a:ea typeface="+mn-ea"/>
                <a:cs typeface="+mn-cs"/>
              </a:rPr>
              <a:t>AEFC – Prof. Isabel Silva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latin typeface="+mn-lt"/>
                <a:ea typeface="+mn-ea"/>
                <a:cs typeface="+mn-cs"/>
              </a:rPr>
              <a:t>2020/2021</a:t>
            </a:r>
          </a:p>
        </p:txBody>
      </p:sp>
    </p:spTree>
    <p:extLst>
      <p:ext uri="{BB962C8B-B14F-4D97-AF65-F5344CB8AC3E}">
        <p14:creationId xmlns:p14="http://schemas.microsoft.com/office/powerpoint/2010/main" val="1879982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3BAEE0-8E6A-4A1D-98A5-2734CCF0B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Área de um círculo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7654645-2675-456B-8FF7-5B5863402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700808"/>
            <a:ext cx="6347714" cy="3880773"/>
          </a:xfrm>
        </p:spPr>
        <p:txBody>
          <a:bodyPr/>
          <a:lstStyle/>
          <a:p>
            <a:r>
              <a:rPr lang="pt-PT" dirty="0" err="1"/>
              <a:t>Video</a:t>
            </a:r>
            <a:r>
              <a:rPr lang="pt-PT" dirty="0"/>
              <a:t> “Área de um círculo” – Escola Virtual</a:t>
            </a:r>
          </a:p>
          <a:p>
            <a:pPr marL="0" indent="0">
              <a:buNone/>
            </a:pPr>
            <a:r>
              <a:rPr lang="pt-PT" dirty="0">
                <a:hlinkClick r:id="rId2"/>
              </a:rPr>
              <a:t>https://app.escolavirtual.pt/lms/playerteacher/resource/95306/L?se=3075&amp;seType=&amp;coId=133068</a:t>
            </a:r>
            <a:endParaRPr lang="pt-PT" dirty="0"/>
          </a:p>
          <a:p>
            <a:pPr marL="0" indent="0">
              <a:buNone/>
            </a:pPr>
            <a:endParaRPr lang="pt-PT" dirty="0"/>
          </a:p>
        </p:txBody>
      </p:sp>
      <p:sp>
        <p:nvSpPr>
          <p:cNvPr id="7" name="Rectângulo arredondado 8">
            <a:extLst>
              <a:ext uri="{FF2B5EF4-FFF2-40B4-BE49-F238E27FC236}">
                <a16:creationId xmlns:a16="http://schemas.microsoft.com/office/drawing/2014/main" id="{33448F27-30D3-4B39-B4B6-2E2B958883B7}"/>
              </a:ext>
            </a:extLst>
          </p:cNvPr>
          <p:cNvSpPr/>
          <p:nvPr/>
        </p:nvSpPr>
        <p:spPr>
          <a:xfrm>
            <a:off x="395536" y="3460853"/>
            <a:ext cx="7488832" cy="1792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PT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PT" sz="2400" dirty="0">
              <a:solidFill>
                <a:schemeClr val="tx1"/>
              </a:solidFill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04E33D75-E41E-47A6-9863-243F535AD0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60" y="3043889"/>
            <a:ext cx="864096" cy="781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ixaDeTexto 10">
                <a:extLst>
                  <a:ext uri="{FF2B5EF4-FFF2-40B4-BE49-F238E27FC236}">
                    <a16:creationId xmlns:a16="http://schemas.microsoft.com/office/drawing/2014/main" id="{62D69255-9C98-4AA5-9E7A-A713B99E71EA}"/>
                  </a:ext>
                </a:extLst>
              </p:cNvPr>
              <p:cNvSpPr txBox="1"/>
              <p:nvPr/>
            </p:nvSpPr>
            <p:spPr>
              <a:xfrm>
                <a:off x="416287" y="3674913"/>
                <a:ext cx="5595873" cy="157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pt-P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pt-PT" sz="2400" dirty="0"/>
                  <a:t>A </a:t>
                </a:r>
                <a:r>
                  <a:rPr lang="pt-PT" sz="2400" b="1" dirty="0">
                    <a:solidFill>
                      <a:srgbClr val="C00000"/>
                    </a:solidFill>
                  </a:rPr>
                  <a:t>área de um círculo </a:t>
                </a:r>
                <a:r>
                  <a:rPr lang="pt-PT" sz="2400" dirty="0"/>
                  <a:t>é igual (em unidades quadradas) ao produto de </a:t>
                </a:r>
                <a14:m>
                  <m:oMath xmlns:m="http://schemas.openxmlformats.org/officeDocument/2006/math">
                    <m:r>
                      <a:rPr lang="pt-PT" sz="2400" i="1" dirty="0" smtClean="0">
                        <a:latin typeface="Cambria Math"/>
                      </a:rPr>
                      <m:t>𝜋</m:t>
                    </m:r>
                  </m:oMath>
                </a14:m>
                <a:r>
                  <a:rPr lang="pt-PT" sz="2400" dirty="0"/>
                  <a:t> pelo quadrado do raio.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pt-PT" sz="2400" b="1" i="1" smtClean="0">
                        <a:solidFill>
                          <a:srgbClr val="C00000"/>
                        </a:solidFill>
                        <a:latin typeface="Cambria Math"/>
                      </a:rPr>
                      <m:t>𝑨</m:t>
                    </m:r>
                    <m:r>
                      <a:rPr lang="pt-PT" sz="2400" b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pt-PT" sz="2400" b="1" i="1" dirty="0">
                        <a:solidFill>
                          <a:srgbClr val="C00000"/>
                        </a:solidFill>
                        <a:latin typeface="Cambria Math"/>
                      </a:rPr>
                      <m:t>𝝅</m:t>
                    </m:r>
                    <m:sSup>
                      <m:sSupPr>
                        <m:ctrlPr>
                          <a:rPr lang="el-GR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l-GR" sz="2400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pt-PT" sz="2400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𝒓</m:t>
                        </m:r>
                      </m:e>
                      <m:sup>
                        <m:r>
                          <a:rPr lang="pt-PT" sz="2400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pt-PT" sz="2400" b="1" dirty="0">
                    <a:solidFill>
                      <a:srgbClr val="C0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9" name="CaixaDeTexto 10">
                <a:extLst>
                  <a:ext uri="{FF2B5EF4-FFF2-40B4-BE49-F238E27FC236}">
                    <a16:creationId xmlns:a16="http://schemas.microsoft.com/office/drawing/2014/main" id="{62D69255-9C98-4AA5-9E7A-A713B99E71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287" y="3674913"/>
                <a:ext cx="5595873" cy="1577996"/>
              </a:xfrm>
              <a:prstGeom prst="rect">
                <a:avLst/>
              </a:prstGeom>
              <a:blipFill>
                <a:blip r:embed="rId4"/>
                <a:stretch>
                  <a:fillRect l="-1634" t="-3089" r="-174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2">
            <a:extLst>
              <a:ext uri="{FF2B5EF4-FFF2-40B4-BE49-F238E27FC236}">
                <a16:creationId xmlns:a16="http://schemas.microsoft.com/office/drawing/2014/main" id="{1274CBF9-07A2-46A9-BA8D-0FCFC26517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427310"/>
            <a:ext cx="1959211" cy="1895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9367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>
            <a:extLst>
              <a:ext uri="{FF2B5EF4-FFF2-40B4-BE49-F238E27FC236}">
                <a16:creationId xmlns:a16="http://schemas.microsoft.com/office/drawing/2014/main" id="{4815A7B4-532E-48C9-AC24-D78ACF333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sp>
          <p:nvSpPr>
            <p:cNvPr id="76" name="Freeform 14">
              <a:extLst>
                <a:ext uri="{FF2B5EF4-FFF2-40B4-BE49-F238E27FC236}">
                  <a16:creationId xmlns:a16="http://schemas.microsoft.com/office/drawing/2014/main" id="{D40109F4-CE5C-45F4-856E-F3F69C9FD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CBAA4DE-3D7B-460B-AE98-D9F9990C0B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7BF1ED3E-4F80-4AF6-A41B-44F53DDE6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ectangle 23">
              <a:extLst>
                <a:ext uri="{FF2B5EF4-FFF2-40B4-BE49-F238E27FC236}">
                  <a16:creationId xmlns:a16="http://schemas.microsoft.com/office/drawing/2014/main" id="{C0B2D747-3E31-45C5-9A98-A9710A585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Rectangle 25">
              <a:extLst>
                <a:ext uri="{FF2B5EF4-FFF2-40B4-BE49-F238E27FC236}">
                  <a16:creationId xmlns:a16="http://schemas.microsoft.com/office/drawing/2014/main" id="{A15FD4BA-3020-462D-8BE8-B3A65B8E4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A304284A-7318-4DD5-898C-2F6B23C77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2" name="Rectangle 27">
              <a:extLst>
                <a:ext uri="{FF2B5EF4-FFF2-40B4-BE49-F238E27FC236}">
                  <a16:creationId xmlns:a16="http://schemas.microsoft.com/office/drawing/2014/main" id="{9DF48E66-B635-4509-B115-E0987C014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3" name="Rectangle 28">
              <a:extLst>
                <a:ext uri="{FF2B5EF4-FFF2-40B4-BE49-F238E27FC236}">
                  <a16:creationId xmlns:a16="http://schemas.microsoft.com/office/drawing/2014/main" id="{E3B96D94-5F5A-4F4C-810C-917BF4D26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4" name="Rectangle 29">
              <a:extLst>
                <a:ext uri="{FF2B5EF4-FFF2-40B4-BE49-F238E27FC236}">
                  <a16:creationId xmlns:a16="http://schemas.microsoft.com/office/drawing/2014/main" id="{7F3782D6-BFF8-4389-9D39-A023ADAA9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5" name="Isosceles Triangle 84">
              <a:extLst>
                <a:ext uri="{FF2B5EF4-FFF2-40B4-BE49-F238E27FC236}">
                  <a16:creationId xmlns:a16="http://schemas.microsoft.com/office/drawing/2014/main" id="{ECE162D4-FCAE-441B-B5E9-C91DE62124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87" name="Isosceles Triangle 86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380" y="1270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21" name="Tabela 20">
            <a:extLst>
              <a:ext uri="{FF2B5EF4-FFF2-40B4-BE49-F238E27FC236}">
                <a16:creationId xmlns:a16="http://schemas.microsoft.com/office/drawing/2014/main" id="{BDAF0E4A-7CBA-4163-B92F-15BE9E73D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310422"/>
              </p:ext>
            </p:extLst>
          </p:nvPr>
        </p:nvGraphicFramePr>
        <p:xfrm>
          <a:off x="664529" y="333434"/>
          <a:ext cx="7776865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200" b="1" dirty="0">
                          <a:solidFill>
                            <a:srgbClr val="FF0000"/>
                          </a:solidFill>
                        </a:rPr>
                        <a:t>Exemplo:</a:t>
                      </a:r>
                      <a:endParaRPr lang="pt-PT" sz="22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" name="Rectângulo 13">
            <a:extLst>
              <a:ext uri="{FF2B5EF4-FFF2-40B4-BE49-F238E27FC236}">
                <a16:creationId xmlns:a16="http://schemas.microsoft.com/office/drawing/2014/main" id="{530733B3-E1EF-40C3-A274-42879598C8D7}"/>
              </a:ext>
            </a:extLst>
          </p:cNvPr>
          <p:cNvSpPr/>
          <p:nvPr/>
        </p:nvSpPr>
        <p:spPr>
          <a:xfrm>
            <a:off x="649843" y="1060854"/>
            <a:ext cx="2808312" cy="206429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27" name="Picture 2" descr="C:\Users\Susana\Desktop\areal\Parte2\1.png">
            <a:extLst>
              <a:ext uri="{FF2B5EF4-FFF2-40B4-BE49-F238E27FC236}">
                <a16:creationId xmlns:a16="http://schemas.microsoft.com/office/drawing/2014/main" id="{6E5ABD8D-6F60-4948-BB32-7C2386C80F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835" y="1041508"/>
            <a:ext cx="2196489" cy="2006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ângulo 2">
                <a:extLst>
                  <a:ext uri="{FF2B5EF4-FFF2-40B4-BE49-F238E27FC236}">
                    <a16:creationId xmlns:a16="http://schemas.microsoft.com/office/drawing/2014/main" id="{24D868E2-EB97-448C-A891-83ADB918B8D2}"/>
                  </a:ext>
                </a:extLst>
              </p:cNvPr>
              <p:cNvSpPr/>
              <p:nvPr/>
            </p:nvSpPr>
            <p:spPr>
              <a:xfrm>
                <a:off x="3601379" y="1737979"/>
                <a:ext cx="5033307" cy="830997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sz="2400" b="1" dirty="0"/>
                  <a:t>Determina a área de um círculo de raio 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latin typeface="Cambria Math"/>
                      </a:rPr>
                      <m:t>𝟑</m:t>
                    </m:r>
                    <m:r>
                      <a:rPr lang="pt-PT" sz="2400" b="1" i="1" dirty="0" smtClean="0">
                        <a:latin typeface="Cambria Math"/>
                      </a:rPr>
                      <m:t> </m:t>
                    </m:r>
                    <m:r>
                      <a:rPr lang="pt-PT" sz="2400" b="1" i="1" dirty="0" smtClean="0">
                        <a:latin typeface="Cambria Math"/>
                      </a:rPr>
                      <m:t>𝒄𝒎</m:t>
                    </m:r>
                    <m:r>
                      <a:rPr lang="pt-PT" sz="2400" b="1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pt-PT" sz="2400" b="1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pt-PT" sz="2400" b="1" dirty="0"/>
                  <a:t> </a:t>
                </a:r>
              </a:p>
            </p:txBody>
          </p:sp>
        </mc:Choice>
        <mc:Fallback xmlns="">
          <p:sp>
            <p:nvSpPr>
              <p:cNvPr id="28" name="Rectângulo 2">
                <a:extLst>
                  <a:ext uri="{FF2B5EF4-FFF2-40B4-BE49-F238E27FC236}">
                    <a16:creationId xmlns:a16="http://schemas.microsoft.com/office/drawing/2014/main" id="{24D868E2-EB97-448C-A891-83ADB918B8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1379" y="1737979"/>
                <a:ext cx="5033307" cy="830997"/>
              </a:xfrm>
              <a:prstGeom prst="rect">
                <a:avLst/>
              </a:prstGeom>
              <a:blipFill>
                <a:blip r:embed="rId3"/>
                <a:stretch>
                  <a:fillRect l="-1939" t="-5882" r="-1939" b="-1617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ângulo 4">
                <a:extLst>
                  <a:ext uri="{FF2B5EF4-FFF2-40B4-BE49-F238E27FC236}">
                    <a16:creationId xmlns:a16="http://schemas.microsoft.com/office/drawing/2014/main" id="{0B204B0A-B709-414E-BD5F-CE5952171A46}"/>
                  </a:ext>
                </a:extLst>
              </p:cNvPr>
              <p:cNvSpPr/>
              <p:nvPr/>
            </p:nvSpPr>
            <p:spPr>
              <a:xfrm>
                <a:off x="612514" y="3758559"/>
                <a:ext cx="7991934" cy="26234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sz="2000" dirty="0"/>
                  <a:t>A área de um círculo de raio  </a:t>
                </a:r>
                <a14:m>
                  <m:oMath xmlns:m="http://schemas.openxmlformats.org/officeDocument/2006/math">
                    <m:r>
                      <a:rPr lang="pt-PT" sz="2000" i="1" dirty="0" smtClean="0">
                        <a:latin typeface="Cambria Math"/>
                      </a:rPr>
                      <m:t>3 </m:t>
                    </m:r>
                    <m:r>
                      <a:rPr lang="pt-PT" sz="2000" i="1" dirty="0" smtClean="0">
                        <a:latin typeface="Cambria Math"/>
                      </a:rPr>
                      <m:t>𝑐𝑚</m:t>
                    </m:r>
                    <m:r>
                      <a:rPr lang="pt-PT" sz="2000" i="1" dirty="0" smtClean="0">
                        <a:latin typeface="Cambria Math"/>
                      </a:rPr>
                      <m:t>  </m:t>
                    </m:r>
                  </m:oMath>
                </a14:m>
                <a:r>
                  <a:rPr lang="pt-PT" sz="2000" dirty="0"/>
                  <a:t>é dada por:</a:t>
                </a:r>
              </a:p>
              <a:p>
                <a:pPr algn="ctr"/>
                <a:r>
                  <a:rPr lang="pt-PT" sz="2000" dirty="0"/>
                  <a:t>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𝑨</m:t>
                    </m:r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pt-PT" sz="2000" b="1" i="1" dirty="0">
                        <a:solidFill>
                          <a:srgbClr val="FF0000"/>
                        </a:solidFill>
                        <a:latin typeface="Cambria Math"/>
                      </a:rPr>
                      <m:t>𝝅</m:t>
                    </m:r>
                    <m:r>
                      <a:rPr lang="pt-PT" sz="2000" b="1" i="1" dirty="0">
                        <a:solidFill>
                          <a:srgbClr val="FF0000"/>
                        </a:solidFill>
                        <a:latin typeface="Cambria Math"/>
                      </a:rPr>
                      <m:t>×</m:t>
                    </m:r>
                    <m:sSup>
                      <m:sSupPr>
                        <m:ctrlPr>
                          <a:rPr lang="pt-PT" sz="2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p>
                        <m:r>
                          <a:rPr lang="pt-PT" sz="2000" b="1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𝝅</m:t>
                    </m:r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/>
                      </a:rPr>
                      <m:t>×</m:t>
                    </m:r>
                    <m:sSup>
                      <m:sSupPr>
                        <m:ctrlPr>
                          <a:rPr lang="pt-PT" sz="20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e>
                      <m:sup>
                        <m:r>
                          <a:rPr lang="pt-PT" sz="20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pt-PT" sz="2000" b="1" i="1" dirty="0">
                        <a:solidFill>
                          <a:srgbClr val="FF0000"/>
                        </a:solidFill>
                        <a:latin typeface="Cambria Math"/>
                      </a:rPr>
                      <m:t>𝝅</m:t>
                    </m:r>
                    <m:r>
                      <a:rPr lang="pt-PT" sz="2000" b="1" i="1" dirty="0">
                        <a:solidFill>
                          <a:srgbClr val="FF0000"/>
                        </a:solidFill>
                        <a:latin typeface="Cambria Math"/>
                      </a:rPr>
                      <m:t>×</m:t>
                    </m:r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𝟗</m:t>
                    </m:r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pt-PT" sz="20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𝒄𝒎</m:t>
                        </m:r>
                      </m:e>
                      <m:sup>
                        <m:r>
                          <a:rPr lang="pt-PT" sz="20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pt-PT" sz="2000" b="1" dirty="0"/>
              </a:p>
              <a:p>
                <a:endParaRPr lang="pt-PT" sz="2000" dirty="0"/>
              </a:p>
              <a:p>
                <a:r>
                  <a:rPr lang="pt-PT" sz="2000" dirty="0"/>
                  <a:t>Considerando  </a:t>
                </a:r>
                <a14:m>
                  <m:oMath xmlns:m="http://schemas.openxmlformats.org/officeDocument/2006/math">
                    <m:r>
                      <a:rPr lang="pt-PT" sz="2000" i="1" dirty="0" smtClean="0">
                        <a:latin typeface="Cambria Math"/>
                      </a:rPr>
                      <m:t>3,1416</m:t>
                    </m:r>
                  </m:oMath>
                </a14:m>
                <a:r>
                  <a:rPr lang="pt-PT" sz="2000" dirty="0"/>
                  <a:t>  como valor aproximado de </a:t>
                </a:r>
                <a14:m>
                  <m:oMath xmlns:m="http://schemas.openxmlformats.org/officeDocument/2006/math">
                    <m:r>
                      <a:rPr lang="pt-PT" sz="2000" i="1" dirty="0" smtClean="0">
                        <a:latin typeface="Cambria Math"/>
                      </a:rPr>
                      <m:t>𝜋</m:t>
                    </m:r>
                  </m:oMath>
                </a14:m>
                <a:r>
                  <a:rPr lang="pt-PT" sz="2000" dirty="0"/>
                  <a:t>, obtém-se</a:t>
                </a:r>
                <a:endParaRPr lang="pt-PT" sz="20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000" b="1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𝑨</m:t>
                      </m:r>
                      <m:r>
                        <a:rPr lang="pt-PT" sz="2000" b="1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pt-PT" sz="2000" b="1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𝟑</m:t>
                      </m:r>
                      <m:r>
                        <a:rPr lang="pt-PT" sz="2000" b="1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,</m:t>
                      </m:r>
                      <m:r>
                        <a:rPr lang="pt-PT" sz="2000" b="1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𝟏𝟒𝟏𝟔</m:t>
                      </m:r>
                      <m:r>
                        <a:rPr lang="pt-PT" sz="2000" b="1" i="1" dirty="0">
                          <a:solidFill>
                            <a:srgbClr val="FF0000"/>
                          </a:solidFill>
                          <a:latin typeface="Cambria Math"/>
                        </a:rPr>
                        <m:t>×</m:t>
                      </m:r>
                      <m:r>
                        <a:rPr lang="pt-PT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pt-PT" sz="2000" b="1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pt-PT" sz="2000" b="1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𝟐𝟖</m:t>
                      </m:r>
                      <m:r>
                        <a:rPr lang="pt-PT" sz="2000" b="1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,</m:t>
                      </m:r>
                      <m:r>
                        <a:rPr lang="pt-PT" sz="2000" b="1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𝟐𝟕𝟒𝟒</m:t>
                      </m:r>
                      <m:r>
                        <a:rPr lang="pt-PT" sz="2000" b="1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pt-PT" sz="2000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000" b="1" i="1" dirty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pt-PT" sz="2000" b="1" i="1" dirty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pt-PT" sz="2000" b="1" dirty="0">
                  <a:solidFill>
                    <a:srgbClr val="FF0000"/>
                  </a:solidFill>
                </a:endParaRPr>
              </a:p>
              <a:p>
                <a:endParaRPr lang="pt-PT" sz="2000" dirty="0"/>
              </a:p>
              <a:p>
                <a:r>
                  <a:rPr lang="pt-PT" sz="2000" dirty="0"/>
                  <a:t>Logo, </a:t>
                </a:r>
              </a:p>
              <a:p>
                <a:r>
                  <a:rPr lang="pt-PT" sz="2000" b="1" dirty="0">
                    <a:solidFill>
                      <a:srgbClr val="FF0000"/>
                    </a:solidFill>
                  </a:rPr>
                  <a:t>a área do círculo é aproximadamente igual a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𝟐𝟖</m:t>
                    </m:r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/>
                      </a:rPr>
                      <m:t>𝟐𝟕𝟒𝟒</m:t>
                    </m:r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pt-PT" sz="2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b="1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𝒄𝒎</m:t>
                        </m:r>
                      </m:e>
                      <m:sup>
                        <m:r>
                          <a:rPr lang="pt-PT" sz="2000" b="1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pt-PT" sz="2000" b="1" i="1" dirty="0" smtClean="0">
                        <a:solidFill>
                          <a:srgbClr val="FF0000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pt-PT" sz="2000" b="1" dirty="0"/>
              </a:p>
            </p:txBody>
          </p:sp>
        </mc:Choice>
        <mc:Fallback xmlns="">
          <p:sp>
            <p:nvSpPr>
              <p:cNvPr id="30" name="Rectângulo 4">
                <a:extLst>
                  <a:ext uri="{FF2B5EF4-FFF2-40B4-BE49-F238E27FC236}">
                    <a16:creationId xmlns:a16="http://schemas.microsoft.com/office/drawing/2014/main" id="{0B204B0A-B709-414E-BD5F-CE5952171A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514" y="3758559"/>
                <a:ext cx="7991934" cy="2623475"/>
              </a:xfrm>
              <a:prstGeom prst="rect">
                <a:avLst/>
              </a:prstGeom>
              <a:blipFill>
                <a:blip r:embed="rId4"/>
                <a:stretch>
                  <a:fillRect l="-763" t="-1628" b="-139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CaixaDeTexto 31">
            <a:extLst>
              <a:ext uri="{FF2B5EF4-FFF2-40B4-BE49-F238E27FC236}">
                <a16:creationId xmlns:a16="http://schemas.microsoft.com/office/drawing/2014/main" id="{64C90998-6657-414B-AA40-B6AE9C1FE37D}"/>
              </a:ext>
            </a:extLst>
          </p:cNvPr>
          <p:cNvSpPr txBox="1"/>
          <p:nvPr/>
        </p:nvSpPr>
        <p:spPr>
          <a:xfrm>
            <a:off x="634328" y="3348663"/>
            <a:ext cx="45861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chemeClr val="accent5">
                    <a:lumMod val="50000"/>
                  </a:schemeClr>
                </a:solidFill>
              </a:rPr>
              <a:t>Resolução:</a:t>
            </a:r>
            <a:endParaRPr lang="pt-PT" sz="1800" b="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83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8" grpId="0" animBg="1"/>
      <p:bldP spid="3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4815A7B4-532E-48C9-AC24-D78ACF333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sp>
          <p:nvSpPr>
            <p:cNvPr id="72" name="Freeform 14">
              <a:extLst>
                <a:ext uri="{FF2B5EF4-FFF2-40B4-BE49-F238E27FC236}">
                  <a16:creationId xmlns:a16="http://schemas.microsoft.com/office/drawing/2014/main" id="{D40109F4-CE5C-45F4-856E-F3F69C9FD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3CBAA4DE-3D7B-460B-AE98-D9F9990C0B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7BF1ED3E-4F80-4AF6-A41B-44F53DDE6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Rectangle 23">
              <a:extLst>
                <a:ext uri="{FF2B5EF4-FFF2-40B4-BE49-F238E27FC236}">
                  <a16:creationId xmlns:a16="http://schemas.microsoft.com/office/drawing/2014/main" id="{C0B2D747-3E31-45C5-9A98-A9710A585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Rectangle 25">
              <a:extLst>
                <a:ext uri="{FF2B5EF4-FFF2-40B4-BE49-F238E27FC236}">
                  <a16:creationId xmlns:a16="http://schemas.microsoft.com/office/drawing/2014/main" id="{A15FD4BA-3020-462D-8BE8-B3A65B8E4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Isosceles Triangle 76">
              <a:extLst>
                <a:ext uri="{FF2B5EF4-FFF2-40B4-BE49-F238E27FC236}">
                  <a16:creationId xmlns:a16="http://schemas.microsoft.com/office/drawing/2014/main" id="{A304284A-7318-4DD5-898C-2F6B23C77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7">
              <a:extLst>
                <a:ext uri="{FF2B5EF4-FFF2-40B4-BE49-F238E27FC236}">
                  <a16:creationId xmlns:a16="http://schemas.microsoft.com/office/drawing/2014/main" id="{9DF48E66-B635-4509-B115-E0987C014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8">
              <a:extLst>
                <a:ext uri="{FF2B5EF4-FFF2-40B4-BE49-F238E27FC236}">
                  <a16:creationId xmlns:a16="http://schemas.microsoft.com/office/drawing/2014/main" id="{E3B96D94-5F5A-4F4C-810C-917BF4D26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Rectangle 29">
              <a:extLst>
                <a:ext uri="{FF2B5EF4-FFF2-40B4-BE49-F238E27FC236}">
                  <a16:creationId xmlns:a16="http://schemas.microsoft.com/office/drawing/2014/main" id="{7F3782D6-BFF8-4389-9D39-A023ADAA9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ECE162D4-FCAE-441B-B5E9-C91DE62124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0D28D63E-D005-406E-BBB5-D5AB3FDCF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0752" y="1265314"/>
            <a:ext cx="3224750" cy="324913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1"/>
              <a:t>Vou aplicar …</a:t>
            </a:r>
            <a:endParaRPr lang="en-US" sz="5400"/>
          </a:p>
        </p:txBody>
      </p:sp>
      <p:sp>
        <p:nvSpPr>
          <p:cNvPr id="83" name="Isosceles Triangle 82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380" y="1270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098" name="Picture 2" descr="Resultado de imagem para gif matematica bonecos">
            <a:extLst>
              <a:ext uri="{FF2B5EF4-FFF2-40B4-BE49-F238E27FC236}">
                <a16:creationId xmlns:a16="http://schemas.microsoft.com/office/drawing/2014/main" id="{87B07D8B-ACEF-400B-B71F-2781D956AF0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6453" y="1811424"/>
            <a:ext cx="2824269" cy="3243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2844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0F5628-4CED-448C-A40B-03FE034C1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7850833" cy="1320800"/>
          </a:xfrm>
        </p:spPr>
        <p:txBody>
          <a:bodyPr>
            <a:normAutofit/>
          </a:bodyPr>
          <a:lstStyle/>
          <a:p>
            <a:r>
              <a:rPr lang="pt-PT" sz="2400" dirty="0">
                <a:solidFill>
                  <a:srgbClr val="FF0000"/>
                </a:solidFill>
              </a:rPr>
              <a:t>Página 62 do livro de 6º ano –Parte 1</a:t>
            </a:r>
            <a:br>
              <a:rPr lang="pt-PT" sz="2400" dirty="0">
                <a:solidFill>
                  <a:srgbClr val="FF0000"/>
                </a:solidFill>
              </a:rPr>
            </a:br>
            <a:r>
              <a:rPr lang="pt-PT" sz="2400" dirty="0">
                <a:solidFill>
                  <a:srgbClr val="FF0000"/>
                </a:solidFill>
              </a:rPr>
              <a:t>Pergunta 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5A25DA4-A703-46CD-85FB-19EC8AA240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88" t="62131" r="50000" b="10746"/>
          <a:stretch/>
        </p:blipFill>
        <p:spPr>
          <a:xfrm>
            <a:off x="467544" y="1484784"/>
            <a:ext cx="8361384" cy="399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983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0F5628-4CED-448C-A40B-03FE034C1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7850833" cy="1320800"/>
          </a:xfrm>
        </p:spPr>
        <p:txBody>
          <a:bodyPr>
            <a:normAutofit/>
          </a:bodyPr>
          <a:lstStyle/>
          <a:p>
            <a:r>
              <a:rPr lang="pt-PT" sz="2400" dirty="0">
                <a:solidFill>
                  <a:srgbClr val="FF0000"/>
                </a:solidFill>
              </a:rPr>
              <a:t>Pergunta 4 - Resolução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9EF1813-E9C0-4F7F-A16A-D195E0AAF92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384" t="30374" r="45827" b="55234"/>
          <a:stretch/>
        </p:blipFill>
        <p:spPr>
          <a:xfrm>
            <a:off x="467544" y="1556792"/>
            <a:ext cx="7872875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443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0F5628-4CED-448C-A40B-03FE034C1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7850833" cy="1320800"/>
          </a:xfrm>
        </p:spPr>
        <p:txBody>
          <a:bodyPr>
            <a:normAutofit/>
          </a:bodyPr>
          <a:lstStyle/>
          <a:p>
            <a:r>
              <a:rPr lang="pt-PT" sz="2400" dirty="0">
                <a:solidFill>
                  <a:srgbClr val="FF0000"/>
                </a:solidFill>
              </a:rPr>
              <a:t>Página 63 do livro de 6º ano –Parte 1</a:t>
            </a:r>
            <a:br>
              <a:rPr lang="pt-PT" sz="2400" dirty="0">
                <a:solidFill>
                  <a:srgbClr val="FF0000"/>
                </a:solidFill>
              </a:rPr>
            </a:br>
            <a:r>
              <a:rPr lang="pt-PT" sz="2400" dirty="0">
                <a:solidFill>
                  <a:srgbClr val="FF0000"/>
                </a:solidFill>
              </a:rPr>
              <a:t>Problema Resolvido</a:t>
            </a:r>
            <a:br>
              <a:rPr lang="pt-PT" sz="2400" dirty="0">
                <a:solidFill>
                  <a:srgbClr val="FF0000"/>
                </a:solidFill>
              </a:rPr>
            </a:br>
            <a:endParaRPr lang="pt-PT" sz="2400" dirty="0">
              <a:solidFill>
                <a:srgbClr val="FF0000"/>
              </a:solidFill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5A25DA4-A703-46CD-85FB-19EC8AA240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938" t="20924" r="19265" b="53635"/>
          <a:stretch/>
        </p:blipFill>
        <p:spPr>
          <a:xfrm>
            <a:off x="0" y="1628800"/>
            <a:ext cx="854094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39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4815A7B4-532E-48C9-AC24-D78ACF333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sp>
          <p:nvSpPr>
            <p:cNvPr id="72" name="Freeform 14">
              <a:extLst>
                <a:ext uri="{FF2B5EF4-FFF2-40B4-BE49-F238E27FC236}">
                  <a16:creationId xmlns:a16="http://schemas.microsoft.com/office/drawing/2014/main" id="{D40109F4-CE5C-45F4-856E-F3F69C9FD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3CBAA4DE-3D7B-460B-AE98-D9F9990C0B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7BF1ED3E-4F80-4AF6-A41B-44F53DDE6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Rectangle 23">
              <a:extLst>
                <a:ext uri="{FF2B5EF4-FFF2-40B4-BE49-F238E27FC236}">
                  <a16:creationId xmlns:a16="http://schemas.microsoft.com/office/drawing/2014/main" id="{C0B2D747-3E31-45C5-9A98-A9710A585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Rectangle 25">
              <a:extLst>
                <a:ext uri="{FF2B5EF4-FFF2-40B4-BE49-F238E27FC236}">
                  <a16:creationId xmlns:a16="http://schemas.microsoft.com/office/drawing/2014/main" id="{A15FD4BA-3020-462D-8BE8-B3A65B8E4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Isosceles Triangle 76">
              <a:extLst>
                <a:ext uri="{FF2B5EF4-FFF2-40B4-BE49-F238E27FC236}">
                  <a16:creationId xmlns:a16="http://schemas.microsoft.com/office/drawing/2014/main" id="{A304284A-7318-4DD5-898C-2F6B23C77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7">
              <a:extLst>
                <a:ext uri="{FF2B5EF4-FFF2-40B4-BE49-F238E27FC236}">
                  <a16:creationId xmlns:a16="http://schemas.microsoft.com/office/drawing/2014/main" id="{9DF48E66-B635-4509-B115-E0987C014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8">
              <a:extLst>
                <a:ext uri="{FF2B5EF4-FFF2-40B4-BE49-F238E27FC236}">
                  <a16:creationId xmlns:a16="http://schemas.microsoft.com/office/drawing/2014/main" id="{E3B96D94-5F5A-4F4C-810C-917BF4D26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Rectangle 29">
              <a:extLst>
                <a:ext uri="{FF2B5EF4-FFF2-40B4-BE49-F238E27FC236}">
                  <a16:creationId xmlns:a16="http://schemas.microsoft.com/office/drawing/2014/main" id="{7F3782D6-BFF8-4389-9D39-A023ADAA9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ECE162D4-FCAE-441B-B5E9-C91DE62124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0D28D63E-D005-406E-BBB5-D5AB3FDCF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0752" y="1265314"/>
            <a:ext cx="3224750" cy="324913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400" b="1" dirty="0" err="1"/>
              <a:t>Trabalho</a:t>
            </a:r>
            <a:r>
              <a:rPr lang="en-US" sz="5400" b="1" dirty="0"/>
              <a:t> </a:t>
            </a:r>
            <a:r>
              <a:rPr lang="en-US" sz="5400" b="1" dirty="0" err="1"/>
              <a:t>Autónomo</a:t>
            </a:r>
            <a:r>
              <a:rPr lang="en-US" sz="5400" b="1"/>
              <a:t> (TPC) …</a:t>
            </a:r>
            <a:endParaRPr lang="en-US" sz="5400"/>
          </a:p>
        </p:txBody>
      </p:sp>
      <p:sp>
        <p:nvSpPr>
          <p:cNvPr id="83" name="Isosceles Triangle 82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380" y="1270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098" name="Picture 2" descr="Resultado de imagem para gif matematica bonecos">
            <a:extLst>
              <a:ext uri="{FF2B5EF4-FFF2-40B4-BE49-F238E27FC236}">
                <a16:creationId xmlns:a16="http://schemas.microsoft.com/office/drawing/2014/main" id="{87B07D8B-ACEF-400B-B71F-2781D956AF0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6453" y="1811424"/>
            <a:ext cx="2824269" cy="3243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1570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ítulo 1">
                <a:extLst>
                  <a:ext uri="{FF2B5EF4-FFF2-40B4-BE49-F238E27FC236}">
                    <a16:creationId xmlns:a16="http://schemas.microsoft.com/office/drawing/2014/main" id="{99D2E939-1AE4-44AE-893C-76B9744C1E5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506502" y="368989"/>
                <a:ext cx="7560840" cy="1008112"/>
              </a:xfrm>
            </p:spPr>
            <p:txBody>
              <a:bodyPr>
                <a:normAutofit fontScale="90000"/>
              </a:bodyPr>
              <a:lstStyle/>
              <a:p>
                <a:br>
                  <a:rPr lang="pt-PT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pt-PT" sz="27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Calcula a área do coração, sabendo que o comprimento do lado do quadrado é 6 cm.</a:t>
                </a:r>
                <a:br>
                  <a:rPr lang="pt-PT" sz="27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pt-PT" sz="27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pt-PT" sz="27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Utiliza 3,1416 para valor aproximado de </a:t>
                </a:r>
                <a14:m>
                  <m:oMath xmlns:m="http://schemas.openxmlformats.org/officeDocument/2006/math">
                    <m:r>
                      <a:rPr lang="pt-PT" sz="27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𝝅</m:t>
                    </m:r>
                    <m:r>
                      <a:rPr lang="pt-PT" sz="27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br>
                  <a:rPr lang="pt-PT" sz="27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pt-PT" sz="27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pt-PT" sz="2700" b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Apresenta a resposta em centímetros quadrados, arredondada às décimas.</a:t>
                </a:r>
                <a:br>
                  <a:rPr lang="pt-PT" sz="27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pt-PT" sz="27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ítulo 1">
                <a:extLst>
                  <a:ext uri="{FF2B5EF4-FFF2-40B4-BE49-F238E27FC236}">
                    <a16:creationId xmlns:a16="http://schemas.microsoft.com/office/drawing/2014/main" id="{99D2E939-1AE4-44AE-893C-76B9744C1E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06502" y="368989"/>
                <a:ext cx="7560840" cy="1008112"/>
              </a:xfrm>
              <a:blipFill>
                <a:blip r:embed="rId2"/>
                <a:stretch>
                  <a:fillRect l="-1210" b="-22666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Nenhuma descrição de foto disponível.">
            <a:extLst>
              <a:ext uri="{FF2B5EF4-FFF2-40B4-BE49-F238E27FC236}">
                <a16:creationId xmlns:a16="http://schemas.microsoft.com/office/drawing/2014/main" id="{E49906A8-C584-4217-98FB-C7F2DBED4BD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4" r="18535" b="23937"/>
          <a:stretch/>
        </p:blipFill>
        <p:spPr bwMode="auto">
          <a:xfrm>
            <a:off x="2164145" y="3429000"/>
            <a:ext cx="2952329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EB3FC49-9E5A-42E1-A468-E2B7AC3A3174}"/>
              </a:ext>
            </a:extLst>
          </p:cNvPr>
          <p:cNvSpPr txBox="1"/>
          <p:nvPr/>
        </p:nvSpPr>
        <p:spPr>
          <a:xfrm>
            <a:off x="506502" y="99781"/>
            <a:ext cx="542541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600" b="1" dirty="0">
                <a:solidFill>
                  <a:srgbClr val="FF0000"/>
                </a:solidFill>
                <a:effectLst/>
                <a:latin typeface="inherit"/>
              </a:rPr>
              <a:t>Desafio “Área do Coração”</a:t>
            </a:r>
            <a:br>
              <a:rPr lang="pt-PT" sz="3600" b="1" dirty="0">
                <a:solidFill>
                  <a:srgbClr val="FF0000"/>
                </a:solidFill>
                <a:effectLst/>
                <a:latin typeface="inherit"/>
              </a:rPr>
            </a:br>
            <a:br>
              <a:rPr lang="pt-PT" sz="3600" dirty="0">
                <a:effectLst/>
                <a:latin typeface="inherit"/>
              </a:rPr>
            </a:br>
            <a:endParaRPr lang="pt-PT" sz="36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F0CC265-8D68-4C21-8508-86B65AC5D104}"/>
              </a:ext>
            </a:extLst>
          </p:cNvPr>
          <p:cNvSpPr txBox="1"/>
          <p:nvPr/>
        </p:nvSpPr>
        <p:spPr>
          <a:xfrm rot="2226924">
            <a:off x="4058823" y="5940194"/>
            <a:ext cx="116251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dirty="0"/>
              <a:t>6 cm</a:t>
            </a:r>
          </a:p>
          <a:p>
            <a:endParaRPr lang="pt-PT" dirty="0"/>
          </a:p>
        </p:txBody>
      </p:sp>
      <p:cxnSp>
        <p:nvCxnSpPr>
          <p:cNvPr id="8" name="Conexão reta unidirecional 7">
            <a:extLst>
              <a:ext uri="{FF2B5EF4-FFF2-40B4-BE49-F238E27FC236}">
                <a16:creationId xmlns:a16="http://schemas.microsoft.com/office/drawing/2014/main" id="{D4B9988A-6ED3-44C9-883E-8EE6E9D01222}"/>
              </a:ext>
            </a:extLst>
          </p:cNvPr>
          <p:cNvCxnSpPr>
            <a:cxnSpLocks/>
          </p:cNvCxnSpPr>
          <p:nvPr/>
        </p:nvCxnSpPr>
        <p:spPr>
          <a:xfrm flipV="1">
            <a:off x="4430311" y="5301208"/>
            <a:ext cx="432048" cy="474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xão reta unidirecional 10">
            <a:extLst>
              <a:ext uri="{FF2B5EF4-FFF2-40B4-BE49-F238E27FC236}">
                <a16:creationId xmlns:a16="http://schemas.microsoft.com/office/drawing/2014/main" id="{92C2C024-EB26-45F9-9891-B33FB486B893}"/>
              </a:ext>
            </a:extLst>
          </p:cNvPr>
          <p:cNvCxnSpPr>
            <a:cxnSpLocks/>
          </p:cNvCxnSpPr>
          <p:nvPr/>
        </p:nvCxnSpPr>
        <p:spPr>
          <a:xfrm flipH="1">
            <a:off x="3799451" y="6026046"/>
            <a:ext cx="364232" cy="397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885063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1688</TotalTime>
  <Words>255</Words>
  <Application>Microsoft Office PowerPoint</Application>
  <PresentationFormat>Apresentação no Ecrã (4:3)</PresentationFormat>
  <Paragraphs>32</Paragraphs>
  <Slides>9</Slides>
  <Notes>3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6" baseType="lpstr">
      <vt:lpstr>Arial</vt:lpstr>
      <vt:lpstr>Calibri</vt:lpstr>
      <vt:lpstr>Cambria Math</vt:lpstr>
      <vt:lpstr>inherit</vt:lpstr>
      <vt:lpstr>Trebuchet MS</vt:lpstr>
      <vt:lpstr>Wingdings 3</vt:lpstr>
      <vt:lpstr>Faceta</vt:lpstr>
      <vt:lpstr>Apresentação do PowerPoint</vt:lpstr>
      <vt:lpstr>Área de um círculo</vt:lpstr>
      <vt:lpstr>Apresentação do PowerPoint</vt:lpstr>
      <vt:lpstr>Vou aplicar …</vt:lpstr>
      <vt:lpstr>Página 62 do livro de 6º ano –Parte 1 Pergunta 4</vt:lpstr>
      <vt:lpstr>Pergunta 4 - Resolução</vt:lpstr>
      <vt:lpstr>Página 63 do livro de 6º ano –Parte 1 Problema Resolvido </vt:lpstr>
      <vt:lpstr>Trabalho Autónomo (TPC) …</vt:lpstr>
      <vt:lpstr> Calcula a área do coração, sabendo que o comprimento do lado do quadrado é 6 cm.  Utiliza 3,1416 para valor aproximado de π.  Apresenta a resposta em centímetros quadrados, arredondada às décimas. </vt:lpstr>
    </vt:vector>
  </TitlesOfParts>
  <Company>LeYa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 Catarina Furtado Abreu Cotovio</dc:creator>
  <cp:lastModifiedBy>Isabel Alexandra Rato da Silva</cp:lastModifiedBy>
  <cp:revision>108</cp:revision>
  <dcterms:created xsi:type="dcterms:W3CDTF">2016-01-04T17:52:17Z</dcterms:created>
  <dcterms:modified xsi:type="dcterms:W3CDTF">2021-02-15T12:00:19Z</dcterms:modified>
</cp:coreProperties>
</file>