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5" r:id="rId4"/>
    <p:sldId id="257" r:id="rId5"/>
    <p:sldId id="266" r:id="rId6"/>
    <p:sldId id="267" r:id="rId7"/>
    <p:sldId id="258" r:id="rId8"/>
    <p:sldId id="269" r:id="rId9"/>
    <p:sldId id="271" r:id="rId10"/>
    <p:sldId id="273" r:id="rId11"/>
    <p:sldId id="272" r:id="rId12"/>
    <p:sldId id="274" r:id="rId13"/>
    <p:sldId id="265" r:id="rId14"/>
  </p:sldIdLst>
  <p:sldSz cx="9144000" cy="6858000" type="screen4x3"/>
  <p:notesSz cx="6858000" cy="97107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  <a:srgbClr val="006600"/>
    <a:srgbClr val="F8F8F8"/>
    <a:srgbClr val="CCFFFF"/>
    <a:srgbClr val="CCFF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r">
              <a:defRPr sz="1100"/>
            </a:lvl1pPr>
          </a:lstStyle>
          <a:p>
            <a:fld id="{C6264AB8-128B-41D4-AD2F-48CA4D7B896F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4222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923" y="9224222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r">
              <a:defRPr sz="1100"/>
            </a:lvl1pPr>
          </a:lstStyle>
          <a:p>
            <a:fld id="{E6386F6F-2B8B-44B7-9764-00A171EC837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200"/>
            </a:lvl1pPr>
          </a:lstStyle>
          <a:p>
            <a:fld id="{57D029EE-3441-4C58-8C7A-A4DE54CB4697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666" tIns="47334" rIns="94666" bIns="4733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200"/>
            </a:lvl1pPr>
          </a:lstStyle>
          <a:p>
            <a:fld id="{574B2351-72D8-43A3-844E-4F249EE2CC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BE9EAF-C972-4BA9-B05E-4E30561BEC41}" type="datetimeFigureOut">
              <a:rPr lang="pt-PT" smtClean="0"/>
              <a:pPr/>
              <a:t>03-01-2013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http://www.escolar2.com.ar/matema.gi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gif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http://www.escolar2.com.ar/matema.gif" TargetMode="Externa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escolar2.com.ar/matema.gif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2.gif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http://www.escolar2.com.ar/matema.gif" TargetMode="External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escolar2.com.ar/matema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escolar2.com.ar/matema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escolar2.com.ar/matema.gif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http://www.escolar2.com.ar/matema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http://www.escolar2.com.ar/matema.gi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escolar2.com.ar/matema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http://www.escolar2.com.ar/matema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escolar2.com.ar/matema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escolar2.com.ar/matema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744529"/>
            <a:ext cx="1285884" cy="1327149"/>
          </a:xfrm>
        </p:spPr>
        <p:txBody>
          <a:bodyPr>
            <a:normAutofit fontScale="90000"/>
          </a:bodyPr>
          <a:lstStyle/>
          <a:p>
            <a:r>
              <a:rPr lang="pt-PT" sz="15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1</a:t>
            </a:r>
            <a:endParaRPr lang="pt-PT" sz="5100" dirty="0">
              <a:solidFill>
                <a:schemeClr val="bg2">
                  <a:lumMod val="1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786842" cy="428604"/>
          </a:xfrm>
        </p:spPr>
        <p:txBody>
          <a:bodyPr>
            <a:normAutofit/>
          </a:bodyPr>
          <a:lstStyle/>
          <a:p>
            <a:r>
              <a:rPr lang="pt-PT" sz="14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Agrupamento de Escolas do Forte da Casa			</a:t>
            </a:r>
            <a:r>
              <a:rPr lang="pt-PT" sz="11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A Prof.  </a:t>
            </a:r>
            <a:r>
              <a:rPr lang="pt-PT" sz="12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Isabel Silva</a:t>
            </a:r>
            <a:endParaRPr lang="pt-PT" sz="12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786182" y="1643050"/>
            <a:ext cx="5143536" cy="3000396"/>
            <a:chOff x="3786182" y="1643050"/>
            <a:chExt cx="5143536" cy="3000396"/>
          </a:xfrm>
        </p:grpSpPr>
        <p:sp>
          <p:nvSpPr>
            <p:cNvPr id="15" name="Rectângulo 14"/>
            <p:cNvSpPr/>
            <p:nvPr/>
          </p:nvSpPr>
          <p:spPr>
            <a:xfrm>
              <a:off x="6443678" y="3357562"/>
              <a:ext cx="1214446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o explicativo retangular com cantos arredondados 4"/>
            <p:cNvSpPr/>
            <p:nvPr/>
          </p:nvSpPr>
          <p:spPr>
            <a:xfrm>
              <a:off x="3786182" y="1643050"/>
              <a:ext cx="5143536" cy="1357322"/>
            </a:xfrm>
            <a:prstGeom prst="wedgeRoundRectCallout">
              <a:avLst>
                <a:gd name="adj1" fmla="val -60005"/>
                <a:gd name="adj2" fmla="val 498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 b="1" dirty="0" smtClean="0">
                <a:solidFill>
                  <a:srgbClr val="C00000"/>
                </a:solidFill>
              </a:endParaRPr>
            </a:p>
            <a:p>
              <a:pPr algn="ctr"/>
              <a:endParaRPr lang="pt-PT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pt-PT" sz="2400" b="1" dirty="0" smtClean="0">
                  <a:solidFill>
                    <a:schemeClr val="bg2">
                      <a:lumMod val="10000"/>
                    </a:schemeClr>
                  </a:solidFill>
                </a:rPr>
                <a:t>Vamos </a:t>
              </a:r>
              <a:r>
                <a:rPr lang="pt-PT" sz="2400" b="1" dirty="0" smtClean="0">
                  <a:solidFill>
                    <a:schemeClr val="bg2">
                      <a:lumMod val="10000"/>
                    </a:schemeClr>
                  </a:solidFill>
                </a:rPr>
                <a:t>recordar os </a:t>
              </a:r>
              <a:r>
                <a:rPr lang="pt-PT" sz="2400" b="1" dirty="0" err="1" smtClean="0">
                  <a:solidFill>
                    <a:schemeClr val="bg2">
                      <a:lumMod val="10000"/>
                    </a:schemeClr>
                  </a:solidFill>
                </a:rPr>
                <a:t>Pólígonos</a:t>
              </a:r>
              <a:endParaRPr lang="pt-PT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endParaRPr>
            </a:p>
            <a:p>
              <a:pPr algn="ctr"/>
              <a:r>
                <a:rPr lang="pt-PT" dirty="0" smtClean="0"/>
                <a:t> </a:t>
              </a:r>
            </a:p>
            <a:p>
              <a:pPr algn="ctr"/>
              <a:endParaRPr lang="pt-PT" dirty="0"/>
            </a:p>
            <a:p>
              <a:pPr algn="ctr"/>
              <a:endParaRPr lang="pt-PT" dirty="0"/>
            </a:p>
          </p:txBody>
        </p:sp>
      </p:grp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12" name="Grupo 11"/>
          <p:cNvGrpSpPr/>
          <p:nvPr/>
        </p:nvGrpSpPr>
        <p:grpSpPr>
          <a:xfrm>
            <a:off x="5976474" y="166965"/>
            <a:ext cx="2938956" cy="690267"/>
            <a:chOff x="5976474" y="166965"/>
            <a:chExt cx="2938956" cy="690267"/>
          </a:xfrm>
        </p:grpSpPr>
        <p:pic>
          <p:nvPicPr>
            <p:cNvPr id="2051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3" r:link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8343926" y="166965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chemeClr val="accent1">
                      <a:lumMod val="75000"/>
                    </a:schemeClr>
                  </a:solidFill>
                  <a:latin typeface="Juice ITC" pitchFamily="82" charset="0"/>
                </a:rPr>
                <a:t>5º</a:t>
              </a:r>
              <a:endParaRPr lang="pt-PT" sz="2400" b="1" dirty="0">
                <a:solidFill>
                  <a:schemeClr val="accent1">
                    <a:lumMod val="75000"/>
                  </a:schemeClr>
                </a:solidFill>
                <a:latin typeface="Juice ITC" pitchFamily="82" charset="0"/>
              </a:endParaRPr>
            </a:p>
          </p:txBody>
        </p:sp>
      </p:grpSp>
      <p:pic>
        <p:nvPicPr>
          <p:cNvPr id="19458" name="Picture 2" descr="http://3.bp.blogspot.com/-46sMafKTmZw/TmZQC82R0qI/AAAAAAAABXg/iWPbTvhDXx4/s1600/VariosPoligo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140968"/>
            <a:ext cx="3503972" cy="3054896"/>
          </a:xfrm>
          <a:prstGeom prst="rect">
            <a:avLst/>
          </a:prstGeom>
          <a:noFill/>
        </p:spPr>
      </p:pic>
      <p:pic>
        <p:nvPicPr>
          <p:cNvPr id="19462" name="Picture 6" descr="E.B.1 de Eira Vedra - Vieira do Minho (Agrupamento de Escolas Vieira de Araújo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o 70"/>
          <p:cNvGrpSpPr/>
          <p:nvPr/>
        </p:nvGrpSpPr>
        <p:grpSpPr>
          <a:xfrm>
            <a:off x="214282" y="-142900"/>
            <a:ext cx="8529662" cy="2357430"/>
            <a:chOff x="-4786346" y="4500570"/>
            <a:chExt cx="8529662" cy="2357430"/>
          </a:xfrm>
        </p:grpSpPr>
        <p:grpSp>
          <p:nvGrpSpPr>
            <p:cNvPr id="62" name="Grupo 61"/>
            <p:cNvGrpSpPr/>
            <p:nvPr/>
          </p:nvGrpSpPr>
          <p:grpSpPr>
            <a:xfrm flipH="1">
              <a:off x="99978" y="4500570"/>
              <a:ext cx="3643338" cy="2357430"/>
              <a:chOff x="642910" y="1979933"/>
              <a:chExt cx="5884042" cy="4878067"/>
            </a:xfrm>
          </p:grpSpPr>
          <p:grpSp>
            <p:nvGrpSpPr>
              <p:cNvPr id="63" name="Grupo 13"/>
              <p:cNvGrpSpPr/>
              <p:nvPr/>
            </p:nvGrpSpPr>
            <p:grpSpPr>
              <a:xfrm>
                <a:off x="642910" y="1979933"/>
                <a:ext cx="5884042" cy="4878067"/>
                <a:chOff x="357158" y="1428736"/>
                <a:chExt cx="7643866" cy="4357718"/>
              </a:xfrm>
            </p:grpSpPr>
            <p:pic>
              <p:nvPicPr>
                <p:cNvPr id="66" name="Imagem 65"/>
                <p:cNvPicPr/>
                <p:nvPr/>
              </p:nvPicPr>
              <p:blipFill>
                <a:blip r:embed="rId2" cstate="print"/>
                <a:srcRect l="22219" t="30950" r="43882" b="18250"/>
                <a:stretch>
                  <a:fillRect/>
                </a:stretch>
              </p:blipFill>
              <p:spPr bwMode="auto">
                <a:xfrm>
                  <a:off x="357158" y="1428736"/>
                  <a:ext cx="5000660" cy="4286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Rectângulo 66"/>
                <p:cNvSpPr/>
                <p:nvPr/>
              </p:nvSpPr>
              <p:spPr>
                <a:xfrm>
                  <a:off x="357158" y="1428736"/>
                  <a:ext cx="3071834" cy="1000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8" name="Rectângulo 67"/>
                <p:cNvSpPr/>
                <p:nvPr/>
              </p:nvSpPr>
              <p:spPr>
                <a:xfrm>
                  <a:off x="1833502" y="1733674"/>
                  <a:ext cx="1838201" cy="12666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9" name="Rectângulo 68"/>
                <p:cNvSpPr/>
                <p:nvPr/>
              </p:nvSpPr>
              <p:spPr>
                <a:xfrm>
                  <a:off x="5331692" y="4708761"/>
                  <a:ext cx="2669332" cy="10776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sp>
            <p:nvSpPr>
              <p:cNvPr id="64" name="Rectângulo 63"/>
              <p:cNvSpPr/>
              <p:nvPr/>
            </p:nvSpPr>
            <p:spPr>
              <a:xfrm>
                <a:off x="3287362" y="2285968"/>
                <a:ext cx="1309622" cy="312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5" name="Rectângulo 64"/>
              <p:cNvSpPr/>
              <p:nvPr/>
            </p:nvSpPr>
            <p:spPr>
              <a:xfrm>
                <a:off x="3907709" y="4786298"/>
                <a:ext cx="1309622" cy="8380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0" name="Chamada rectangular arredondada 69"/>
            <p:cNvSpPr/>
            <p:nvPr/>
          </p:nvSpPr>
          <p:spPr>
            <a:xfrm>
              <a:off x="-4786346" y="4786322"/>
              <a:ext cx="7358114" cy="500066"/>
            </a:xfrm>
            <a:prstGeom prst="wedgeRoundRectCallout">
              <a:avLst>
                <a:gd name="adj1" fmla="val 54843"/>
                <a:gd name="adj2" fmla="val 7649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 smtClean="0">
                  <a:solidFill>
                    <a:schemeClr val="tx1"/>
                  </a:solidFill>
                  <a:latin typeface="Berlin Sans FB" pitchFamily="34" charset="0"/>
                </a:rPr>
                <a:t>A classificação das pirâmides e dos prismas faz-se de acordo com o polígono da base.</a:t>
              </a:r>
              <a:endParaRPr lang="pt-PT" sz="16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3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3" r:link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ixaDeTexto 3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24" name="Rectangle 106"/>
          <p:cNvSpPr>
            <a:spLocks noChangeArrowheads="1"/>
          </p:cNvSpPr>
          <p:nvPr/>
        </p:nvSpPr>
        <p:spPr bwMode="auto">
          <a:xfrm>
            <a:off x="785786" y="5286388"/>
            <a:ext cx="7129463" cy="863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214414" y="928670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t-PT" sz="2800" b="1" dirty="0">
                <a:ln/>
                <a:solidFill>
                  <a:schemeClr val="accent3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Berlin Sans FB Demi" pitchFamily="34" charset="0"/>
              </a:rPr>
              <a:t>Prismas e pirâmides: classificação</a:t>
            </a:r>
          </a:p>
        </p:txBody>
      </p:sp>
      <p:graphicFrame>
        <p:nvGraphicFramePr>
          <p:cNvPr id="35" name="Group 442"/>
          <p:cNvGraphicFramePr>
            <a:graphicFrameLocks/>
          </p:cNvGraphicFramePr>
          <p:nvPr/>
        </p:nvGraphicFramePr>
        <p:xfrm>
          <a:off x="142844" y="1781948"/>
          <a:ext cx="3929090" cy="3218688"/>
        </p:xfrm>
        <a:graphic>
          <a:graphicData uri="http://schemas.openxmlformats.org/drawingml/2006/table">
            <a:tbl>
              <a:tblPr/>
              <a:tblGrid>
                <a:gridCol w="806505"/>
                <a:gridCol w="754063"/>
                <a:gridCol w="868324"/>
                <a:gridCol w="785818"/>
                <a:gridCol w="71438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PRISMAS</a:t>
                      </a:r>
                      <a:r>
                        <a:rPr kumimoji="0" lang="pt-P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poliedros com duas bases geometricamente iguais e paralelas. As faces laterais são quadriláteros.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Modelo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Polígono da base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Nome do poliedro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445"/>
          <p:cNvGraphicFramePr>
            <a:graphicFrameLocks/>
          </p:cNvGraphicFramePr>
          <p:nvPr/>
        </p:nvGraphicFramePr>
        <p:xfrm>
          <a:off x="4214810" y="1781948"/>
          <a:ext cx="4214842" cy="3187891"/>
        </p:xfrm>
        <a:graphic>
          <a:graphicData uri="http://schemas.openxmlformats.org/drawingml/2006/table">
            <a:tbl>
              <a:tblPr/>
              <a:tblGrid>
                <a:gridCol w="785818"/>
                <a:gridCol w="857256"/>
                <a:gridCol w="857256"/>
                <a:gridCol w="857256"/>
                <a:gridCol w="857256"/>
              </a:tblGrid>
              <a:tr h="79216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PIRÂMIDES</a:t>
                      </a:r>
                      <a:r>
                        <a:rPr kumimoji="0" lang="pt-P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–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Poliedros com uma só base. As faces laterais são triângulos.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Modelo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Polígono da base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Nome do poliedro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Text Box 425"/>
          <p:cNvSpPr txBox="1">
            <a:spLocks noChangeArrowheads="1"/>
          </p:cNvSpPr>
          <p:nvPr/>
        </p:nvSpPr>
        <p:spPr bwMode="auto">
          <a:xfrm>
            <a:off x="973068" y="3974281"/>
            <a:ext cx="741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Triângulo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39" name="Text Box 426"/>
          <p:cNvSpPr txBox="1">
            <a:spLocks noChangeArrowheads="1"/>
          </p:cNvSpPr>
          <p:nvPr/>
        </p:nvSpPr>
        <p:spPr bwMode="auto">
          <a:xfrm>
            <a:off x="4257673" y="3974281"/>
            <a:ext cx="768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Triângulo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0" name="Text Box 427"/>
          <p:cNvSpPr txBox="1">
            <a:spLocks noChangeArrowheads="1"/>
          </p:cNvSpPr>
          <p:nvPr/>
        </p:nvSpPr>
        <p:spPr bwMode="auto">
          <a:xfrm>
            <a:off x="1689124" y="3974281"/>
            <a:ext cx="901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Quadrilátero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1" name="Text Box 428"/>
          <p:cNvSpPr txBox="1">
            <a:spLocks noChangeArrowheads="1"/>
          </p:cNvSpPr>
          <p:nvPr/>
        </p:nvSpPr>
        <p:spPr bwMode="auto">
          <a:xfrm>
            <a:off x="5000628" y="3974281"/>
            <a:ext cx="928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Quadrilátero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2" name="Text Box 429"/>
          <p:cNvSpPr txBox="1">
            <a:spLocks noChangeArrowheads="1"/>
          </p:cNvSpPr>
          <p:nvPr/>
        </p:nvSpPr>
        <p:spPr bwMode="auto">
          <a:xfrm>
            <a:off x="2581261" y="396475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Pentágono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3" name="Text Box 430"/>
          <p:cNvSpPr txBox="1">
            <a:spLocks noChangeArrowheads="1"/>
          </p:cNvSpPr>
          <p:nvPr/>
        </p:nvSpPr>
        <p:spPr bwMode="auto">
          <a:xfrm>
            <a:off x="5922978" y="3974281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Pentágono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4" name="Text Box 431"/>
          <p:cNvSpPr txBox="1">
            <a:spLocks noChangeArrowheads="1"/>
          </p:cNvSpPr>
          <p:nvPr/>
        </p:nvSpPr>
        <p:spPr bwMode="auto">
          <a:xfrm>
            <a:off x="3376604" y="3955231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Hexágono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5" name="Text Box 432"/>
          <p:cNvSpPr txBox="1">
            <a:spLocks noChangeArrowheads="1"/>
          </p:cNvSpPr>
          <p:nvPr/>
        </p:nvSpPr>
        <p:spPr bwMode="auto">
          <a:xfrm>
            <a:off x="6799283" y="3980831"/>
            <a:ext cx="792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tx1"/>
                </a:solidFill>
                <a:effectLst/>
                <a:latin typeface="Agency FB" pitchFamily="34" charset="0"/>
              </a:rPr>
              <a:t>Hexágono</a:t>
            </a:r>
            <a:endParaRPr lang="pt-PT" sz="1400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6" name="Text Box 437"/>
          <p:cNvSpPr txBox="1">
            <a:spLocks noChangeArrowheads="1"/>
          </p:cNvSpPr>
          <p:nvPr/>
        </p:nvSpPr>
        <p:spPr bwMode="auto">
          <a:xfrm>
            <a:off x="928662" y="4451193"/>
            <a:ext cx="834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  <a:t>Prisma</a:t>
            </a:r>
          </a:p>
          <a:p>
            <a:pPr algn="ctr"/>
            <a: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  <a:t>Triangular</a:t>
            </a:r>
            <a:endParaRPr lang="pt-PT" sz="1400" b="1" dirty="0">
              <a:solidFill>
                <a:srgbClr val="006600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7" name="Text Box 446"/>
          <p:cNvSpPr txBox="1">
            <a:spLocks noChangeArrowheads="1"/>
          </p:cNvSpPr>
          <p:nvPr/>
        </p:nvSpPr>
        <p:spPr bwMode="auto">
          <a:xfrm>
            <a:off x="4195761" y="4451193"/>
            <a:ext cx="866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Pirâmide</a:t>
            </a:r>
          </a:p>
          <a:p>
            <a:pPr algn="ctr"/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Triangular</a:t>
            </a:r>
            <a:endParaRPr lang="pt-PT" sz="1400" b="1" dirty="0">
              <a:solidFill>
                <a:srgbClr val="660033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8" name="Text Box 447"/>
          <p:cNvSpPr txBox="1">
            <a:spLocks noChangeArrowheads="1"/>
          </p:cNvSpPr>
          <p:nvPr/>
        </p:nvSpPr>
        <p:spPr bwMode="auto">
          <a:xfrm>
            <a:off x="1447778" y="4451193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  <a:t>Prisma</a:t>
            </a:r>
          </a:p>
          <a:p>
            <a:pPr algn="ctr"/>
            <a:r>
              <a:rPr lang="pt-PT" sz="1400" b="1" dirty="0" smtClean="0">
                <a:solidFill>
                  <a:srgbClr val="006600"/>
                </a:solidFill>
                <a:effectLst/>
                <a:latin typeface="Agency FB" pitchFamily="34" charset="0"/>
              </a:rPr>
              <a:t>Quadrangular</a:t>
            </a:r>
            <a:endParaRPr lang="pt-PT" sz="1400" b="1" dirty="0">
              <a:solidFill>
                <a:srgbClr val="006600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49" name="Text Box 448"/>
          <p:cNvSpPr txBox="1">
            <a:spLocks noChangeArrowheads="1"/>
          </p:cNvSpPr>
          <p:nvPr/>
        </p:nvSpPr>
        <p:spPr bwMode="auto">
          <a:xfrm>
            <a:off x="4881564" y="4451193"/>
            <a:ext cx="1133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Pirâmide</a:t>
            </a:r>
          </a:p>
          <a:p>
            <a:pPr algn="ctr"/>
            <a:r>
              <a:rPr lang="pt-PT" sz="1400" b="1" dirty="0" smtClean="0">
                <a:solidFill>
                  <a:srgbClr val="660033"/>
                </a:solidFill>
                <a:effectLst/>
                <a:latin typeface="Agency FB" pitchFamily="34" charset="0"/>
              </a:rPr>
              <a:t>Quadrangular</a:t>
            </a:r>
            <a:endParaRPr lang="pt-PT" sz="1400" b="1" dirty="0">
              <a:solidFill>
                <a:srgbClr val="660033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50" name="Text Box 449"/>
          <p:cNvSpPr txBox="1">
            <a:spLocks noChangeArrowheads="1"/>
          </p:cNvSpPr>
          <p:nvPr/>
        </p:nvSpPr>
        <p:spPr bwMode="auto">
          <a:xfrm>
            <a:off x="2543161" y="4450063"/>
            <a:ext cx="85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  <a:t>Prisma</a:t>
            </a:r>
            <a:b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</a:br>
            <a:r>
              <a:rPr lang="pt-PT" sz="1400" b="1" dirty="0" smtClean="0">
                <a:solidFill>
                  <a:srgbClr val="006600"/>
                </a:solidFill>
                <a:effectLst/>
                <a:latin typeface="Agency FB" pitchFamily="34" charset="0"/>
              </a:rPr>
              <a:t>Pentagonal</a:t>
            </a:r>
            <a:endParaRPr lang="pt-PT" sz="1400" b="1" dirty="0">
              <a:solidFill>
                <a:srgbClr val="006600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51" name="Text Box 450"/>
          <p:cNvSpPr txBox="1">
            <a:spLocks noChangeArrowheads="1"/>
          </p:cNvSpPr>
          <p:nvPr/>
        </p:nvSpPr>
        <p:spPr bwMode="auto">
          <a:xfrm>
            <a:off x="5818212" y="4451193"/>
            <a:ext cx="939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Pirâmide</a:t>
            </a:r>
          </a:p>
          <a:p>
            <a:pPr algn="ctr"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Pentagonal</a:t>
            </a:r>
            <a:endParaRPr lang="pt-PT" sz="1400" b="1" dirty="0">
              <a:solidFill>
                <a:srgbClr val="660033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52" name="Text Box 451"/>
          <p:cNvSpPr txBox="1">
            <a:spLocks noChangeArrowheads="1"/>
          </p:cNvSpPr>
          <p:nvPr/>
        </p:nvSpPr>
        <p:spPr bwMode="auto">
          <a:xfrm>
            <a:off x="3287736" y="4439423"/>
            <a:ext cx="888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  <a:t>Prisma</a:t>
            </a:r>
          </a:p>
          <a:p>
            <a:pPr algn="ctr"/>
            <a:r>
              <a:rPr lang="pt-PT" sz="1400" b="1" dirty="0">
                <a:solidFill>
                  <a:srgbClr val="006600"/>
                </a:solidFill>
                <a:effectLst/>
                <a:latin typeface="Agency FB" pitchFamily="34" charset="0"/>
              </a:rPr>
              <a:t>Hexagonal</a:t>
            </a:r>
            <a:endParaRPr lang="pt-PT" sz="1400" b="1" dirty="0">
              <a:solidFill>
                <a:srgbClr val="006600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sp>
        <p:nvSpPr>
          <p:cNvPr id="53" name="Text Box 452"/>
          <p:cNvSpPr txBox="1">
            <a:spLocks noChangeArrowheads="1"/>
          </p:cNvSpPr>
          <p:nvPr/>
        </p:nvSpPr>
        <p:spPr bwMode="auto">
          <a:xfrm>
            <a:off x="6715141" y="4451193"/>
            <a:ext cx="84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Pirâmide</a:t>
            </a:r>
          </a:p>
          <a:p>
            <a:pPr algn="ctr"/>
            <a:r>
              <a:rPr lang="pt-PT" sz="1400" b="1" dirty="0">
                <a:solidFill>
                  <a:srgbClr val="660033"/>
                </a:solidFill>
                <a:effectLst/>
                <a:latin typeface="Agency FB" pitchFamily="34" charset="0"/>
              </a:rPr>
              <a:t>Hexagonal</a:t>
            </a:r>
            <a:endParaRPr lang="pt-PT" sz="1400" b="1" dirty="0">
              <a:solidFill>
                <a:srgbClr val="660033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pic>
        <p:nvPicPr>
          <p:cNvPr id="54" name="Picture 95" descr="pr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357825"/>
            <a:ext cx="676275" cy="725488"/>
          </a:xfrm>
          <a:prstGeom prst="rect">
            <a:avLst/>
          </a:prstGeom>
          <a:noFill/>
        </p:spPr>
      </p:pic>
      <p:pic>
        <p:nvPicPr>
          <p:cNvPr id="55" name="Picture 97" descr="pr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574" y="5357825"/>
            <a:ext cx="676275" cy="720725"/>
          </a:xfrm>
          <a:prstGeom prst="rect">
            <a:avLst/>
          </a:prstGeom>
          <a:noFill/>
        </p:spPr>
      </p:pic>
      <p:pic>
        <p:nvPicPr>
          <p:cNvPr id="56" name="Picture 100" descr="pr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236" y="5357825"/>
            <a:ext cx="676275" cy="762000"/>
          </a:xfrm>
          <a:prstGeom prst="rect">
            <a:avLst/>
          </a:prstGeom>
          <a:noFill/>
        </p:spPr>
      </p:pic>
      <p:pic>
        <p:nvPicPr>
          <p:cNvPr id="57" name="Picture 101" descr="pr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b="3206"/>
          <a:stretch>
            <a:fillRect/>
          </a:stretch>
        </p:blipFill>
        <p:spPr bwMode="auto">
          <a:xfrm>
            <a:off x="6186461" y="5357825"/>
            <a:ext cx="676275" cy="719138"/>
          </a:xfrm>
          <a:prstGeom prst="rect">
            <a:avLst/>
          </a:prstGeom>
          <a:noFill/>
        </p:spPr>
      </p:pic>
      <p:pic>
        <p:nvPicPr>
          <p:cNvPr id="58" name="Picture 96" descr="pi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286388"/>
            <a:ext cx="676275" cy="738188"/>
          </a:xfrm>
          <a:prstGeom prst="rect">
            <a:avLst/>
          </a:prstGeom>
          <a:noFill/>
        </p:spPr>
      </p:pic>
      <p:pic>
        <p:nvPicPr>
          <p:cNvPr id="59" name="Picture 98" descr="pi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9611" y="5357825"/>
            <a:ext cx="676275" cy="725488"/>
          </a:xfrm>
          <a:prstGeom prst="rect">
            <a:avLst/>
          </a:prstGeom>
          <a:noFill/>
        </p:spPr>
      </p:pic>
      <p:pic>
        <p:nvPicPr>
          <p:cNvPr id="60" name="Picture 99" descr="pi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861" y="5357825"/>
            <a:ext cx="676275" cy="701675"/>
          </a:xfrm>
          <a:prstGeom prst="rect">
            <a:avLst/>
          </a:prstGeom>
          <a:noFill/>
        </p:spPr>
      </p:pic>
      <p:pic>
        <p:nvPicPr>
          <p:cNvPr id="61" name="Picture 102" descr="pi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24" y="5357825"/>
            <a:ext cx="566737" cy="68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2361 -0.366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7969 -0.3652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8993 -0.35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0798 -0.354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27465 -0.356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17239 -0.355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6198 -0.3534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4202 -0.352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3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ixaDeTexto 3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500034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Cilindros,  cones e esferas….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25" name="Imagem 24"/>
          <p:cNvPicPr/>
          <p:nvPr/>
        </p:nvPicPr>
        <p:blipFill>
          <a:blip r:embed="rId4" cstate="print"/>
          <a:srcRect l="22219" t="45767" r="23542" b="18250"/>
          <a:stretch>
            <a:fillRect/>
          </a:stretch>
        </p:blipFill>
        <p:spPr bwMode="auto">
          <a:xfrm>
            <a:off x="214282" y="1857364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upo 58"/>
          <p:cNvGrpSpPr/>
          <p:nvPr/>
        </p:nvGrpSpPr>
        <p:grpSpPr>
          <a:xfrm>
            <a:off x="1000100" y="1000108"/>
            <a:ext cx="2388795" cy="1583778"/>
            <a:chOff x="3000364" y="2928934"/>
            <a:chExt cx="2388795" cy="1583778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6406" t="16406" r="17187" b="17187"/>
            <a:stretch>
              <a:fillRect/>
            </a:stretch>
          </p:blipFill>
          <p:spPr bwMode="auto">
            <a:xfrm>
              <a:off x="3357554" y="2928934"/>
              <a:ext cx="1285852" cy="1285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CaixaDeTexto 53"/>
            <p:cNvSpPr txBox="1"/>
            <p:nvPr/>
          </p:nvSpPr>
          <p:spPr>
            <a:xfrm>
              <a:off x="3000364" y="4143380"/>
              <a:ext cx="238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Superfície totalmente curva</a:t>
              </a:r>
              <a:endParaRPr lang="pt-PT" b="1" dirty="0">
                <a:latin typeface="Agency FB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286116" y="1714488"/>
            <a:ext cx="3273023" cy="2298158"/>
            <a:chOff x="3286116" y="1714488"/>
            <a:chExt cx="3273023" cy="2298158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714488"/>
              <a:ext cx="1857388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CaixaDeTexto 31"/>
            <p:cNvSpPr txBox="1"/>
            <p:nvPr/>
          </p:nvSpPr>
          <p:spPr>
            <a:xfrm>
              <a:off x="4500562" y="1857364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Superfície lateral curva</a:t>
              </a:r>
              <a:endParaRPr lang="pt-PT" b="1" dirty="0">
                <a:latin typeface="Agency FB" pitchFamily="34" charset="0"/>
              </a:endParaRPr>
            </a:p>
          </p:txBody>
        </p:sp>
        <p:cxnSp>
          <p:nvCxnSpPr>
            <p:cNvPr id="40" name="Conexão recta unidireccional 39"/>
            <p:cNvCxnSpPr/>
            <p:nvPr/>
          </p:nvCxnSpPr>
          <p:spPr>
            <a:xfrm rot="5400000">
              <a:off x="4321967" y="2250273"/>
              <a:ext cx="50006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/>
            <p:cNvSpPr txBox="1"/>
            <p:nvPr/>
          </p:nvSpPr>
          <p:spPr>
            <a:xfrm>
              <a:off x="4071934" y="364331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Base plana</a:t>
              </a:r>
              <a:endParaRPr lang="pt-PT" b="1" dirty="0">
                <a:latin typeface="Agency FB" pitchFamily="34" charset="0"/>
              </a:endParaRPr>
            </a:p>
          </p:txBody>
        </p:sp>
        <p:cxnSp>
          <p:nvCxnSpPr>
            <p:cNvPr id="46" name="Conexão recta unidireccional 45"/>
            <p:cNvCxnSpPr/>
            <p:nvPr/>
          </p:nvCxnSpPr>
          <p:spPr>
            <a:xfrm rot="16200000" flipV="1">
              <a:off x="4250529" y="3536157"/>
              <a:ext cx="285752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6072198" y="2071678"/>
            <a:ext cx="2639348" cy="1714500"/>
            <a:chOff x="6072198" y="2071678"/>
            <a:chExt cx="2639348" cy="1714500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2071678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CaixaDeTexto 54"/>
            <p:cNvSpPr txBox="1"/>
            <p:nvPr/>
          </p:nvSpPr>
          <p:spPr>
            <a:xfrm>
              <a:off x="7500958" y="2857496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Bases planas</a:t>
              </a:r>
              <a:endParaRPr lang="pt-PT" b="1" dirty="0">
                <a:latin typeface="Agency FB" pitchFamily="34" charset="0"/>
              </a:endParaRPr>
            </a:p>
          </p:txBody>
        </p:sp>
        <p:cxnSp>
          <p:nvCxnSpPr>
            <p:cNvPr id="51" name="Conexão recta unidireccional 50"/>
            <p:cNvCxnSpPr/>
            <p:nvPr/>
          </p:nvCxnSpPr>
          <p:spPr>
            <a:xfrm rot="10800000" flipV="1">
              <a:off x="7053144" y="3073398"/>
              <a:ext cx="428628" cy="427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xão recta unidireccional 47"/>
            <p:cNvCxnSpPr/>
            <p:nvPr/>
          </p:nvCxnSpPr>
          <p:spPr>
            <a:xfrm rot="16200000" flipV="1">
              <a:off x="6965173" y="2464587"/>
              <a:ext cx="571504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xão recta unidireccional 40"/>
            <p:cNvCxnSpPr/>
            <p:nvPr/>
          </p:nvCxnSpPr>
          <p:spPr>
            <a:xfrm rot="16200000" flipH="1">
              <a:off x="6215074" y="2285992"/>
              <a:ext cx="57150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1357290" y="285728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Planificação de Modelos de Sólidos</a:t>
            </a:r>
          </a:p>
        </p:txBody>
      </p:sp>
      <p:graphicFrame>
        <p:nvGraphicFramePr>
          <p:cNvPr id="52" name="Group 342"/>
          <p:cNvGraphicFramePr>
            <a:graphicFrameLocks/>
          </p:cNvGraphicFramePr>
          <p:nvPr/>
        </p:nvGraphicFramePr>
        <p:xfrm>
          <a:off x="428596" y="1039828"/>
          <a:ext cx="7627937" cy="4960940"/>
        </p:xfrm>
        <a:graphic>
          <a:graphicData uri="http://schemas.openxmlformats.org/drawingml/2006/table">
            <a:tbl>
              <a:tblPr/>
              <a:tblGrid>
                <a:gridCol w="1081087"/>
                <a:gridCol w="1636713"/>
                <a:gridCol w="1636712"/>
                <a:gridCol w="1636713"/>
                <a:gridCol w="1636712"/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Planificação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Modelo do sólido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Modelo do sólido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Planificação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" name="Picture 224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</a:blip>
          <a:srcRect/>
          <a:stretch>
            <a:fillRect/>
          </a:stretch>
        </p:blipFill>
        <p:spPr bwMode="auto">
          <a:xfrm>
            <a:off x="1941483" y="1076340"/>
            <a:ext cx="931863" cy="928688"/>
          </a:xfrm>
          <a:prstGeom prst="rect">
            <a:avLst/>
          </a:prstGeom>
          <a:noFill/>
        </p:spPr>
      </p:pic>
      <p:pic>
        <p:nvPicPr>
          <p:cNvPr id="54" name="Picture 225" descr="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3597246" y="1111265"/>
            <a:ext cx="928687" cy="922338"/>
          </a:xfrm>
          <a:prstGeom prst="rect">
            <a:avLst/>
          </a:prstGeom>
          <a:noFill/>
        </p:spPr>
      </p:pic>
      <p:pic>
        <p:nvPicPr>
          <p:cNvPr id="55" name="Picture 226" descr="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0000"/>
          </a:blip>
          <a:srcRect/>
          <a:stretch>
            <a:fillRect/>
          </a:stretch>
        </p:blipFill>
        <p:spPr bwMode="auto">
          <a:xfrm>
            <a:off x="5181571" y="1076340"/>
            <a:ext cx="928687" cy="922338"/>
          </a:xfrm>
          <a:prstGeom prst="rect">
            <a:avLst/>
          </a:prstGeom>
          <a:noFill/>
        </p:spPr>
      </p:pic>
      <p:pic>
        <p:nvPicPr>
          <p:cNvPr id="56" name="Picture 227" descr="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910358" y="1111265"/>
            <a:ext cx="931863" cy="928688"/>
          </a:xfrm>
          <a:prstGeom prst="rect">
            <a:avLst/>
          </a:prstGeom>
          <a:noFill/>
        </p:spPr>
      </p:pic>
      <p:pic>
        <p:nvPicPr>
          <p:cNvPr id="58" name="Picture 254" descr="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797021" y="4999053"/>
            <a:ext cx="935037" cy="928687"/>
          </a:xfrm>
          <a:prstGeom prst="rect">
            <a:avLst/>
          </a:prstGeom>
          <a:noFill/>
        </p:spPr>
      </p:pic>
      <p:pic>
        <p:nvPicPr>
          <p:cNvPr id="59" name="Picture 255" descr="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3525808" y="5072078"/>
            <a:ext cx="820738" cy="904875"/>
          </a:xfrm>
          <a:prstGeom prst="rect">
            <a:avLst/>
          </a:prstGeom>
          <a:noFill/>
        </p:spPr>
      </p:pic>
      <p:pic>
        <p:nvPicPr>
          <p:cNvPr id="60" name="Picture 256" descr="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5253008" y="5072078"/>
            <a:ext cx="823913" cy="908050"/>
          </a:xfrm>
          <a:prstGeom prst="rect">
            <a:avLst/>
          </a:prstGeom>
          <a:noFill/>
        </p:spPr>
      </p:pic>
      <p:pic>
        <p:nvPicPr>
          <p:cNvPr id="61" name="Picture 257" descr="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694458" y="5072078"/>
            <a:ext cx="1263650" cy="820737"/>
          </a:xfrm>
          <a:prstGeom prst="rect">
            <a:avLst/>
          </a:prstGeom>
          <a:noFill/>
        </p:spPr>
      </p:pic>
      <p:pic>
        <p:nvPicPr>
          <p:cNvPr id="62" name="Picture 258" descr="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96" y="3198828"/>
            <a:ext cx="709612" cy="808037"/>
          </a:xfrm>
          <a:prstGeom prst="rect">
            <a:avLst/>
          </a:prstGeom>
          <a:noFill/>
        </p:spPr>
      </p:pic>
      <p:pic>
        <p:nvPicPr>
          <p:cNvPr id="63" name="Picture 259" descr="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9683" y="3127390"/>
            <a:ext cx="741363" cy="796925"/>
          </a:xfrm>
          <a:prstGeom prst="rect">
            <a:avLst/>
          </a:prstGeom>
          <a:noFill/>
        </p:spPr>
      </p:pic>
      <p:pic>
        <p:nvPicPr>
          <p:cNvPr id="64" name="Picture 260" descr="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3283" y="3127390"/>
            <a:ext cx="695325" cy="820738"/>
          </a:xfrm>
          <a:prstGeom prst="rect">
            <a:avLst/>
          </a:prstGeom>
          <a:noFill/>
        </p:spPr>
      </p:pic>
      <p:pic>
        <p:nvPicPr>
          <p:cNvPr id="65" name="Picture 261" descr="j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AF0"/>
              </a:clrFrom>
              <a:clrTo>
                <a:srgbClr val="FAFA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9908" y="3127390"/>
            <a:ext cx="738188" cy="795338"/>
          </a:xfrm>
          <a:prstGeom prst="rect">
            <a:avLst/>
          </a:prstGeom>
          <a:noFill/>
        </p:spPr>
      </p:pic>
      <p:pic>
        <p:nvPicPr>
          <p:cNvPr id="66" name="Picture 262" descr="v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7971" y="3127390"/>
            <a:ext cx="525462" cy="749300"/>
          </a:xfrm>
          <a:prstGeom prst="rect">
            <a:avLst/>
          </a:prstGeom>
          <a:noFill/>
        </p:spPr>
      </p:pic>
      <p:pic>
        <p:nvPicPr>
          <p:cNvPr id="67" name="Picture 263" descr="a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571" y="3127390"/>
            <a:ext cx="719137" cy="808038"/>
          </a:xfrm>
          <a:prstGeom prst="rect">
            <a:avLst/>
          </a:prstGeom>
          <a:noFill/>
        </p:spPr>
      </p:pic>
      <p:pic>
        <p:nvPicPr>
          <p:cNvPr id="68" name="Picture 266" descr="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8196" y="3127390"/>
            <a:ext cx="817562" cy="835025"/>
          </a:xfrm>
          <a:prstGeom prst="rect">
            <a:avLst/>
          </a:prstGeom>
          <a:noFill/>
        </p:spPr>
      </p:pic>
      <p:pic>
        <p:nvPicPr>
          <p:cNvPr id="69" name="Picture 340" descr="t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7696" y="3127390"/>
            <a:ext cx="704850" cy="773113"/>
          </a:xfrm>
          <a:prstGeom prst="rect">
            <a:avLst/>
          </a:prstGeom>
          <a:noFill/>
        </p:spPr>
      </p:pic>
      <p:sp>
        <p:nvSpPr>
          <p:cNvPr id="70" name="Text Box 343"/>
          <p:cNvSpPr txBox="1">
            <a:spLocks noChangeArrowheads="1"/>
          </p:cNvSpPr>
          <p:nvPr/>
        </p:nvSpPr>
        <p:spPr bwMode="auto">
          <a:xfrm>
            <a:off x="1701791" y="2982928"/>
            <a:ext cx="1512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Prisma Triangular</a:t>
            </a:r>
          </a:p>
        </p:txBody>
      </p:sp>
      <p:sp>
        <p:nvSpPr>
          <p:cNvPr id="71" name="Text Box 344"/>
          <p:cNvSpPr txBox="1">
            <a:spLocks noChangeArrowheads="1"/>
          </p:cNvSpPr>
          <p:nvPr/>
        </p:nvSpPr>
        <p:spPr bwMode="auto">
          <a:xfrm>
            <a:off x="3236883" y="2982928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Pirâmide Triangular</a:t>
            </a:r>
          </a:p>
        </p:txBody>
      </p:sp>
      <p:sp>
        <p:nvSpPr>
          <p:cNvPr id="72" name="Text Box 345"/>
          <p:cNvSpPr txBox="1">
            <a:spLocks noChangeArrowheads="1"/>
          </p:cNvSpPr>
          <p:nvPr/>
        </p:nvSpPr>
        <p:spPr bwMode="auto">
          <a:xfrm>
            <a:off x="4821208" y="2982928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Cilindro</a:t>
            </a:r>
          </a:p>
        </p:txBody>
      </p:sp>
      <p:sp>
        <p:nvSpPr>
          <p:cNvPr id="73" name="Text Box 346"/>
          <p:cNvSpPr txBox="1">
            <a:spLocks noChangeArrowheads="1"/>
          </p:cNvSpPr>
          <p:nvPr/>
        </p:nvSpPr>
        <p:spPr bwMode="auto">
          <a:xfrm>
            <a:off x="6478558" y="2982928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Prisma Pentagonal</a:t>
            </a:r>
          </a:p>
        </p:txBody>
      </p:sp>
      <p:sp>
        <p:nvSpPr>
          <p:cNvPr id="74" name="Text Box 347"/>
          <p:cNvSpPr txBox="1">
            <a:spLocks noChangeArrowheads="1"/>
          </p:cNvSpPr>
          <p:nvPr/>
        </p:nvSpPr>
        <p:spPr bwMode="auto">
          <a:xfrm>
            <a:off x="1581121" y="3786190"/>
            <a:ext cx="1512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Cone</a:t>
            </a:r>
          </a:p>
        </p:txBody>
      </p:sp>
      <p:sp>
        <p:nvSpPr>
          <p:cNvPr id="75" name="Text Box 348"/>
          <p:cNvSpPr txBox="1">
            <a:spLocks noChangeArrowheads="1"/>
          </p:cNvSpPr>
          <p:nvPr/>
        </p:nvSpPr>
        <p:spPr bwMode="auto">
          <a:xfrm>
            <a:off x="3273427" y="3786190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Pirâmide Quadrangular</a:t>
            </a:r>
          </a:p>
        </p:txBody>
      </p:sp>
      <p:sp>
        <p:nvSpPr>
          <p:cNvPr id="76" name="Text Box 349"/>
          <p:cNvSpPr txBox="1">
            <a:spLocks noChangeArrowheads="1"/>
          </p:cNvSpPr>
          <p:nvPr/>
        </p:nvSpPr>
        <p:spPr bwMode="auto">
          <a:xfrm>
            <a:off x="5130814" y="3786190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Paralelepípedo</a:t>
            </a:r>
          </a:p>
        </p:txBody>
      </p:sp>
      <p:sp>
        <p:nvSpPr>
          <p:cNvPr id="77" name="Text Box 350"/>
          <p:cNvSpPr txBox="1">
            <a:spLocks noChangeArrowheads="1"/>
          </p:cNvSpPr>
          <p:nvPr/>
        </p:nvSpPr>
        <p:spPr bwMode="auto">
          <a:xfrm>
            <a:off x="6478558" y="3786190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>
                <a:solidFill>
                  <a:schemeClr val="tx1"/>
                </a:solidFill>
                <a:effectLst/>
                <a:latin typeface="Agency FB" pitchFamily="34" charset="0"/>
              </a:rPr>
              <a:t>Cubo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29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18" r:link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0509 L -0.13489 -0.131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39375 -0.14699 " pathEditMode="relative" ptsTypes="AA">
                                      <p:cBhvr>
                                        <p:cTn id="7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1458 L 0.51267 -0.1532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33333E-6 L 0.07865 -0.14699 " pathEditMode="relative" ptsTypes="AA">
                                      <p:cBhvr>
                                        <p:cTn id="9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6945E-18 L -0.25989 0.14699 " pathEditMode="relative" ptsTypes="AA">
                                      <p:cBhvr>
                                        <p:cTn id="1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2049 0.1469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718 L 0.31632 0.1502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7362E-19 L 0.18889 0.15741 " pathEditMode="relative" ptsTypes="AA">
                                      <p:cBhvr>
                                        <p:cTn id="1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5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411760" y="1196752"/>
            <a:ext cx="5616624" cy="4598879"/>
            <a:chOff x="1979712" y="1196752"/>
            <a:chExt cx="5616624" cy="4598879"/>
          </a:xfrm>
        </p:grpSpPr>
        <p:pic>
          <p:nvPicPr>
            <p:cNvPr id="8" name="Imagem 7"/>
            <p:cNvPicPr/>
            <p:nvPr/>
          </p:nvPicPr>
          <p:blipFill>
            <a:blip r:embed="rId4" cstate="print">
              <a:clrChange>
                <a:clrFrom>
                  <a:srgbClr val="B9DFFB"/>
                </a:clrFrom>
                <a:clrTo>
                  <a:srgbClr val="B9DFFB">
                    <a:alpha val="0"/>
                  </a:srgbClr>
                </a:clrTo>
              </a:clrChange>
            </a:blip>
            <a:srcRect l="16049" t="24294" r="42152" b="35028"/>
            <a:stretch>
              <a:fillRect/>
            </a:stretch>
          </p:blipFill>
          <p:spPr bwMode="auto">
            <a:xfrm>
              <a:off x="1979712" y="1196752"/>
              <a:ext cx="5616624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ixaDeTexto 8"/>
            <p:cNvSpPr txBox="1"/>
            <p:nvPr/>
          </p:nvSpPr>
          <p:spPr>
            <a:xfrm>
              <a:off x="2313994" y="1615921"/>
              <a:ext cx="2664296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latin typeface="Berlin Sans FB Demi" pitchFamily="34" charset="0"/>
                </a:rPr>
                <a:t>Vamos praticar mais</a:t>
              </a:r>
            </a:p>
            <a:p>
              <a:endParaRPr lang="pt-PT" sz="2400" b="1" dirty="0" smtClean="0">
                <a:latin typeface="Berlin Sans FB Demi" pitchFamily="34" charset="0"/>
              </a:endParaRPr>
            </a:p>
            <a:p>
              <a:pPr algn="ctr"/>
              <a:r>
                <a:rPr lang="pt-PT" sz="2400" b="1" dirty="0" smtClean="0">
                  <a:solidFill>
                    <a:srgbClr val="FF0000"/>
                  </a:solidFill>
                  <a:latin typeface="Agency FB" pitchFamily="34" charset="0"/>
                </a:rPr>
                <a:t>ACTIVIDADES DE APLICAÇÃO</a:t>
              </a:r>
            </a:p>
            <a:p>
              <a:endParaRPr lang="pt-PT" sz="2400" b="1" dirty="0">
                <a:latin typeface="Agency FB" pitchFamily="34" charset="0"/>
              </a:endParaRPr>
            </a:p>
          </p:txBody>
        </p:sp>
        <p:pic>
          <p:nvPicPr>
            <p:cNvPr id="10" name="Picture 4" descr="http://1.bp.blogspot.com/_jBcQxb22zUg/SSG2d0L-GcI/AAAAAAAAADE/N8Dt5Khjgjg/S220/gifs-animados-orkut-borboleta-02%5B1%5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61619">
              <a:off x="2762911" y="4500230"/>
              <a:ext cx="1295400" cy="1295401"/>
            </a:xfrm>
            <a:prstGeom prst="rect">
              <a:avLst/>
            </a:prstGeom>
            <a:noFill/>
          </p:spPr>
        </p:pic>
        <p:pic>
          <p:nvPicPr>
            <p:cNvPr id="11" name="Picture 4" descr="http://1.bp.blogspot.com/_jBcQxb22zUg/SSG2d0L-GcI/AAAAAAAAADE/N8Dt5Khjgjg/S220/gifs-animados-orkut-borboleta-02%5B1%5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61619">
              <a:off x="3651750" y="3948910"/>
              <a:ext cx="740759" cy="740760"/>
            </a:xfrm>
            <a:prstGeom prst="rect">
              <a:avLst/>
            </a:prstGeom>
            <a:noFill/>
          </p:spPr>
        </p:pic>
        <p:pic>
          <p:nvPicPr>
            <p:cNvPr id="12" name="Picture 4" descr="http://1.bp.blogspot.com/_jBcQxb22zUg/SSG2d0L-GcI/AAAAAAAAADE/N8Dt5Khjgjg/S220/gifs-animados-orkut-borboleta-02%5B1%5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61619">
              <a:off x="2067574" y="3804894"/>
              <a:ext cx="740759" cy="7407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5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19" name="Rectângulo 18"/>
          <p:cNvSpPr/>
          <p:nvPr/>
        </p:nvSpPr>
        <p:spPr>
          <a:xfrm>
            <a:off x="2465589" y="3181742"/>
            <a:ext cx="1023420" cy="6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1571572" y="785794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sz="28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Classificação dos polígonos </a:t>
            </a:r>
            <a:r>
              <a:rPr lang="pt-PT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quanto aos lados</a:t>
            </a:r>
            <a:endParaRPr lang="pt-PT" sz="28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2143108" y="1571612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pt-P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Polígono:</a:t>
            </a:r>
            <a:r>
              <a:rPr lang="pt-PT" dirty="0">
                <a:solidFill>
                  <a:schemeClr val="tx1"/>
                </a:solidFill>
                <a:effectLst/>
                <a:latin typeface="Agency FB" pitchFamily="34" charset="0"/>
              </a:rPr>
              <a:t> </a:t>
            </a:r>
            <a:r>
              <a:rPr lang="pt-PT" dirty="0">
                <a:solidFill>
                  <a:srgbClr val="CC3300"/>
                </a:solidFill>
                <a:effectLst/>
                <a:latin typeface="Agency FB" pitchFamily="34" charset="0"/>
              </a:rPr>
              <a:t>É uma figura plana </a:t>
            </a:r>
            <a:r>
              <a:rPr lang="pt-PT" dirty="0" smtClean="0">
                <a:solidFill>
                  <a:srgbClr val="CC3300"/>
                </a:solidFill>
                <a:effectLst/>
                <a:latin typeface="Agency FB" pitchFamily="34" charset="0"/>
              </a:rPr>
              <a:t>limitada por segmentos de recta. </a:t>
            </a:r>
            <a:r>
              <a:rPr lang="pt-PT" dirty="0" smtClean="0">
                <a:solidFill>
                  <a:schemeClr val="accent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3CF"/>
                    </a:outerShdw>
                  </a:cont>
                  <a:cont type="tree" name="">
                    <a:effect ref="fillLine"/>
                    <a:outerShdw dist="38100" dir="2700000" algn="tl">
                      <a:srgbClr val="82795D"/>
                    </a:outerShdw>
                  </a:cont>
                  <a:effect ref="fillLine"/>
                </a:effectDag>
                <a:latin typeface="Agency FB" pitchFamily="34" charset="0"/>
              </a:rPr>
              <a:t> </a:t>
            </a:r>
            <a:endParaRPr lang="pt-PT" dirty="0">
              <a:solidFill>
                <a:schemeClr val="accent2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Agency FB" pitchFamily="34" charset="0"/>
            </a:endParaRPr>
          </a:p>
        </p:txBody>
      </p:sp>
      <p:graphicFrame>
        <p:nvGraphicFramePr>
          <p:cNvPr id="41" name="Group 111"/>
          <p:cNvGraphicFramePr>
            <a:graphicFrameLocks/>
          </p:cNvGraphicFramePr>
          <p:nvPr/>
        </p:nvGraphicFramePr>
        <p:xfrm>
          <a:off x="731865" y="2212090"/>
          <a:ext cx="7769225" cy="207416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3600"/>
                <a:gridCol w="1150937"/>
                <a:gridCol w="1150938"/>
                <a:gridCol w="1150937"/>
                <a:gridCol w="1150938"/>
                <a:gridCol w="1150937"/>
                <a:gridCol w="1150938"/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Polígono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Nº de lados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99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Nome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99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AutoShape 36"/>
          <p:cNvSpPr>
            <a:spLocks noChangeAspect="1" noChangeArrowheads="1"/>
          </p:cNvSpPr>
          <p:nvPr/>
        </p:nvSpPr>
        <p:spPr bwMode="auto">
          <a:xfrm>
            <a:off x="1882802" y="2424827"/>
            <a:ext cx="679450" cy="588962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3" name="AutoShape 38"/>
          <p:cNvSpPr>
            <a:spLocks noChangeAspect="1" noChangeArrowheads="1"/>
          </p:cNvSpPr>
          <p:nvPr/>
        </p:nvSpPr>
        <p:spPr bwMode="auto">
          <a:xfrm>
            <a:off x="2963890" y="2424827"/>
            <a:ext cx="741362" cy="5603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4" name="AutoShape 39"/>
          <p:cNvSpPr>
            <a:spLocks noChangeAspect="1" noChangeArrowheads="1"/>
          </p:cNvSpPr>
          <p:nvPr/>
        </p:nvSpPr>
        <p:spPr bwMode="auto">
          <a:xfrm>
            <a:off x="4187852" y="2424827"/>
            <a:ext cx="658813" cy="625475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5" name="AutoShape 40"/>
          <p:cNvSpPr>
            <a:spLocks noChangeAspect="1" noChangeArrowheads="1"/>
          </p:cNvSpPr>
          <p:nvPr/>
        </p:nvSpPr>
        <p:spPr bwMode="auto">
          <a:xfrm>
            <a:off x="5340377" y="2424827"/>
            <a:ext cx="723900" cy="625475"/>
          </a:xfrm>
          <a:prstGeom prst="hexagon">
            <a:avLst>
              <a:gd name="adj" fmla="val 2893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46" name="Picture 42" descr="heptago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1315" y="2424827"/>
            <a:ext cx="641350" cy="623887"/>
          </a:xfrm>
          <a:prstGeom prst="rect">
            <a:avLst/>
          </a:prstGeom>
          <a:noFill/>
        </p:spPr>
      </p:pic>
      <p:sp>
        <p:nvSpPr>
          <p:cNvPr id="47" name="AutoShape 41"/>
          <p:cNvSpPr>
            <a:spLocks noChangeAspect="1" noChangeArrowheads="1"/>
          </p:cNvSpPr>
          <p:nvPr/>
        </p:nvSpPr>
        <p:spPr bwMode="auto">
          <a:xfrm>
            <a:off x="7643840" y="2424827"/>
            <a:ext cx="590550" cy="590550"/>
          </a:xfrm>
          <a:prstGeom prst="octagon">
            <a:avLst>
              <a:gd name="adj" fmla="val 29287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9" name="Text Box 112"/>
          <p:cNvSpPr txBox="1">
            <a:spLocks noChangeArrowheads="1"/>
          </p:cNvSpPr>
          <p:nvPr/>
        </p:nvSpPr>
        <p:spPr bwMode="auto">
          <a:xfrm>
            <a:off x="2000232" y="3297936"/>
            <a:ext cx="452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600" dirty="0">
                <a:solidFill>
                  <a:schemeClr val="bg2">
                    <a:lumMod val="25000"/>
                  </a:schemeClr>
                </a:solidFill>
                <a:effectLst/>
                <a:latin typeface="Berlin Sans FB" pitchFamily="34" charset="0"/>
              </a:rPr>
              <a:t>3</a:t>
            </a:r>
          </a:p>
        </p:txBody>
      </p:sp>
      <p:sp>
        <p:nvSpPr>
          <p:cNvPr id="50" name="Text Box 113"/>
          <p:cNvSpPr txBox="1">
            <a:spLocks noChangeArrowheads="1"/>
          </p:cNvSpPr>
          <p:nvPr/>
        </p:nvSpPr>
        <p:spPr bwMode="auto">
          <a:xfrm>
            <a:off x="1739927" y="3880555"/>
            <a:ext cx="935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chemeClr val="bg2">
                    <a:lumMod val="25000"/>
                  </a:schemeClr>
                </a:solidFill>
                <a:effectLst/>
                <a:latin typeface="Berlin Sans FB" pitchFamily="34" charset="0"/>
              </a:rPr>
              <a:t>Trilátero</a:t>
            </a:r>
            <a:endParaRPr lang="pt-PT" sz="1400" b="1" dirty="0">
              <a:solidFill>
                <a:schemeClr val="bg2">
                  <a:lumMod val="25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Berlin Sans FB" pitchFamily="34" charset="0"/>
            </a:endParaRPr>
          </a:p>
        </p:txBody>
      </p:sp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3190869" y="3297936"/>
            <a:ext cx="452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800" dirty="0">
                <a:solidFill>
                  <a:schemeClr val="accent2">
                    <a:lumMod val="50000"/>
                  </a:schemeClr>
                </a:solidFill>
                <a:effectLst/>
                <a:latin typeface="Berlin Sans FB" pitchFamily="34" charset="0"/>
              </a:rPr>
              <a:t>4</a:t>
            </a:r>
          </a:p>
        </p:txBody>
      </p:sp>
      <p:sp>
        <p:nvSpPr>
          <p:cNvPr id="52" name="Text Box 115"/>
          <p:cNvSpPr txBox="1">
            <a:spLocks noChangeArrowheads="1"/>
          </p:cNvSpPr>
          <p:nvPr/>
        </p:nvSpPr>
        <p:spPr bwMode="auto">
          <a:xfrm>
            <a:off x="4333877" y="3297936"/>
            <a:ext cx="45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dirty="0">
                <a:solidFill>
                  <a:schemeClr val="accent3">
                    <a:lumMod val="75000"/>
                  </a:schemeClr>
                </a:solidFill>
                <a:effectLst/>
                <a:latin typeface="Berlin Sans FB" pitchFamily="34" charset="0"/>
              </a:rPr>
              <a:t>5</a:t>
            </a:r>
          </a:p>
        </p:txBody>
      </p:sp>
      <p:sp>
        <p:nvSpPr>
          <p:cNvPr id="53" name="Text Box 116"/>
          <p:cNvSpPr txBox="1">
            <a:spLocks noChangeArrowheads="1"/>
          </p:cNvSpPr>
          <p:nvPr/>
        </p:nvSpPr>
        <p:spPr bwMode="auto">
          <a:xfrm>
            <a:off x="5483252" y="3285794"/>
            <a:ext cx="452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rlin Sans FB" pitchFamily="34" charset="0"/>
              </a:rPr>
              <a:t>6</a:t>
            </a:r>
          </a:p>
        </p:txBody>
      </p:sp>
      <p:sp>
        <p:nvSpPr>
          <p:cNvPr id="54" name="Text Box 117"/>
          <p:cNvSpPr txBox="1">
            <a:spLocks noChangeArrowheads="1"/>
          </p:cNvSpPr>
          <p:nvPr/>
        </p:nvSpPr>
        <p:spPr bwMode="auto">
          <a:xfrm>
            <a:off x="6619893" y="3285794"/>
            <a:ext cx="45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dirty="0">
                <a:solidFill>
                  <a:srgbClr val="33CCFF"/>
                </a:solidFill>
                <a:effectLst/>
                <a:latin typeface="Berlin Sans FB" pitchFamily="34" charset="0"/>
              </a:rPr>
              <a:t>7</a:t>
            </a:r>
          </a:p>
        </p:txBody>
      </p:sp>
      <p:sp>
        <p:nvSpPr>
          <p:cNvPr id="55" name="Text Box 118"/>
          <p:cNvSpPr txBox="1">
            <a:spLocks noChangeArrowheads="1"/>
          </p:cNvSpPr>
          <p:nvPr/>
        </p:nvSpPr>
        <p:spPr bwMode="auto">
          <a:xfrm>
            <a:off x="7762900" y="3297936"/>
            <a:ext cx="45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800" dirty="0">
                <a:solidFill>
                  <a:schemeClr val="accent5">
                    <a:lumMod val="50000"/>
                  </a:schemeClr>
                </a:solidFill>
                <a:effectLst/>
                <a:latin typeface="Berlin Sans FB" pitchFamily="34" charset="0"/>
              </a:rPr>
              <a:t>8</a:t>
            </a:r>
          </a:p>
        </p:txBody>
      </p:sp>
      <p:sp>
        <p:nvSpPr>
          <p:cNvPr id="56" name="Text Box 120"/>
          <p:cNvSpPr txBox="1">
            <a:spLocks noChangeArrowheads="1"/>
          </p:cNvSpPr>
          <p:nvPr/>
        </p:nvSpPr>
        <p:spPr bwMode="auto">
          <a:xfrm>
            <a:off x="2686036" y="3880555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chemeClr val="accent2">
                    <a:lumMod val="50000"/>
                  </a:schemeClr>
                </a:solidFill>
                <a:effectLst/>
                <a:latin typeface="Berlin Sans FB" pitchFamily="34" charset="0"/>
              </a:rPr>
              <a:t>Quadrilátero</a:t>
            </a:r>
            <a:endParaRPr lang="pt-PT" sz="1400" b="1" dirty="0">
              <a:solidFill>
                <a:schemeClr val="accent2">
                  <a:lumMod val="50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Berlin Sans FB" pitchFamily="34" charset="0"/>
            </a:endParaRPr>
          </a:p>
        </p:txBody>
      </p:sp>
      <p:sp>
        <p:nvSpPr>
          <p:cNvPr id="57" name="Text Box 121"/>
          <p:cNvSpPr txBox="1">
            <a:spLocks noChangeArrowheads="1"/>
          </p:cNvSpPr>
          <p:nvPr/>
        </p:nvSpPr>
        <p:spPr bwMode="auto">
          <a:xfrm>
            <a:off x="3949702" y="3883728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0" dirty="0">
                <a:solidFill>
                  <a:schemeClr val="accent3">
                    <a:lumMod val="75000"/>
                  </a:schemeClr>
                </a:solidFill>
                <a:effectLst/>
                <a:latin typeface="Berlin Sans FB Demi" pitchFamily="34" charset="0"/>
              </a:rPr>
              <a:t>Pentágono</a:t>
            </a:r>
            <a:endParaRPr lang="pt-PT" sz="1400" dirty="0">
              <a:solidFill>
                <a:schemeClr val="accent3">
                  <a:lumMod val="75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Berlin Sans FB Demi" pitchFamily="34" charset="0"/>
            </a:endParaRPr>
          </a:p>
        </p:txBody>
      </p:sp>
      <p:sp>
        <p:nvSpPr>
          <p:cNvPr id="58" name="Text Box 122"/>
          <p:cNvSpPr txBox="1">
            <a:spLocks noChangeArrowheads="1"/>
          </p:cNvSpPr>
          <p:nvPr/>
        </p:nvSpPr>
        <p:spPr bwMode="auto">
          <a:xfrm>
            <a:off x="5124477" y="3875991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rlin Sans FB" pitchFamily="34" charset="0"/>
              </a:rPr>
              <a:t>Hexágono</a:t>
            </a: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Berlin Sans FB" pitchFamily="34" charset="0"/>
            </a:endParaRPr>
          </a:p>
        </p:txBody>
      </p:sp>
      <p:sp>
        <p:nvSpPr>
          <p:cNvPr id="59" name="Text Box 123"/>
          <p:cNvSpPr txBox="1">
            <a:spLocks noChangeArrowheads="1"/>
          </p:cNvSpPr>
          <p:nvPr/>
        </p:nvSpPr>
        <p:spPr bwMode="auto">
          <a:xfrm>
            <a:off x="6215075" y="3875989"/>
            <a:ext cx="1141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rgbClr val="00B0F0"/>
                </a:solidFill>
                <a:effectLst/>
                <a:latin typeface="Berlin Sans FB" pitchFamily="34" charset="0"/>
              </a:rPr>
              <a:t>Heptágono</a:t>
            </a:r>
            <a:endParaRPr lang="pt-PT" sz="1400" b="1" dirty="0">
              <a:solidFill>
                <a:srgbClr val="00B0F0"/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Berlin Sans FB" pitchFamily="34" charset="0"/>
            </a:endParaRPr>
          </a:p>
        </p:txBody>
      </p:sp>
      <p:sp>
        <p:nvSpPr>
          <p:cNvPr id="60" name="Text Box 124"/>
          <p:cNvSpPr txBox="1">
            <a:spLocks noChangeArrowheads="1"/>
          </p:cNvSpPr>
          <p:nvPr/>
        </p:nvSpPr>
        <p:spPr bwMode="auto">
          <a:xfrm>
            <a:off x="7427940" y="3875989"/>
            <a:ext cx="1001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pt-PT" sz="1400" b="1" dirty="0">
                <a:solidFill>
                  <a:schemeClr val="accent5">
                    <a:lumMod val="50000"/>
                  </a:schemeClr>
                </a:solidFill>
                <a:effectLst/>
                <a:latin typeface="Berlin Sans FB" pitchFamily="34" charset="0"/>
              </a:rPr>
              <a:t>Octógono</a:t>
            </a:r>
            <a:endParaRPr lang="pt-PT" sz="1400" b="1" dirty="0">
              <a:solidFill>
                <a:schemeClr val="accent5">
                  <a:lumMod val="50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3CF"/>
                  </a:outerShdw>
                </a:cont>
                <a:cont type="tree" name="">
                  <a:effect ref="fillLine"/>
                  <a:outerShdw dist="38100" dir="2700000" algn="tl">
                    <a:srgbClr val="82795D"/>
                  </a:outerShdw>
                </a:cont>
                <a:effect ref="fillLine"/>
              </a:effectDag>
              <a:latin typeface="Berlin Sans FB" pitchFamily="34" charset="0"/>
            </a:endParaRPr>
          </a:p>
        </p:txBody>
      </p:sp>
      <p:sp>
        <p:nvSpPr>
          <p:cNvPr id="61" name="AutoShape 125"/>
          <p:cNvSpPr>
            <a:spLocks noChangeAspect="1" noChangeArrowheads="1"/>
          </p:cNvSpPr>
          <p:nvPr/>
        </p:nvSpPr>
        <p:spPr bwMode="auto">
          <a:xfrm>
            <a:off x="2428875" y="4491053"/>
            <a:ext cx="658812" cy="625475"/>
          </a:xfrm>
          <a:prstGeom prst="pentagon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2" name="Text Box 126"/>
          <p:cNvSpPr txBox="1">
            <a:spLocks noChangeArrowheads="1"/>
          </p:cNvSpPr>
          <p:nvPr/>
        </p:nvSpPr>
        <p:spPr bwMode="auto">
          <a:xfrm>
            <a:off x="1236665" y="5281628"/>
            <a:ext cx="369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  <a:effectLst/>
                <a:latin typeface="Agency FB" pitchFamily="34" charset="0"/>
              </a:rPr>
              <a:t>Polígono com os lados e ângulos todos iguais 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POLÍGONO REGULAR </a:t>
            </a:r>
          </a:p>
        </p:txBody>
      </p:sp>
      <p:sp>
        <p:nvSpPr>
          <p:cNvPr id="63" name="Text Box 129"/>
          <p:cNvSpPr txBox="1">
            <a:spLocks noChangeArrowheads="1"/>
          </p:cNvSpPr>
          <p:nvPr/>
        </p:nvSpPr>
        <p:spPr bwMode="auto">
          <a:xfrm rot="19611586">
            <a:off x="1744069" y="2546598"/>
            <a:ext cx="1052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4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 pitchFamily="34" charset="0"/>
              </a:rPr>
              <a:t>Regular</a:t>
            </a:r>
          </a:p>
        </p:txBody>
      </p:sp>
      <p:sp>
        <p:nvSpPr>
          <p:cNvPr id="64" name="Text Box 130"/>
          <p:cNvSpPr txBox="1">
            <a:spLocks noChangeArrowheads="1"/>
          </p:cNvSpPr>
          <p:nvPr/>
        </p:nvSpPr>
        <p:spPr bwMode="auto">
          <a:xfrm rot="19611586">
            <a:off x="4092465" y="2513178"/>
            <a:ext cx="1052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4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 pitchFamily="34" charset="0"/>
              </a:rPr>
              <a:t>Regular</a:t>
            </a:r>
          </a:p>
        </p:txBody>
      </p:sp>
      <p:sp>
        <p:nvSpPr>
          <p:cNvPr id="65" name="Text Box 131"/>
          <p:cNvSpPr txBox="1">
            <a:spLocks noChangeArrowheads="1"/>
          </p:cNvSpPr>
          <p:nvPr/>
        </p:nvSpPr>
        <p:spPr bwMode="auto">
          <a:xfrm rot="19611586">
            <a:off x="5244531" y="2475160"/>
            <a:ext cx="1052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4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 pitchFamily="34" charset="0"/>
              </a:rPr>
              <a:t>Regular</a:t>
            </a:r>
          </a:p>
        </p:txBody>
      </p:sp>
      <p:sp>
        <p:nvSpPr>
          <p:cNvPr id="66" name="Text Box 132"/>
          <p:cNvSpPr txBox="1">
            <a:spLocks noChangeArrowheads="1"/>
          </p:cNvSpPr>
          <p:nvPr/>
        </p:nvSpPr>
        <p:spPr bwMode="auto">
          <a:xfrm rot="19611586">
            <a:off x="6387540" y="2475159"/>
            <a:ext cx="1052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4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 pitchFamily="34" charset="0"/>
              </a:rPr>
              <a:t>Regular</a:t>
            </a:r>
          </a:p>
        </p:txBody>
      </p:sp>
      <p:sp>
        <p:nvSpPr>
          <p:cNvPr id="67" name="Text Box 133"/>
          <p:cNvSpPr txBox="1">
            <a:spLocks noChangeArrowheads="1"/>
          </p:cNvSpPr>
          <p:nvPr/>
        </p:nvSpPr>
        <p:spPr bwMode="auto">
          <a:xfrm rot="19611586">
            <a:off x="7530548" y="2475159"/>
            <a:ext cx="1052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400" dirty="0">
                <a:solidFill>
                  <a:schemeClr val="accent1">
                    <a:lumMod val="50000"/>
                  </a:schemeClr>
                </a:solidFill>
                <a:effectLst/>
                <a:latin typeface="Berlin Sans FB Demi" pitchFamily="34" charset="0"/>
              </a:rPr>
              <a:t>Regular</a:t>
            </a:r>
          </a:p>
        </p:txBody>
      </p:sp>
      <p:sp>
        <p:nvSpPr>
          <p:cNvPr id="68" name="AutoShape 134"/>
          <p:cNvSpPr>
            <a:spLocks noChangeAspect="1" noChangeArrowheads="1"/>
          </p:cNvSpPr>
          <p:nvPr/>
        </p:nvSpPr>
        <p:spPr bwMode="auto">
          <a:xfrm>
            <a:off x="2428875" y="4491053"/>
            <a:ext cx="658812" cy="625475"/>
          </a:xfrm>
          <a:prstGeom prst="pentagon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9" name="AutoShape 135"/>
          <p:cNvSpPr>
            <a:spLocks noChangeAspect="1" noChangeArrowheads="1"/>
          </p:cNvSpPr>
          <p:nvPr/>
        </p:nvSpPr>
        <p:spPr bwMode="auto">
          <a:xfrm>
            <a:off x="6072198" y="4572008"/>
            <a:ext cx="741362" cy="5603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70" name="Line 136"/>
          <p:cNvSpPr>
            <a:spLocks noChangeShapeType="1"/>
          </p:cNvSpPr>
          <p:nvPr/>
        </p:nvSpPr>
        <p:spPr bwMode="auto">
          <a:xfrm>
            <a:off x="6429388" y="5214950"/>
            <a:ext cx="0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71" name="Text Box 138"/>
          <p:cNvSpPr txBox="1">
            <a:spLocks noChangeArrowheads="1"/>
          </p:cNvSpPr>
          <p:nvPr/>
        </p:nvSpPr>
        <p:spPr bwMode="auto">
          <a:xfrm>
            <a:off x="5429256" y="5572140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 dirty="0">
                <a:solidFill>
                  <a:schemeClr val="tx1"/>
                </a:solidFill>
                <a:effectLst/>
                <a:latin typeface="Agency FB" pitchFamily="34" charset="0"/>
              </a:rPr>
              <a:t>Não é </a:t>
            </a:r>
            <a:r>
              <a:rPr lang="pt-PT" dirty="0">
                <a:solidFill>
                  <a:schemeClr val="tx1"/>
                </a:solidFill>
                <a:effectLst/>
                <a:latin typeface="Agency FB" pitchFamily="34" charset="0"/>
              </a:rPr>
              <a:t>POLÍGONO REGULAR 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357158" y="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Recorda…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 animBg="1"/>
      <p:bldP spid="43" grpId="0" animBg="1"/>
      <p:bldP spid="44" grpId="0" animBg="1"/>
      <p:bldP spid="45" grpId="0" animBg="1"/>
      <p:bldP spid="47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6" grpId="0"/>
      <p:bldP spid="68" grpId="0" animBg="1"/>
      <p:bldP spid="69" grpId="0" animBg="1"/>
      <p:bldP spid="70" grpId="0" animBg="1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744529"/>
            <a:ext cx="1285884" cy="1327149"/>
          </a:xfrm>
        </p:spPr>
        <p:txBody>
          <a:bodyPr>
            <a:normAutofit fontScale="90000"/>
          </a:bodyPr>
          <a:lstStyle/>
          <a:p>
            <a:r>
              <a:rPr lang="pt-PT" sz="15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2</a:t>
            </a:r>
            <a:endParaRPr lang="pt-PT" sz="5100" dirty="0">
              <a:solidFill>
                <a:schemeClr val="bg2">
                  <a:lumMod val="1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786842" cy="428604"/>
          </a:xfrm>
        </p:spPr>
        <p:txBody>
          <a:bodyPr>
            <a:normAutofit/>
          </a:bodyPr>
          <a:lstStyle/>
          <a:p>
            <a:r>
              <a:rPr lang="pt-PT" sz="14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Agrupamento de Escolas do Forte da Casa			</a:t>
            </a:r>
            <a:r>
              <a:rPr lang="pt-PT" sz="11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A Prof.  </a:t>
            </a:r>
            <a:r>
              <a:rPr lang="pt-PT" sz="12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Isabel Silva</a:t>
            </a:r>
            <a:endParaRPr lang="pt-PT" sz="12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4" name="Grupo 16"/>
          <p:cNvGrpSpPr/>
          <p:nvPr/>
        </p:nvGrpSpPr>
        <p:grpSpPr>
          <a:xfrm>
            <a:off x="2357422" y="1643050"/>
            <a:ext cx="6572296" cy="4572032"/>
            <a:chOff x="2357422" y="1643050"/>
            <a:chExt cx="6572296" cy="4572032"/>
          </a:xfrm>
        </p:grpSpPr>
        <p:grpSp>
          <p:nvGrpSpPr>
            <p:cNvPr id="6" name="Grupo 15"/>
            <p:cNvGrpSpPr/>
            <p:nvPr/>
          </p:nvGrpSpPr>
          <p:grpSpPr>
            <a:xfrm>
              <a:off x="2357422" y="2714620"/>
              <a:ext cx="5300702" cy="3500462"/>
              <a:chOff x="2357422" y="2714620"/>
              <a:chExt cx="5300702" cy="3500462"/>
            </a:xfrm>
          </p:grpSpPr>
          <p:pic>
            <p:nvPicPr>
              <p:cNvPr id="14" name="Imagem 13"/>
              <p:cNvPicPr/>
              <p:nvPr/>
            </p:nvPicPr>
            <p:blipFill>
              <a:blip r:embed="rId3" cstate="print">
                <a:clrChange>
                  <a:clrFrom>
                    <a:srgbClr val="FBFAF0"/>
                  </a:clrFrom>
                  <a:clrTo>
                    <a:srgbClr val="FBFAF0">
                      <a:alpha val="0"/>
                    </a:srgbClr>
                  </a:clrTo>
                </a:clrChange>
              </a:blip>
              <a:srcRect l="21340" t="41607" r="49845" b="23980"/>
              <a:stretch>
                <a:fillRect/>
              </a:stretch>
            </p:blipFill>
            <p:spPr bwMode="auto">
              <a:xfrm>
                <a:off x="2357422" y="2714620"/>
                <a:ext cx="4572032" cy="3500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ângulo 14"/>
              <p:cNvSpPr/>
              <p:nvPr/>
            </p:nvSpPr>
            <p:spPr>
              <a:xfrm>
                <a:off x="6443678" y="3357562"/>
                <a:ext cx="1214446" cy="1285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5" name="Texto explicativo retangular com cantos arredondados 4"/>
            <p:cNvSpPr/>
            <p:nvPr/>
          </p:nvSpPr>
          <p:spPr>
            <a:xfrm>
              <a:off x="3786182" y="1643050"/>
              <a:ext cx="5143536" cy="1357322"/>
            </a:xfrm>
            <a:prstGeom prst="wedgeRoundRectCallout">
              <a:avLst>
                <a:gd name="adj1" fmla="val -60005"/>
                <a:gd name="adj2" fmla="val 498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 b="1" dirty="0" smtClean="0">
                <a:solidFill>
                  <a:srgbClr val="C00000"/>
                </a:solidFill>
              </a:endParaRPr>
            </a:p>
            <a:p>
              <a:pPr algn="ctr"/>
              <a:endParaRPr lang="pt-PT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pt-PT" sz="2400" b="1" dirty="0" smtClean="0">
                  <a:solidFill>
                    <a:schemeClr val="bg2">
                      <a:lumMod val="10000"/>
                    </a:schemeClr>
                  </a:solidFill>
                </a:rPr>
                <a:t>Vamos iniciar o estudo dos</a:t>
              </a:r>
            </a:p>
            <a:p>
              <a:pPr algn="ctr"/>
              <a:r>
                <a:rPr lang="pt-PT" sz="44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Sólidos geométricos</a:t>
              </a:r>
            </a:p>
            <a:p>
              <a:pPr algn="ctr"/>
              <a:r>
                <a:rPr lang="pt-PT" dirty="0" smtClean="0"/>
                <a:t> </a:t>
              </a:r>
            </a:p>
            <a:p>
              <a:pPr algn="ctr"/>
              <a:endParaRPr lang="pt-PT" dirty="0"/>
            </a:p>
            <a:p>
              <a:pPr algn="ctr"/>
              <a:endParaRPr lang="pt-PT" dirty="0"/>
            </a:p>
          </p:txBody>
        </p:sp>
      </p:grp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7" name="Grupo 11"/>
          <p:cNvGrpSpPr/>
          <p:nvPr/>
        </p:nvGrpSpPr>
        <p:grpSpPr>
          <a:xfrm>
            <a:off x="5976474" y="166965"/>
            <a:ext cx="2938956" cy="690267"/>
            <a:chOff x="5976474" y="166965"/>
            <a:chExt cx="2938956" cy="690267"/>
          </a:xfrm>
        </p:grpSpPr>
        <p:pic>
          <p:nvPicPr>
            <p:cNvPr id="2051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4" r:link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8343926" y="166965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chemeClr val="accent1">
                      <a:lumMod val="75000"/>
                    </a:schemeClr>
                  </a:solidFill>
                  <a:latin typeface="Juice ITC" pitchFamily="82" charset="0"/>
                </a:rPr>
                <a:t>5º</a:t>
              </a:r>
              <a:endParaRPr lang="pt-PT" sz="2400" b="1" dirty="0">
                <a:solidFill>
                  <a:schemeClr val="accent1">
                    <a:lumMod val="75000"/>
                  </a:schemeClr>
                </a:solidFill>
                <a:latin typeface="Juice ITC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5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3" r:link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71472" y="128586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O nosso mundo é um espaço a três dimensões…</a:t>
            </a:r>
            <a:endParaRPr lang="pt-PT" sz="2000" b="1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21429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Recorda…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2214546" y="171448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¥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  <a:sym typeface="Wingdings"/>
              </a:rPr>
              <a:t>comprimento</a:t>
            </a: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;</a:t>
            </a:r>
          </a:p>
          <a:p>
            <a:pPr algn="just">
              <a:buFont typeface="Wingdings"/>
              <a:buChar char="¥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largura;</a:t>
            </a:r>
          </a:p>
          <a:p>
            <a:pPr algn="just">
              <a:buFont typeface="Wingdings"/>
              <a:buChar char="¥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altura. </a:t>
            </a:r>
            <a:endParaRPr lang="pt-PT" sz="20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0" name="Grupo 89"/>
          <p:cNvGrpSpPr/>
          <p:nvPr/>
        </p:nvGrpSpPr>
        <p:grpSpPr>
          <a:xfrm>
            <a:off x="3500430" y="2643182"/>
            <a:ext cx="4357718" cy="1940968"/>
            <a:chOff x="3500430" y="2643182"/>
            <a:chExt cx="4357718" cy="1940968"/>
          </a:xfrm>
        </p:grpSpPr>
        <p:grpSp>
          <p:nvGrpSpPr>
            <p:cNvPr id="82" name="Grupo 81"/>
            <p:cNvGrpSpPr/>
            <p:nvPr/>
          </p:nvGrpSpPr>
          <p:grpSpPr>
            <a:xfrm>
              <a:off x="4357686" y="2643182"/>
              <a:ext cx="2814637" cy="1741731"/>
              <a:chOff x="4703989" y="2387683"/>
              <a:chExt cx="2814637" cy="1741731"/>
            </a:xfrm>
          </p:grpSpPr>
          <p:grpSp>
            <p:nvGrpSpPr>
              <p:cNvPr id="81" name="Grupo 80"/>
              <p:cNvGrpSpPr/>
              <p:nvPr/>
            </p:nvGrpSpPr>
            <p:grpSpPr>
              <a:xfrm>
                <a:off x="4714874" y="2971796"/>
                <a:ext cx="2773384" cy="1128722"/>
                <a:chOff x="4729162" y="3443286"/>
                <a:chExt cx="2773384" cy="1128722"/>
              </a:xfrm>
            </p:grpSpPr>
            <p:cxnSp>
              <p:nvCxnSpPr>
                <p:cNvPr id="63" name="Conexão recta unidireccional 62"/>
                <p:cNvCxnSpPr/>
                <p:nvPr/>
              </p:nvCxnSpPr>
              <p:spPr>
                <a:xfrm rot="5400000">
                  <a:off x="7287438" y="3928272"/>
                  <a:ext cx="428628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xão recta unidireccional 66"/>
                <p:cNvCxnSpPr/>
                <p:nvPr/>
              </p:nvCxnSpPr>
              <p:spPr>
                <a:xfrm rot="16200000" flipH="1">
                  <a:off x="4550567" y="3621881"/>
                  <a:ext cx="1057286" cy="70009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xão recta unidireccional 68"/>
                <p:cNvCxnSpPr/>
                <p:nvPr/>
              </p:nvCxnSpPr>
              <p:spPr>
                <a:xfrm flipV="1">
                  <a:off x="5715008" y="4286256"/>
                  <a:ext cx="1714512" cy="28575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54466">
                <a:off x="4703989" y="2387683"/>
                <a:ext cx="2814637" cy="1741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4" name="CaixaDeTexto 83"/>
            <p:cNvSpPr txBox="1"/>
            <p:nvPr/>
          </p:nvSpPr>
          <p:spPr>
            <a:xfrm>
              <a:off x="6072198" y="421481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latin typeface="Agency FB" pitchFamily="34" charset="0"/>
                </a:rPr>
                <a:t>largura</a:t>
              </a:r>
              <a:endParaRPr lang="pt-PT" dirty="0">
                <a:latin typeface="Agency FB" pitchFamily="34" charset="0"/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3500430" y="364331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dirty="0" smtClean="0">
                  <a:latin typeface="Agency FB" pitchFamily="34" charset="0"/>
                </a:rPr>
                <a:t>comprimento</a:t>
              </a:r>
              <a:endParaRPr lang="pt-PT" dirty="0">
                <a:latin typeface="Agency FB" pitchFamily="34" charset="0"/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7143768" y="350043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latin typeface="Agency FB" pitchFamily="34" charset="0"/>
                </a:rPr>
                <a:t>altura</a:t>
              </a:r>
              <a:endParaRPr lang="pt-PT" dirty="0">
                <a:latin typeface="Agency FB" pitchFamily="34" charset="0"/>
              </a:endParaRPr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1000100" y="4000504"/>
            <a:ext cx="3000396" cy="2298158"/>
            <a:chOff x="1000100" y="4000504"/>
            <a:chExt cx="3000396" cy="2298158"/>
          </a:xfrm>
        </p:grpSpPr>
        <p:grpSp>
          <p:nvGrpSpPr>
            <p:cNvPr id="61" name="Grupo 60"/>
            <p:cNvGrpSpPr/>
            <p:nvPr/>
          </p:nvGrpSpPr>
          <p:grpSpPr>
            <a:xfrm>
              <a:off x="1500166" y="4000504"/>
              <a:ext cx="2071702" cy="2071702"/>
              <a:chOff x="1142976" y="3500438"/>
              <a:chExt cx="2071702" cy="207170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2976" y="3500438"/>
                <a:ext cx="2071702" cy="2071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0" name="Conexão recta unidireccional 49"/>
              <p:cNvCxnSpPr/>
              <p:nvPr/>
            </p:nvCxnSpPr>
            <p:spPr>
              <a:xfrm flipV="1">
                <a:off x="1843068" y="5329250"/>
                <a:ext cx="1000132" cy="214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xão recta unidireccional 52"/>
              <p:cNvCxnSpPr/>
              <p:nvPr/>
            </p:nvCxnSpPr>
            <p:spPr>
              <a:xfrm rot="5400000" flipH="1" flipV="1">
                <a:off x="2128026" y="4414844"/>
                <a:ext cx="1572430" cy="2937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xão recta unidireccional 58"/>
              <p:cNvCxnSpPr/>
              <p:nvPr/>
            </p:nvCxnSpPr>
            <p:spPr>
              <a:xfrm rot="16200000" flipH="1">
                <a:off x="1435873" y="5207805"/>
                <a:ext cx="357190" cy="28575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CaixaDeTexto 82"/>
            <p:cNvSpPr txBox="1"/>
            <p:nvPr/>
          </p:nvSpPr>
          <p:spPr>
            <a:xfrm>
              <a:off x="3286116" y="48577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latin typeface="Agency FB" pitchFamily="34" charset="0"/>
                </a:rPr>
                <a:t>altura</a:t>
              </a:r>
              <a:endParaRPr lang="pt-PT" dirty="0">
                <a:latin typeface="Agency FB" pitchFamily="34" charset="0"/>
              </a:endParaRP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2643174" y="592933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latin typeface="Agency FB" pitchFamily="34" charset="0"/>
                </a:rPr>
                <a:t>comprimento</a:t>
              </a:r>
              <a:endParaRPr lang="pt-PT" dirty="0">
                <a:latin typeface="Agency FB" pitchFamily="34" charset="0"/>
              </a:endParaRP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1000100" y="571501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dirty="0" smtClean="0">
                  <a:latin typeface="Agency FB" pitchFamily="34" charset="0"/>
                </a:rPr>
                <a:t>largura</a:t>
              </a:r>
              <a:endParaRPr lang="pt-PT" dirty="0">
                <a:latin typeface="Agency FB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5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71472" y="1142984"/>
            <a:ext cx="2541082" cy="1726654"/>
            <a:chOff x="571472" y="1142984"/>
            <a:chExt cx="2541082" cy="1726654"/>
          </a:xfrm>
        </p:grpSpPr>
        <p:sp>
          <p:nvSpPr>
            <p:cNvPr id="10" name="CaixaDeTexto 9"/>
            <p:cNvSpPr txBox="1"/>
            <p:nvPr/>
          </p:nvSpPr>
          <p:spPr>
            <a:xfrm>
              <a:off x="857224" y="2500306"/>
              <a:ext cx="187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Agency FB" pitchFamily="34" charset="0"/>
                </a:rPr>
                <a:t>Museu do </a:t>
              </a:r>
              <a:r>
                <a:rPr lang="pt-PT" dirty="0" err="1" smtClean="0">
                  <a:latin typeface="Agency FB" pitchFamily="34" charset="0"/>
                </a:rPr>
                <a:t>Louvre</a:t>
              </a:r>
              <a:r>
                <a:rPr lang="pt-PT" dirty="0" smtClean="0">
                  <a:latin typeface="Agency FB" pitchFamily="34" charset="0"/>
                </a:rPr>
                <a:t>, Paris</a:t>
              </a:r>
              <a:endParaRPr lang="pt-PT" dirty="0">
                <a:latin typeface="Agency FB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1142984"/>
              <a:ext cx="2541082" cy="142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12" t="55177" r="4705"/>
          <a:stretch>
            <a:fillRect/>
          </a:stretch>
        </p:blipFill>
        <p:spPr bwMode="auto">
          <a:xfrm>
            <a:off x="2571736" y="1714488"/>
            <a:ext cx="160900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5972531" y="1214422"/>
            <a:ext cx="1928877" cy="2571768"/>
            <a:chOff x="6286512" y="857232"/>
            <a:chExt cx="2472152" cy="2941100"/>
          </a:xfrm>
        </p:grpSpPr>
        <p:sp>
          <p:nvSpPr>
            <p:cNvPr id="17" name="CaixaDeTexto 16"/>
            <p:cNvSpPr txBox="1"/>
            <p:nvPr/>
          </p:nvSpPr>
          <p:spPr>
            <a:xfrm>
              <a:off x="6286512" y="3429000"/>
              <a:ext cx="2472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Agency FB" pitchFamily="34" charset="0"/>
                </a:rPr>
                <a:t>Edifício das Nações Unidas, EUA</a:t>
              </a:r>
              <a:endParaRPr lang="pt-PT" dirty="0">
                <a:latin typeface="Agency FB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31250" r="8750"/>
            <a:stretch>
              <a:fillRect/>
            </a:stretch>
          </p:blipFill>
          <p:spPr bwMode="auto">
            <a:xfrm>
              <a:off x="6286512" y="857232"/>
              <a:ext cx="2286016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30" t="12262" b="50953"/>
          <a:stretch>
            <a:fillRect/>
          </a:stretch>
        </p:blipFill>
        <p:spPr bwMode="auto">
          <a:xfrm>
            <a:off x="4857752" y="1276889"/>
            <a:ext cx="1151916" cy="11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571876"/>
            <a:ext cx="2021681" cy="15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53" t="51090" r="59411"/>
          <a:stretch>
            <a:fillRect/>
          </a:stretch>
        </p:blipFill>
        <p:spPr bwMode="auto">
          <a:xfrm>
            <a:off x="4929190" y="4645080"/>
            <a:ext cx="857256" cy="12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39780"/>
            <a:ext cx="1432294" cy="16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47" b="50953"/>
          <a:stretch>
            <a:fillRect/>
          </a:stretch>
        </p:blipFill>
        <p:spPr bwMode="auto">
          <a:xfrm>
            <a:off x="6691367" y="4071942"/>
            <a:ext cx="603753" cy="13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 l="27500" t="20000" r="26250" b="18750"/>
          <a:stretch>
            <a:fillRect/>
          </a:stretch>
        </p:blipFill>
        <p:spPr bwMode="auto">
          <a:xfrm>
            <a:off x="1000100" y="3357562"/>
            <a:ext cx="1216714" cy="16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65" t="10218" r="45294" b="50953"/>
          <a:stretch>
            <a:fillRect/>
          </a:stretch>
        </p:blipFill>
        <p:spPr bwMode="auto">
          <a:xfrm>
            <a:off x="1777980" y="4843472"/>
            <a:ext cx="722318" cy="10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CaixaDeTexto 36"/>
          <p:cNvSpPr txBox="1"/>
          <p:nvPr/>
        </p:nvSpPr>
        <p:spPr>
          <a:xfrm>
            <a:off x="500034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Onde há formas geométricas…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5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00034" y="21429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Alguns termos matemáticos que já conheces….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85860"/>
            <a:ext cx="1914539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exão recta unidireccional 9"/>
          <p:cNvCxnSpPr/>
          <p:nvPr/>
        </p:nvCxnSpPr>
        <p:spPr>
          <a:xfrm rot="10800000">
            <a:off x="2214546" y="1643050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rot="10800000">
            <a:off x="2971788" y="2357430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 rot="10800000" flipV="1">
            <a:off x="2117022" y="3228974"/>
            <a:ext cx="1512000" cy="285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643304" y="1385872"/>
            <a:ext cx="409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Face </a:t>
            </a:r>
            <a:r>
              <a:rPr lang="pt-PT" dirty="0" smtClean="0">
                <a:latin typeface="Agency FB" pitchFamily="34" charset="0"/>
              </a:rPr>
              <a:t>(cada um dos polígonos que limitam o sólido) </a:t>
            </a:r>
            <a:endParaRPr lang="pt-PT" dirty="0">
              <a:latin typeface="Agency FB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43306" y="207167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Aresta </a:t>
            </a:r>
            <a:r>
              <a:rPr lang="pt-PT" dirty="0" smtClean="0">
                <a:latin typeface="Agency FB" pitchFamily="34" charset="0"/>
              </a:rPr>
              <a:t>(intersecção entre duas faces)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29020" y="2928934"/>
            <a:ext cx="437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Vértice </a:t>
            </a:r>
            <a:r>
              <a:rPr lang="pt-PT" dirty="0" smtClean="0">
                <a:latin typeface="Agency FB" pitchFamily="34" charset="0"/>
              </a:rPr>
              <a:t>(intersecção de duas ou mais arestas)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3214678" y="3857628"/>
            <a:ext cx="3714776" cy="2643206"/>
            <a:chOff x="2428860" y="3857628"/>
            <a:chExt cx="3714776" cy="2643206"/>
          </a:xfrm>
        </p:grpSpPr>
        <p:grpSp>
          <p:nvGrpSpPr>
            <p:cNvPr id="47" name="Grupo 46"/>
            <p:cNvGrpSpPr/>
            <p:nvPr/>
          </p:nvGrpSpPr>
          <p:grpSpPr>
            <a:xfrm>
              <a:off x="3743320" y="3857628"/>
              <a:ext cx="2400316" cy="2643206"/>
              <a:chOff x="3743320" y="3857628"/>
              <a:chExt cx="2400316" cy="264320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4285" t="29375" r="14286" b="1250"/>
              <a:stretch>
                <a:fillRect/>
              </a:stretch>
            </p:blipFill>
            <p:spPr bwMode="auto">
              <a:xfrm>
                <a:off x="4000496" y="3857628"/>
                <a:ext cx="2143140" cy="2643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4" name="Conexão recta unidireccional 23"/>
              <p:cNvCxnSpPr/>
              <p:nvPr/>
            </p:nvCxnSpPr>
            <p:spPr>
              <a:xfrm>
                <a:off x="3743320" y="4214816"/>
                <a:ext cx="12858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exão recta unidireccional 24"/>
              <p:cNvCxnSpPr/>
              <p:nvPr/>
            </p:nvCxnSpPr>
            <p:spPr>
              <a:xfrm>
                <a:off x="3786182" y="5429264"/>
                <a:ext cx="10001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unidireccional 26"/>
              <p:cNvCxnSpPr/>
              <p:nvPr/>
            </p:nvCxnSpPr>
            <p:spPr>
              <a:xfrm>
                <a:off x="3748082" y="4857760"/>
                <a:ext cx="124302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Conexão em ângulos rectos 38"/>
              <p:cNvCxnSpPr/>
              <p:nvPr/>
            </p:nvCxnSpPr>
            <p:spPr>
              <a:xfrm>
                <a:off x="3786182" y="6143644"/>
                <a:ext cx="1357322" cy="71438"/>
              </a:xfrm>
              <a:prstGeom prst="bentConnector4">
                <a:avLst>
                  <a:gd name="adj1" fmla="val -1"/>
                  <a:gd name="adj2" fmla="val 366665"/>
                </a:avLst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8" name="CaixaDeTexto 47"/>
            <p:cNvSpPr txBox="1"/>
            <p:nvPr/>
          </p:nvSpPr>
          <p:spPr>
            <a:xfrm>
              <a:off x="2786050" y="392906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Vértice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428860" y="5143512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Face lateral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2714612" y="4572008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Aresta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3071802" y="571501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Base</a:t>
              </a:r>
              <a:endPara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5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3" r:link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034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Os sólidos geométricos podem ser…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5" cstate="print"/>
          <a:srcRect l="22219" t="41533" r="23542" b="20367"/>
          <a:stretch>
            <a:fillRect/>
          </a:stretch>
        </p:blipFill>
        <p:spPr bwMode="auto">
          <a:xfrm>
            <a:off x="428596" y="200024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amada rectangular arredondada 10"/>
          <p:cNvSpPr/>
          <p:nvPr/>
        </p:nvSpPr>
        <p:spPr>
          <a:xfrm>
            <a:off x="1214414" y="1357298"/>
            <a:ext cx="3714776" cy="1214446"/>
          </a:xfrm>
          <a:prstGeom prst="wedgeRoundRectCallout">
            <a:avLst>
              <a:gd name="adj1" fmla="val -43439"/>
              <a:gd name="adj2" fmla="val 1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Poliedros</a:t>
            </a:r>
            <a:r>
              <a:rPr lang="pt-PT" dirty="0" smtClean="0">
                <a:latin typeface="Berlin Sans FB" pitchFamily="34" charset="0"/>
              </a:rPr>
              <a:t>, quando são limitados apenas por superfícies planas. </a:t>
            </a:r>
            <a:endParaRPr lang="pt-PT" dirty="0">
              <a:latin typeface="Berlin Sans FB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285992"/>
            <a:ext cx="1552943" cy="140196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hamada rectangular arredondada 14"/>
          <p:cNvSpPr/>
          <p:nvPr/>
        </p:nvSpPr>
        <p:spPr>
          <a:xfrm>
            <a:off x="5072066" y="2857496"/>
            <a:ext cx="3714776" cy="1000132"/>
          </a:xfrm>
          <a:prstGeom prst="wedgeRoundRectCallout">
            <a:avLst>
              <a:gd name="adj1" fmla="val 12472"/>
              <a:gd name="adj2" fmla="val 81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Não Poliedros</a:t>
            </a:r>
            <a:r>
              <a:rPr lang="pt-PT" dirty="0" smtClean="0">
                <a:latin typeface="Berlin Sans FB" pitchFamily="34" charset="0"/>
              </a:rPr>
              <a:t>, quando têm pelo menos uma superfície curva. </a:t>
            </a:r>
            <a:endParaRPr lang="pt-PT" dirty="0">
              <a:latin typeface="Berlin Sans FB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9091" t="16188" r="43085" b="16188"/>
          <a:stretch>
            <a:fillRect/>
          </a:stretch>
        </p:blipFill>
        <p:spPr bwMode="auto">
          <a:xfrm>
            <a:off x="5429256" y="3714752"/>
            <a:ext cx="1357322" cy="723223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3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ixaDeTexto 3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500034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Pirâmides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71472" y="928670"/>
            <a:ext cx="7143800" cy="5286412"/>
            <a:chOff x="571472" y="1000108"/>
            <a:chExt cx="7143800" cy="5286412"/>
          </a:xfrm>
        </p:grpSpPr>
        <p:pic>
          <p:nvPicPr>
            <p:cNvPr id="6" name="Imagem 5"/>
            <p:cNvPicPr/>
            <p:nvPr/>
          </p:nvPicPr>
          <p:blipFill>
            <a:blip r:embed="rId4" cstate="print"/>
            <a:srcRect l="22219" t="35183" r="23542" b="18250"/>
            <a:stretch>
              <a:fillRect/>
            </a:stretch>
          </p:blipFill>
          <p:spPr bwMode="auto">
            <a:xfrm>
              <a:off x="571472" y="2143116"/>
              <a:ext cx="7143800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hamada rectangular arredondada 6"/>
            <p:cNvSpPr/>
            <p:nvPr/>
          </p:nvSpPr>
          <p:spPr>
            <a:xfrm>
              <a:off x="1714480" y="1000108"/>
              <a:ext cx="3714776" cy="1357322"/>
            </a:xfrm>
            <a:prstGeom prst="wedgeRoundRectCallout">
              <a:avLst>
                <a:gd name="adj1" fmla="val -52498"/>
                <a:gd name="adj2" fmla="val 7501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latin typeface="Berlin Sans FB" pitchFamily="34" charset="0"/>
                </a:rPr>
                <a:t>As </a:t>
              </a:r>
              <a:r>
                <a:rPr lang="pt-PT" sz="24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pirâmides</a:t>
              </a:r>
              <a:r>
                <a:rPr lang="pt-PT" dirty="0" smtClean="0">
                  <a:latin typeface="Berlin Sans FB" pitchFamily="34" charset="0"/>
                </a:rPr>
                <a:t> são poliedros com uma base (formada por um polígono) e as suas faces laterais são triângulos.</a:t>
              </a:r>
              <a:endParaRPr lang="pt-PT" dirty="0">
                <a:latin typeface="Berlin Sans FB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286380" y="1785926"/>
            <a:ext cx="2968590" cy="3083976"/>
            <a:chOff x="5500694" y="2643182"/>
            <a:chExt cx="2968590" cy="3083976"/>
          </a:xfrm>
        </p:grpSpPr>
        <p:grpSp>
          <p:nvGrpSpPr>
            <p:cNvPr id="29" name="Grupo 28"/>
            <p:cNvGrpSpPr/>
            <p:nvPr/>
          </p:nvGrpSpPr>
          <p:grpSpPr>
            <a:xfrm>
              <a:off x="5500694" y="2714620"/>
              <a:ext cx="1857388" cy="2714644"/>
              <a:chOff x="5500694" y="2714620"/>
              <a:chExt cx="1857388" cy="2714644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4492" t="19634" r="3499" b="5758"/>
              <a:stretch>
                <a:fillRect/>
              </a:stretch>
            </p:blipFill>
            <p:spPr bwMode="auto">
              <a:xfrm>
                <a:off x="5500694" y="2714620"/>
                <a:ext cx="1857388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Conexão recta unidireccional 18"/>
              <p:cNvCxnSpPr>
                <a:stCxn id="30" idx="1"/>
              </p:cNvCxnSpPr>
              <p:nvPr/>
            </p:nvCxnSpPr>
            <p:spPr>
              <a:xfrm rot="10800000" flipV="1">
                <a:off x="6387750" y="2827848"/>
                <a:ext cx="934852" cy="19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Conexão recta unidireccional 19"/>
              <p:cNvCxnSpPr/>
              <p:nvPr/>
            </p:nvCxnSpPr>
            <p:spPr>
              <a:xfrm rot="10800000">
                <a:off x="6422644" y="4357694"/>
                <a:ext cx="864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Conexão recta unidireccional 20"/>
              <p:cNvCxnSpPr/>
              <p:nvPr/>
            </p:nvCxnSpPr>
            <p:spPr>
              <a:xfrm rot="10800000">
                <a:off x="6643702" y="3429000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Conexão recta unidireccional 21"/>
              <p:cNvCxnSpPr/>
              <p:nvPr/>
            </p:nvCxnSpPr>
            <p:spPr>
              <a:xfrm rot="5400000" flipH="1" flipV="1">
                <a:off x="6215074" y="5168821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0" name="CaixaDeTexto 29"/>
            <p:cNvSpPr txBox="1"/>
            <p:nvPr/>
          </p:nvSpPr>
          <p:spPr>
            <a:xfrm>
              <a:off x="7322602" y="264318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Vértice </a:t>
              </a:r>
              <a:endParaRPr lang="pt-PT" b="1" dirty="0">
                <a:latin typeface="Agency FB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358082" y="3214686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Aresta</a:t>
              </a:r>
              <a:endParaRPr lang="pt-PT" b="1" dirty="0">
                <a:latin typeface="Agency FB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358082" y="4143380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Face lateral</a:t>
              </a:r>
              <a:endParaRPr lang="pt-PT" b="1" dirty="0">
                <a:latin typeface="Agency FB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072198" y="5357826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Base </a:t>
              </a:r>
              <a:r>
                <a:rPr lang="pt-PT" dirty="0" smtClean="0">
                  <a:latin typeface="Agency FB" pitchFamily="34" charset="0"/>
                </a:rPr>
                <a:t>(face)</a:t>
              </a:r>
              <a:endParaRPr lang="pt-PT" dirty="0">
                <a:latin typeface="Agency FB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572000" y="5072074"/>
            <a:ext cx="3643338" cy="786527"/>
            <a:chOff x="4143372" y="5572140"/>
            <a:chExt cx="3643338" cy="786527"/>
          </a:xfrm>
        </p:grpSpPr>
        <p:sp>
          <p:nvSpPr>
            <p:cNvPr id="39" name="CaixaDeTexto 38"/>
            <p:cNvSpPr txBox="1"/>
            <p:nvPr/>
          </p:nvSpPr>
          <p:spPr>
            <a:xfrm>
              <a:off x="4500562" y="5643578"/>
              <a:ext cx="3286148" cy="71508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           É uma pirâmide hexagonal porque a sua base é um hexágono.</a:t>
              </a:r>
              <a:endParaRPr lang="pt-PT" b="1" dirty="0">
                <a:latin typeface="Agency FB" pitchFamily="34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143372" y="5572140"/>
              <a:ext cx="857256" cy="408623"/>
            </a:xfrm>
            <a:prstGeom prst="roundRect">
              <a:avLst/>
            </a:prstGeom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Nota:</a:t>
              </a:r>
              <a:endParaRPr lang="pt-PT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143768" y="6357959"/>
            <a:ext cx="1928794" cy="500065"/>
            <a:chOff x="5976474" y="166965"/>
            <a:chExt cx="2938956" cy="690267"/>
          </a:xfrm>
        </p:grpSpPr>
        <p:pic>
          <p:nvPicPr>
            <p:cNvPr id="3" name="Picture 3" descr="http://www.escolar2.com.ar/matema.gif"/>
            <p:cNvPicPr>
              <a:picLocks noChangeAspect="1" noChangeArrowheads="1"/>
            </p:cNvPicPr>
            <p:nvPr/>
          </p:nvPicPr>
          <p:blipFill>
            <a:blip r:embed="rId2" r:link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76474" y="214290"/>
              <a:ext cx="29056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ixaDeTexto 3"/>
            <p:cNvSpPr txBox="1"/>
            <p:nvPr/>
          </p:nvSpPr>
          <p:spPr>
            <a:xfrm>
              <a:off x="8343927" y="166965"/>
              <a:ext cx="571503" cy="46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>
                  <a:solidFill>
                    <a:schemeClr val="accent1">
                      <a:lumMod val="75000"/>
                    </a:schemeClr>
                  </a:solidFill>
                  <a:latin typeface="Matura MT Script Capitals" pitchFamily="66" charset="0"/>
                </a:rPr>
                <a:t>5º</a:t>
              </a:r>
              <a:endParaRPr lang="pt-PT" sz="1600" dirty="0"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500166" y="785794"/>
            <a:ext cx="7143800" cy="4929222"/>
            <a:chOff x="1285852" y="785794"/>
            <a:chExt cx="7143800" cy="4929222"/>
          </a:xfrm>
        </p:grpSpPr>
        <p:pic>
          <p:nvPicPr>
            <p:cNvPr id="7" name="Imagem 6"/>
            <p:cNvPicPr/>
            <p:nvPr/>
          </p:nvPicPr>
          <p:blipFill>
            <a:blip r:embed="rId4" cstate="print"/>
            <a:srcRect l="22219" t="35183" r="23542" b="18250"/>
            <a:stretch>
              <a:fillRect/>
            </a:stretch>
          </p:blipFill>
          <p:spPr bwMode="auto">
            <a:xfrm flipH="1">
              <a:off x="1285852" y="1571612"/>
              <a:ext cx="7143800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hamada rectangular arredondada 7"/>
            <p:cNvSpPr/>
            <p:nvPr/>
          </p:nvSpPr>
          <p:spPr>
            <a:xfrm>
              <a:off x="3357554" y="785794"/>
              <a:ext cx="3714776" cy="1357322"/>
            </a:xfrm>
            <a:prstGeom prst="wedgeRoundRectCallout">
              <a:avLst>
                <a:gd name="adj1" fmla="val 55106"/>
                <a:gd name="adj2" fmla="val 6635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latin typeface="Berlin Sans FB" pitchFamily="34" charset="0"/>
                </a:rPr>
                <a:t>Os </a:t>
              </a:r>
              <a:r>
                <a:rPr lang="pt-PT" sz="24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prismas</a:t>
              </a:r>
              <a:r>
                <a:rPr lang="pt-PT" dirty="0" smtClean="0">
                  <a:latin typeface="Berlin Sans FB" pitchFamily="34" charset="0"/>
                </a:rPr>
                <a:t> são poliedros com duas bases (polígonos) paralelas e geometricamente iguais . As suas faces laterais são quadriláteros.</a:t>
              </a:r>
              <a:endParaRPr lang="pt-PT" dirty="0">
                <a:latin typeface="Berlin Sans FB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00034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Prismas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1142976" y="1643050"/>
            <a:ext cx="3671913" cy="3129311"/>
            <a:chOff x="857224" y="1571612"/>
            <a:chExt cx="3671913" cy="312931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62411" t="18373" r="7447"/>
            <a:stretch>
              <a:fillRect/>
            </a:stretch>
          </p:blipFill>
          <p:spPr bwMode="auto">
            <a:xfrm>
              <a:off x="857224" y="2071678"/>
              <a:ext cx="2071702" cy="220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5" name="Grupo 24"/>
            <p:cNvGrpSpPr/>
            <p:nvPr/>
          </p:nvGrpSpPr>
          <p:grpSpPr>
            <a:xfrm>
              <a:off x="2786050" y="2357430"/>
              <a:ext cx="1743087" cy="369332"/>
              <a:chOff x="3708586" y="2428868"/>
              <a:chExt cx="1743087" cy="369332"/>
            </a:xfrm>
          </p:grpSpPr>
          <p:cxnSp>
            <p:nvCxnSpPr>
              <p:cNvPr id="20" name="Conexão recta unidireccional 19"/>
              <p:cNvCxnSpPr>
                <a:stCxn id="15" idx="1"/>
              </p:cNvCxnSpPr>
              <p:nvPr/>
            </p:nvCxnSpPr>
            <p:spPr>
              <a:xfrm rot="10800000" flipV="1">
                <a:off x="3708586" y="2613534"/>
                <a:ext cx="934852" cy="19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4643438" y="2428868"/>
                <a:ext cx="80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 smtClean="0">
                    <a:latin typeface="Agency FB" pitchFamily="34" charset="0"/>
                  </a:rPr>
                  <a:t>Vértice </a:t>
                </a:r>
                <a:endParaRPr lang="pt-PT" b="1" dirty="0">
                  <a:latin typeface="Agency FB" pitchFamily="34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2786050" y="3500438"/>
              <a:ext cx="1428037" cy="369332"/>
              <a:chOff x="2428860" y="3143248"/>
              <a:chExt cx="1428037" cy="369332"/>
            </a:xfrm>
          </p:grpSpPr>
          <p:cxnSp>
            <p:nvCxnSpPr>
              <p:cNvPr id="22" name="Conexão recta unidireccional 21"/>
              <p:cNvCxnSpPr/>
              <p:nvPr/>
            </p:nvCxnSpPr>
            <p:spPr>
              <a:xfrm rot="10800000">
                <a:off x="2428860" y="3357562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6" name="CaixaDeTexto 15"/>
              <p:cNvSpPr txBox="1"/>
              <p:nvPr/>
            </p:nvSpPr>
            <p:spPr>
              <a:xfrm>
                <a:off x="3143240" y="3143248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 smtClean="0">
                    <a:latin typeface="Agency FB" pitchFamily="34" charset="0"/>
                  </a:rPr>
                  <a:t>Aresta</a:t>
                </a:r>
                <a:endParaRPr lang="pt-PT" b="1" dirty="0">
                  <a:latin typeface="Agency FB" pitchFamily="34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2071670" y="3071810"/>
              <a:ext cx="2046640" cy="369332"/>
              <a:chOff x="2779306" y="3643314"/>
              <a:chExt cx="2046640" cy="369332"/>
            </a:xfrm>
          </p:grpSpPr>
          <p:cxnSp>
            <p:nvCxnSpPr>
              <p:cNvPr id="21" name="Conexão recta unidireccional 20"/>
              <p:cNvCxnSpPr/>
              <p:nvPr/>
            </p:nvCxnSpPr>
            <p:spPr>
              <a:xfrm rot="10800000">
                <a:off x="2779306" y="3857628"/>
                <a:ext cx="864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CaixaDeTexto 16"/>
              <p:cNvSpPr txBox="1"/>
              <p:nvPr/>
            </p:nvSpPr>
            <p:spPr>
              <a:xfrm>
                <a:off x="3714744" y="3643314"/>
                <a:ext cx="1111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 smtClean="0">
                    <a:latin typeface="Agency FB" pitchFamily="34" charset="0"/>
                  </a:rPr>
                  <a:t>Face lateral</a:t>
                </a:r>
                <a:endParaRPr lang="pt-PT" b="1" dirty="0">
                  <a:latin typeface="Agency FB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1571604" y="3929066"/>
              <a:ext cx="1090363" cy="771857"/>
              <a:chOff x="1857356" y="4883863"/>
              <a:chExt cx="1090363" cy="771857"/>
            </a:xfrm>
          </p:grpSpPr>
          <p:cxnSp>
            <p:nvCxnSpPr>
              <p:cNvPr id="23" name="Conexão recta unidireccional 22"/>
              <p:cNvCxnSpPr/>
              <p:nvPr/>
            </p:nvCxnSpPr>
            <p:spPr>
              <a:xfrm rot="5400000" flipH="1" flipV="1">
                <a:off x="2000232" y="5097383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8" name="CaixaDeTexto 17"/>
              <p:cNvSpPr txBox="1"/>
              <p:nvPr/>
            </p:nvSpPr>
            <p:spPr>
              <a:xfrm>
                <a:off x="1857356" y="5286388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 smtClean="0">
                    <a:latin typeface="Agency FB" pitchFamily="34" charset="0"/>
                  </a:rPr>
                  <a:t>Base </a:t>
                </a:r>
                <a:r>
                  <a:rPr lang="pt-PT" dirty="0" smtClean="0">
                    <a:latin typeface="Agency FB" pitchFamily="34" charset="0"/>
                  </a:rPr>
                  <a:t>(face)</a:t>
                </a:r>
                <a:endParaRPr lang="pt-PT" dirty="0">
                  <a:latin typeface="Agency FB" pitchFamily="34" charset="0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1624249" y="1571612"/>
              <a:ext cx="1090363" cy="741277"/>
              <a:chOff x="642910" y="5117409"/>
              <a:chExt cx="1090363" cy="741277"/>
            </a:xfrm>
          </p:grpSpPr>
          <p:cxnSp>
            <p:nvCxnSpPr>
              <p:cNvPr id="30" name="Conexão recta unidireccional 29"/>
              <p:cNvCxnSpPr/>
              <p:nvPr/>
            </p:nvCxnSpPr>
            <p:spPr>
              <a:xfrm rot="5400000">
                <a:off x="785786" y="5643578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1" name="CaixaDeTexto 30"/>
              <p:cNvSpPr txBox="1"/>
              <p:nvPr/>
            </p:nvSpPr>
            <p:spPr>
              <a:xfrm>
                <a:off x="642910" y="5117409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 smtClean="0">
                    <a:latin typeface="Agency FB" pitchFamily="34" charset="0"/>
                  </a:rPr>
                  <a:t>Base </a:t>
                </a:r>
                <a:r>
                  <a:rPr lang="pt-PT" dirty="0" smtClean="0">
                    <a:latin typeface="Agency FB" pitchFamily="34" charset="0"/>
                  </a:rPr>
                  <a:t>(face)</a:t>
                </a:r>
                <a:endParaRPr lang="pt-PT" dirty="0">
                  <a:latin typeface="Agency FB" pitchFamily="34" charset="0"/>
                </a:endParaRPr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642910" y="5143512"/>
            <a:ext cx="3643338" cy="786527"/>
            <a:chOff x="4143372" y="5572140"/>
            <a:chExt cx="3643338" cy="786527"/>
          </a:xfrm>
        </p:grpSpPr>
        <p:sp>
          <p:nvSpPr>
            <p:cNvPr id="40" name="CaixaDeTexto 39"/>
            <p:cNvSpPr txBox="1"/>
            <p:nvPr/>
          </p:nvSpPr>
          <p:spPr>
            <a:xfrm>
              <a:off x="4500562" y="5643578"/>
              <a:ext cx="3286148" cy="71508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b="1" dirty="0" smtClean="0">
                  <a:latin typeface="Agency FB" pitchFamily="34" charset="0"/>
                </a:rPr>
                <a:t>           É um prisma octogonal porque as suas bases são octógonos.</a:t>
              </a:r>
              <a:endParaRPr lang="pt-PT" b="1" dirty="0">
                <a:latin typeface="Agency FB" pitchFamily="34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143372" y="5572140"/>
              <a:ext cx="857256" cy="408623"/>
            </a:xfrm>
            <a:prstGeom prst="roundRect">
              <a:avLst/>
            </a:prstGeom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</a:rPr>
                <a:t>Nota:</a:t>
              </a:r>
              <a:endParaRPr lang="pt-PT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Mirant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2094</TotalTime>
  <Words>440</Words>
  <Application>Microsoft Office PowerPoint</Application>
  <PresentationFormat>Apresentação no Ecrã (4:3)</PresentationFormat>
  <Paragraphs>176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Mirante</vt:lpstr>
      <vt:lpstr>1</vt:lpstr>
      <vt:lpstr>Diapositivo 2</vt:lpstr>
      <vt:lpstr>2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Números racionais</dc:title>
  <dc:creator>Silvina</dc:creator>
  <cp:lastModifiedBy>+</cp:lastModifiedBy>
  <cp:revision>212</cp:revision>
  <dcterms:created xsi:type="dcterms:W3CDTF">2010-08-16T21:42:52Z</dcterms:created>
  <dcterms:modified xsi:type="dcterms:W3CDTF">2013-01-03T09:29:39Z</dcterms:modified>
</cp:coreProperties>
</file>