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18" r:id="rId2"/>
    <p:sldId id="317" r:id="rId3"/>
    <p:sldId id="314" r:id="rId4"/>
    <p:sldId id="262" r:id="rId5"/>
    <p:sldId id="306" r:id="rId6"/>
    <p:sldId id="315" r:id="rId7"/>
    <p:sldId id="297" r:id="rId8"/>
    <p:sldId id="283" r:id="rId9"/>
    <p:sldId id="308" r:id="rId10"/>
    <p:sldId id="307" r:id="rId11"/>
    <p:sldId id="282" r:id="rId12"/>
    <p:sldId id="31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CC9"/>
    <a:srgbClr val="DA1C5C"/>
    <a:srgbClr val="FFD253"/>
    <a:srgbClr val="FFC20F"/>
    <a:srgbClr val="8DC73F"/>
    <a:srgbClr val="0069C9"/>
    <a:srgbClr val="662D91"/>
    <a:srgbClr val="ED1366"/>
    <a:srgbClr val="ED1164"/>
    <a:srgbClr val="A1D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0" autoAdjust="0"/>
    <p:restoredTop sz="94434" autoAdjust="0"/>
  </p:normalViewPr>
  <p:slideViewPr>
    <p:cSldViewPr>
      <p:cViewPr varScale="1">
        <p:scale>
          <a:sx n="110" d="100"/>
          <a:sy n="110" d="100"/>
        </p:scale>
        <p:origin x="160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91FC-6EB8-42DA-A0C6-21023B851F65}" type="datetimeFigureOut">
              <a:rPr lang="pt-PT" smtClean="0"/>
              <a:t>05/02/2021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1B07B9B-DBB0-4ABE-B5F1-FADD582897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514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91FC-6EB8-42DA-A0C6-21023B851F65}" type="datetimeFigureOut">
              <a:rPr lang="pt-PT" smtClean="0"/>
              <a:t>05/02/2021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1B07B9B-DBB0-4ABE-B5F1-FADD582897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325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91FC-6EB8-42DA-A0C6-21023B851F65}" type="datetimeFigureOut">
              <a:rPr lang="pt-PT" smtClean="0"/>
              <a:t>05/02/2021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1B07B9B-DBB0-4ABE-B5F1-FADD582897C5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838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91FC-6EB8-42DA-A0C6-21023B851F65}" type="datetimeFigureOut">
              <a:rPr lang="pt-PT" smtClean="0"/>
              <a:t>05/02/2021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1B07B9B-DBB0-4ABE-B5F1-FADD582897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9128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91FC-6EB8-42DA-A0C6-21023B851F65}" type="datetimeFigureOut">
              <a:rPr lang="pt-PT" smtClean="0"/>
              <a:t>05/02/2021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1B07B9B-DBB0-4ABE-B5F1-FADD582897C5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489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91FC-6EB8-42DA-A0C6-21023B851F65}" type="datetimeFigureOut">
              <a:rPr lang="pt-PT" smtClean="0"/>
              <a:t>05/02/2021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1B07B9B-DBB0-4ABE-B5F1-FADD582897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718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91FC-6EB8-42DA-A0C6-21023B851F65}" type="datetimeFigureOut">
              <a:rPr lang="pt-PT" smtClean="0"/>
              <a:t>05/02/2021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7B9B-DBB0-4ABE-B5F1-FADD582897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6982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91FC-6EB8-42DA-A0C6-21023B851F65}" type="datetimeFigureOut">
              <a:rPr lang="pt-PT" smtClean="0"/>
              <a:t>05/02/2021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7B9B-DBB0-4ABE-B5F1-FADD582897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852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91FC-6EB8-42DA-A0C6-21023B851F65}" type="datetimeFigureOut">
              <a:rPr lang="pt-PT" smtClean="0"/>
              <a:t>05/02/2021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7B9B-DBB0-4ABE-B5F1-FADD582897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308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91FC-6EB8-42DA-A0C6-21023B851F65}" type="datetimeFigureOut">
              <a:rPr lang="pt-PT" smtClean="0"/>
              <a:t>05/02/2021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1B07B9B-DBB0-4ABE-B5F1-FADD582897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344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91FC-6EB8-42DA-A0C6-21023B851F65}" type="datetimeFigureOut">
              <a:rPr lang="pt-PT" smtClean="0"/>
              <a:t>05/02/2021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1B07B9B-DBB0-4ABE-B5F1-FADD582897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858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91FC-6EB8-42DA-A0C6-21023B851F65}" type="datetimeFigureOut">
              <a:rPr lang="pt-PT" smtClean="0"/>
              <a:t>05/02/2021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1B07B9B-DBB0-4ABE-B5F1-FADD582897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896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91FC-6EB8-42DA-A0C6-21023B851F65}" type="datetimeFigureOut">
              <a:rPr lang="pt-PT" smtClean="0"/>
              <a:t>05/02/2021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7B9B-DBB0-4ABE-B5F1-FADD582897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658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91FC-6EB8-42DA-A0C6-21023B851F65}" type="datetimeFigureOut">
              <a:rPr lang="pt-PT" smtClean="0"/>
              <a:t>05/02/2021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7B9B-DBB0-4ABE-B5F1-FADD582897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353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91FC-6EB8-42DA-A0C6-21023B851F65}" type="datetimeFigureOut">
              <a:rPr lang="pt-PT" smtClean="0"/>
              <a:t>05/02/2021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7B9B-DBB0-4ABE-B5F1-FADD582897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415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91FC-6EB8-42DA-A0C6-21023B851F65}" type="datetimeFigureOut">
              <a:rPr lang="pt-PT" smtClean="0"/>
              <a:t>05/02/2021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1B07B9B-DBB0-4ABE-B5F1-FADD582897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059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791FC-6EB8-42DA-A0C6-21023B851F65}" type="datetimeFigureOut">
              <a:rPr lang="pt-PT" smtClean="0"/>
              <a:t>05/02/2021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1B07B9B-DBB0-4ABE-B5F1-FADD582897C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587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80.png"/><Relationship Id="rId5" Type="http://schemas.openxmlformats.org/officeDocument/2006/relationships/image" Target="../media/image18.png"/><Relationship Id="rId10" Type="http://schemas.openxmlformats.org/officeDocument/2006/relationships/image" Target="../media/image160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8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1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8D29A-75A7-450F-8B0F-71F7A521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 b="1" dirty="0"/>
              <a:t>Perímetro do Círculo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8CAA9C-60DA-46E7-9A1C-B6686580D7FE}"/>
              </a:ext>
            </a:extLst>
          </p:cNvPr>
          <p:cNvSpPr txBox="1">
            <a:spLocks/>
          </p:cNvSpPr>
          <p:nvPr/>
        </p:nvSpPr>
        <p:spPr>
          <a:xfrm>
            <a:off x="755576" y="5578407"/>
            <a:ext cx="3635895" cy="17281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latin typeface="+mn-lt"/>
                <a:ea typeface="+mn-ea"/>
                <a:cs typeface="+mn-cs"/>
              </a:rPr>
              <a:t>Matemática 6º Ano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latin typeface="+mn-lt"/>
                <a:ea typeface="+mn-ea"/>
                <a:cs typeface="+mn-cs"/>
              </a:rPr>
              <a:t>AEFC – Prof. Isabel Silva</a:t>
            </a:r>
            <a:endParaRPr lang="en-US" sz="1600" b="1" dirty="0">
              <a:latin typeface="+mn-lt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E4EE2C9-AC3E-4893-97B1-7BCF0AF1C880}"/>
              </a:ext>
            </a:extLst>
          </p:cNvPr>
          <p:cNvSpPr txBox="1"/>
          <p:nvPr/>
        </p:nvSpPr>
        <p:spPr>
          <a:xfrm>
            <a:off x="6662192" y="6039377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/>
              <a:t>Ano Letivo 2020/2021</a:t>
            </a:r>
          </a:p>
          <a:p>
            <a:pPr algn="ctr"/>
            <a:endParaRPr lang="pt-PT" sz="1600" b="1" dirty="0"/>
          </a:p>
        </p:txBody>
      </p:sp>
      <p:pic>
        <p:nvPicPr>
          <p:cNvPr id="3074" name="Picture 2" descr="Resultado de imagem para GIFS CÍRCULOS">
            <a:extLst>
              <a:ext uri="{FF2B5EF4-FFF2-40B4-BE49-F238E27FC236}">
                <a16:creationId xmlns:a16="http://schemas.microsoft.com/office/drawing/2014/main" id="{9028A292-742D-467F-AD6B-AFAD0AF37E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17" y="1453319"/>
            <a:ext cx="3951362" cy="39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9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1367904" y="1196211"/>
                <a:ext cx="7524576" cy="872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pt-PT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Para vedar com rede uma pista circular de patinagem utilizaram-se </a:t>
                </a:r>
                <a14:m>
                  <m:oMath xmlns:m="http://schemas.openxmlformats.org/officeDocument/2006/math">
                    <m:r>
                      <a:rPr lang="pt-PT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62,8</m:t>
                    </m:r>
                  </m:oMath>
                </a14:m>
                <a:r>
                  <a:rPr lang="pt-PT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metros de rede.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7904" y="1196211"/>
                <a:ext cx="7524576" cy="872034"/>
              </a:xfrm>
              <a:prstGeom prst="rect">
                <a:avLst/>
              </a:prstGeom>
              <a:blipFill>
                <a:blip r:embed="rId2"/>
                <a:stretch>
                  <a:fillRect l="-648" b="-104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1367904" y="3141053"/>
            <a:ext cx="3132088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E5007D"/>
              </a:buClr>
              <a:buNone/>
            </a:pPr>
            <a:r>
              <a:rPr lang="pt-PT" altLang="pt-PT" sz="1800" b="1" dirty="0">
                <a:solidFill>
                  <a:srgbClr val="DA1C5C"/>
                </a:solidFill>
                <a:latin typeface="Arial" panose="020B0604020202020204" pitchFamily="34" charset="0"/>
              </a:rPr>
              <a:t>Sugestão de resolução: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67904" y="2057073"/>
            <a:ext cx="828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Qual é o raio, em metros, da pista de patinagem?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660232" y="2068245"/>
                <a:ext cx="1800200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(Usa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=3,14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068245"/>
                <a:ext cx="1800200" cy="456535"/>
              </a:xfrm>
              <a:prstGeom prst="rect">
                <a:avLst/>
              </a:prstGeom>
              <a:blipFill>
                <a:blip r:embed="rId3"/>
                <a:stretch>
                  <a:fillRect l="-3051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554239" y="3588283"/>
                <a:ext cx="210116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𝑟𝑐𝑢𝑙𝑜</m:t>
                          </m:r>
                        </m:sub>
                      </m:sSub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239" y="3588283"/>
                <a:ext cx="2101161" cy="507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540094" y="4144211"/>
                <a:ext cx="1049481" cy="46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</a:rPr>
                  <a:t> </a:t>
                </a:r>
                <a:r>
                  <a:rPr lang="pt-PT" dirty="0">
                    <a:solidFill>
                      <a:srgbClr val="DA1C5C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94" y="4144211"/>
                <a:ext cx="1049481" cy="464166"/>
              </a:xfrm>
              <a:prstGeom prst="rect">
                <a:avLst/>
              </a:prstGeom>
              <a:blipFill>
                <a:blip r:embed="rId5"/>
                <a:stretch>
                  <a:fillRect l="-4070" r="-3488" b="-1842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1559689" y="4613040"/>
                <a:ext cx="2475785" cy="46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𝑟𝑐𝑢𝑙𝑜</m:t>
                        </m:r>
                      </m:sub>
                    </m:sSub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62,8 </m:t>
                    </m:r>
                    <m:r>
                      <m:rPr>
                        <m:sty m:val="p"/>
                      </m:rPr>
                      <a:rPr lang="pt-PT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689" y="4613040"/>
                <a:ext cx="2475785" cy="464166"/>
              </a:xfrm>
              <a:prstGeom prst="rect">
                <a:avLst/>
              </a:prstGeom>
              <a:blipFill>
                <a:blip r:embed="rId6"/>
                <a:stretch>
                  <a:fillRect l="-1724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504571" y="5116579"/>
                <a:ext cx="139975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=3,14</m:t>
                    </m:r>
                  </m:oMath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571" y="5116579"/>
                <a:ext cx="1399750" cy="507831"/>
              </a:xfrm>
              <a:prstGeom prst="rect">
                <a:avLst/>
              </a:prstGeom>
              <a:blipFill>
                <a:blip r:embed="rId7"/>
                <a:stretch>
                  <a:fillRect l="-3057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131840" y="3602785"/>
                <a:ext cx="211413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=62,8 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602785"/>
                <a:ext cx="2114135" cy="5078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4352914" y="3636380"/>
                <a:ext cx="233975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=62,8 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3,14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14" y="3636380"/>
                <a:ext cx="2339751" cy="5078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5815464" y="3631183"/>
                <a:ext cx="100811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 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464" y="3631183"/>
                <a:ext cx="1008112" cy="5078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1472868" y="5653969"/>
                <a:ext cx="210116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 :2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868" y="5653969"/>
                <a:ext cx="2101161" cy="5078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2771800" y="5667752"/>
                <a:ext cx="107910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solidFill>
                            <a:srgbClr val="DA1C5C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667752"/>
                <a:ext cx="1079106" cy="5078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1382590" y="6187685"/>
                <a:ext cx="8280400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pista de patinagem tem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metros de raio.</a:t>
                </a: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90" y="6187685"/>
                <a:ext cx="8280400" cy="456535"/>
              </a:xfrm>
              <a:prstGeom prst="rect">
                <a:avLst/>
              </a:prstGeom>
              <a:blipFill>
                <a:blip r:embed="rId13"/>
                <a:stretch>
                  <a:fillRect l="-663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010699E6-9511-461C-B5C6-F9C0340A5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571" y="696200"/>
            <a:ext cx="8280400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PT" altLang="pt-PT" sz="1800" b="1" dirty="0">
                <a:solidFill>
                  <a:srgbClr val="DA1C5C"/>
                </a:solidFill>
                <a:latin typeface="Arial" panose="020B0604020202020204" pitchFamily="34" charset="0"/>
              </a:rPr>
              <a:t>Exemplo 4: </a:t>
            </a:r>
            <a:endParaRPr lang="pt-PT" altLang="pt-PT" sz="1800" dirty="0">
              <a:solidFill>
                <a:srgbClr val="DA1C5C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City and ice rink illustration — Stock Vector © shtonado #178855580">
            <a:extLst>
              <a:ext uri="{FF2B5EF4-FFF2-40B4-BE49-F238E27FC236}">
                <a16:creationId xmlns:a16="http://schemas.microsoft.com/office/drawing/2014/main" id="{E79CE320-2B8F-4111-8D18-DD18E44C5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3"/>
          <a:stretch/>
        </p:blipFill>
        <p:spPr bwMode="auto">
          <a:xfrm>
            <a:off x="6596687" y="3141053"/>
            <a:ext cx="2335263" cy="165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8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5" grpId="0"/>
      <p:bldP spid="26" grpId="0"/>
      <p:bldP spid="2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GESTÃO DE PLANO DE AULA – GEOMETRIA E ÂNGULOS | Unindo Conhecimentos">
            <a:extLst>
              <a:ext uri="{FF2B5EF4-FFF2-40B4-BE49-F238E27FC236}">
                <a16:creationId xmlns:a16="http://schemas.microsoft.com/office/drawing/2014/main" id="{93D23DD8-D7E0-483B-BE06-102D4C6024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1" r="14228" b="1"/>
          <a:stretch/>
        </p:blipFill>
        <p:spPr bwMode="auto">
          <a:xfrm>
            <a:off x="20" y="770037"/>
            <a:ext cx="397399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0277089-5C7F-4251-A2EC-845B638A1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990" y="2708920"/>
            <a:ext cx="3783490" cy="836712"/>
          </a:xfrm>
        </p:spPr>
        <p:txBody>
          <a:bodyPr>
            <a:normAutofit fontScale="90000"/>
          </a:bodyPr>
          <a:lstStyle/>
          <a:p>
            <a:r>
              <a:rPr lang="pt-PT" sz="4000" b="1" dirty="0">
                <a:solidFill>
                  <a:srgbClr val="662D9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Trabalho Autónomo (TPC)</a:t>
            </a:r>
          </a:p>
        </p:txBody>
      </p:sp>
    </p:spTree>
    <p:extLst>
      <p:ext uri="{BB962C8B-B14F-4D97-AF65-F5344CB8AC3E}">
        <p14:creationId xmlns:p14="http://schemas.microsoft.com/office/powerpoint/2010/main" val="163112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-531440"/>
            <a:ext cx="6804248" cy="8367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br>
              <a:rPr lang="pt-PT" sz="2500" b="1" dirty="0">
                <a:solidFill>
                  <a:srgbClr val="662D9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pt-PT" sz="2500" b="1" dirty="0">
                <a:solidFill>
                  <a:srgbClr val="662D9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pt-PT" sz="2500" b="1" dirty="0">
                <a:solidFill>
                  <a:srgbClr val="662D9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Exercícios 5 e 9, da página 59, do </a:t>
            </a:r>
            <a:r>
              <a:rPr lang="pt-PT" sz="2500" b="1">
                <a:solidFill>
                  <a:srgbClr val="662D9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Livro Adotado, </a:t>
            </a:r>
            <a:r>
              <a:rPr lang="pt-PT" sz="2500" b="1" dirty="0">
                <a:solidFill>
                  <a:srgbClr val="662D9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 6º Ano – Parte 1</a:t>
            </a:r>
          </a:p>
        </p:txBody>
      </p:sp>
    </p:spTree>
    <p:extLst>
      <p:ext uri="{BB962C8B-B14F-4D97-AF65-F5344CB8AC3E}">
        <p14:creationId xmlns:p14="http://schemas.microsoft.com/office/powerpoint/2010/main" val="245074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6148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49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0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1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2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3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4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5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6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7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8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59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616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6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6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6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6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6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6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6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6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6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7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7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65781D42-087D-484C-840B-CFDCDDEB2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5">
            <a:extLst>
              <a:ext uri="{FF2B5EF4-FFF2-40B4-BE49-F238E27FC236}">
                <a16:creationId xmlns:a16="http://schemas.microsoft.com/office/drawing/2014/main" id="{2F2D0089-EE06-49C0-9C5F-56B94DF2D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98416"/>
            <a:ext cx="7951572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rgbClr val="000000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FA66C2-FA54-4A7D-BF10-B95ACFB1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99" y="4628519"/>
            <a:ext cx="6343650" cy="9589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b="1" dirty="0">
                <a:solidFill>
                  <a:srgbClr val="FFFFFF"/>
                </a:solidFill>
              </a:rPr>
              <a:t>2ª AULA</a:t>
            </a:r>
          </a:p>
        </p:txBody>
      </p:sp>
      <p:pic>
        <p:nvPicPr>
          <p:cNvPr id="6146" name="Picture 2" descr="Fundo De Inventário De Fim De Ano De Rosa Dos Desenhos Animados Pink Círculo  Amarelo Simples">
            <a:extLst>
              <a:ext uri="{FF2B5EF4-FFF2-40B4-BE49-F238E27FC236}">
                <a16:creationId xmlns:a16="http://schemas.microsoft.com/office/drawing/2014/main" id="{8F76DA4A-BFC9-4045-8F58-7067040DB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30" y="1150905"/>
            <a:ext cx="6351619" cy="23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36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8C7A0-7B0F-4FFF-9118-53A8158B1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994" y="1318591"/>
            <a:ext cx="4411651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 err="1">
                <a:solidFill>
                  <a:schemeClr val="tx2">
                    <a:lumMod val="75000"/>
                  </a:schemeClr>
                </a:solidFill>
              </a:rPr>
              <a:t>Recorda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2833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2"/>
              <p:cNvSpPr txBox="1">
                <a:spLocks noChangeArrowheads="1"/>
              </p:cNvSpPr>
              <p:nvPr/>
            </p:nvSpPr>
            <p:spPr bwMode="auto">
              <a:xfrm>
                <a:off x="1691680" y="314932"/>
                <a:ext cx="7055213" cy="1454244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accent1"/>
                </a:solidFill>
                <a:prstDash val="lgDashDotDot"/>
              </a:ln>
              <a:effectLst>
                <a:softEdge rad="254000"/>
              </a:effectLst>
              <a:scene3d>
                <a:camera prst="orthographicFront"/>
                <a:lightRig rig="threePt" dir="t"/>
              </a:scene3d>
              <a:sp3d>
                <a:bevelB prst="relaxedInset"/>
              </a:sp3d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altLang="pt-PT" sz="18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O </a:t>
                </a:r>
                <a:r>
                  <a:rPr lang="pt-PT" altLang="pt-PT" sz="18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perímetro</a:t>
                </a:r>
                <a:r>
                  <a:rPr lang="pt-PT" altLang="pt-PT" sz="18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altLang="pt-PT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pt-PT" altLang="pt-PT" sz="18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, de um círculo é igual ao produto da medida do comprimento do diâmetro do círculo (</a:t>
                </a:r>
                <a14:m>
                  <m:oMath xmlns:m="http://schemas.openxmlformats.org/officeDocument/2006/math">
                    <m:r>
                      <a:rPr lang="pt-PT" altLang="pt-PT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pt-PT" altLang="pt-PT" sz="18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 pelo número </a:t>
                </a:r>
                <a14:m>
                  <m:oMath xmlns:m="http://schemas.openxmlformats.org/officeDocument/2006/math">
                    <m:r>
                      <a:rPr lang="pt-PT" altLang="pt-PT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pt-PT" altLang="pt-PT" sz="18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.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pt-PT" altLang="pt-PT" sz="5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PT" sz="1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pt-PT" sz="1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PT" sz="1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𝒓𝒄𝒖𝒍𝒐</m:t>
                          </m:r>
                        </m:sub>
                      </m:sSub>
                      <m:r>
                        <a:rPr lang="pt-PT" sz="1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altLang="pt-PT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sz="1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1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pt-PT" sz="1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314932"/>
                <a:ext cx="7055213" cy="1454244"/>
              </a:xfrm>
              <a:prstGeom prst="rect">
                <a:avLst/>
              </a:prstGeom>
              <a:blipFill>
                <a:blip r:embed="rId2"/>
                <a:stretch>
                  <a:fillRect l="-343" r="-257"/>
                </a:stretch>
              </a:blipFill>
              <a:ln w="28575">
                <a:solidFill>
                  <a:schemeClr val="accent1"/>
                </a:solidFill>
                <a:prstDash val="lgDashDotDot"/>
              </a:ln>
              <a:effectLst>
                <a:softEdge rad="254000"/>
              </a:effec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38"/>
              <p:cNvSpPr/>
              <p:nvPr/>
            </p:nvSpPr>
            <p:spPr>
              <a:xfrm>
                <a:off x="775858" y="2490613"/>
                <a:ext cx="8280400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Usando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3,14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como valor aproximado do número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sabendo que o diâmetro é igual a 9 cm, calcula o perímetro do círculo.</a:t>
                </a:r>
              </a:p>
            </p:txBody>
          </p:sp>
        </mc:Choice>
        <mc:Fallback xmlns="">
          <p:sp>
            <p:nvSpPr>
              <p:cNvPr id="14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58" y="2490613"/>
                <a:ext cx="8280400" cy="872034"/>
              </a:xfrm>
              <a:prstGeom prst="rect">
                <a:avLst/>
              </a:prstGeom>
              <a:blipFill>
                <a:blip r:embed="rId3"/>
                <a:stretch>
                  <a:fillRect l="-589" r="-589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"/>
          <p:cNvSpPr/>
          <p:nvPr/>
        </p:nvSpPr>
        <p:spPr>
          <a:xfrm>
            <a:off x="751949" y="1939266"/>
            <a:ext cx="828040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CD1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"/>
              <p:cNvSpPr txBox="1">
                <a:spLocks noChangeArrowheads="1"/>
              </p:cNvSpPr>
              <p:nvPr/>
            </p:nvSpPr>
            <p:spPr bwMode="auto">
              <a:xfrm>
                <a:off x="1000456" y="3636340"/>
                <a:ext cx="1584176" cy="456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eaLnBrk="1" hangingPunct="1">
                  <a:lnSpc>
                    <a:spcPct val="150000"/>
                  </a:lnSpc>
                  <a:spcBef>
                    <a:spcPct val="0"/>
                  </a:spcBef>
                  <a:buClr>
                    <a:srgbClr val="CD1F63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altLang="pt-P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altLang="pt-P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=9 </m:t>
                    </m:r>
                    <m:r>
                      <m:rPr>
                        <m:sty m:val="p"/>
                      </m:rPr>
                      <a:rPr lang="pt-PT" altLang="pt-PT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endParaRPr lang="pt-PT" altLang="pt-PT" sz="18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0456" y="3636340"/>
                <a:ext cx="1584176" cy="456535"/>
              </a:xfrm>
              <a:prstGeom prst="rect">
                <a:avLst/>
              </a:prstGeom>
              <a:blipFill>
                <a:blip r:embed="rId4"/>
                <a:stretch>
                  <a:fillRect l="-2308"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"/>
              <p:cNvSpPr txBox="1">
                <a:spLocks noChangeArrowheads="1"/>
              </p:cNvSpPr>
              <p:nvPr/>
            </p:nvSpPr>
            <p:spPr bwMode="auto">
              <a:xfrm>
                <a:off x="937638" y="4119805"/>
                <a:ext cx="4752529" cy="456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eaLnBrk="1" hangingPunct="1">
                  <a:lnSpc>
                    <a:spcPct val="150000"/>
                  </a:lnSpc>
                  <a:spcBef>
                    <a:spcPct val="0"/>
                  </a:spcBef>
                  <a:buClr>
                    <a:srgbClr val="CD1F63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altLang="pt-PT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pt-PT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PT" altLang="pt-PT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PT" altLang="pt-PT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pt-PT" altLang="pt-PT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𝑟𝑐𝑢𝑙𝑜</m:t>
                        </m:r>
                      </m:sub>
                    </m:sSub>
                    <m:r>
                      <a:rPr lang="pt-PT" altLang="pt-P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=9 </m:t>
                    </m:r>
                    <m:r>
                      <a:rPr lang="pt-PT" altLang="pt-P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altLang="pt-P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pt-PT" altLang="pt-PT" sz="18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638" y="4119805"/>
                <a:ext cx="4752529" cy="456535"/>
              </a:xfrm>
              <a:prstGeom prst="rect">
                <a:avLst/>
              </a:prstGeom>
              <a:blipFill>
                <a:blip r:embed="rId5"/>
                <a:stretch>
                  <a:fillRect l="-899" b="-17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19"/>
              <p:cNvSpPr/>
              <p:nvPr/>
            </p:nvSpPr>
            <p:spPr>
              <a:xfrm>
                <a:off x="2940029" y="4135139"/>
                <a:ext cx="162256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altLang="pt-PT" b="0" i="1" smtClean="0">
                          <a:latin typeface="Cambria Math" panose="02040503050406030204" pitchFamily="18" charset="0"/>
                        </a:rPr>
                        <m:t>=9 </m:t>
                      </m:r>
                      <m:r>
                        <a:rPr lang="pt-PT" alt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alt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pt-PT" alt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PT" alt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1416</m:t>
                      </m:r>
                    </m:oMath>
                  </m:oMathPara>
                </a14:m>
                <a:endParaRPr lang="pt-PT" altLang="pt-PT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29" y="4135139"/>
                <a:ext cx="1622560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0"/>
              <p:cNvSpPr/>
              <p:nvPr/>
            </p:nvSpPr>
            <p:spPr>
              <a:xfrm>
                <a:off x="4441833" y="4118599"/>
                <a:ext cx="1303562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alt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altLang="pt-PT" b="0" i="1" smtClean="0">
                          <a:solidFill>
                            <a:srgbClr val="CD1F63"/>
                          </a:solidFill>
                          <a:latin typeface="Cambria Math" panose="02040503050406030204" pitchFamily="18" charset="0"/>
                        </a:rPr>
                        <m:t>28,2744</m:t>
                      </m:r>
                    </m:oMath>
                  </m:oMathPara>
                </a14:m>
                <a:endParaRPr lang="pt-PT" altLang="pt-PT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833" y="4118599"/>
                <a:ext cx="1303562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xão em ângulos retos 32"/>
          <p:cNvCxnSpPr/>
          <p:nvPr/>
        </p:nvCxnSpPr>
        <p:spPr>
          <a:xfrm rot="5400000">
            <a:off x="2922201" y="4637888"/>
            <a:ext cx="1208665" cy="1095385"/>
          </a:xfrm>
          <a:prstGeom prst="bentConnector3">
            <a:avLst>
              <a:gd name="adj1" fmla="val 50000"/>
            </a:avLst>
          </a:prstGeom>
          <a:ln>
            <a:solidFill>
              <a:srgbClr val="CD1F63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1399478" y="5946311"/>
                <a:ext cx="3081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PT" b="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Considera-se que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=3,1416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478" y="5946311"/>
                <a:ext cx="3081100" cy="276999"/>
              </a:xfrm>
              <a:prstGeom prst="rect">
                <a:avLst/>
              </a:prstGeom>
              <a:blipFill>
                <a:blip r:embed="rId8"/>
                <a:stretch>
                  <a:fillRect l="-4752" t="-28261" r="-3762" b="-5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ângulo arredondado 4"/>
          <p:cNvSpPr/>
          <p:nvPr/>
        </p:nvSpPr>
        <p:spPr>
          <a:xfrm>
            <a:off x="1110971" y="5879681"/>
            <a:ext cx="3658115" cy="509128"/>
          </a:xfrm>
          <a:prstGeom prst="roundRect">
            <a:avLst/>
          </a:prstGeom>
          <a:noFill/>
          <a:ln>
            <a:solidFill>
              <a:srgbClr val="CD1F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53" y="3476447"/>
            <a:ext cx="2882840" cy="2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6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8" grpId="0"/>
      <p:bldP spid="19" grpId="0"/>
      <p:bldP spid="20" grpId="0"/>
      <p:bldP spid="21" grpId="0"/>
      <p:bldP spid="25" grpId="0"/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388448" y="534394"/>
            <a:ext cx="6732240" cy="775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pt-PT" sz="2200" b="1" dirty="0">
                <a:ea typeface="Verdana" panose="020B0604030504040204" pitchFamily="34" charset="0"/>
                <a:cs typeface="Verdana" panose="020B0604030504040204" pitchFamily="34" charset="0"/>
              </a:rPr>
              <a:t>perímetro</a:t>
            </a:r>
            <a:r>
              <a:rPr lang="pt-P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círculo ao diâmetro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38"/>
              <p:cNvSpPr/>
              <p:nvPr/>
            </p:nvSpPr>
            <p:spPr>
              <a:xfrm>
                <a:off x="465583" y="2101916"/>
                <a:ext cx="6195559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Para determinar o diâmetro,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 um círculo, conhecido o seu perímetro,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calcula-se o quociente entre o perímetro do círculo e o número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isto é:</a:t>
                </a:r>
              </a:p>
            </p:txBody>
          </p:sp>
        </mc:Choice>
        <mc:Fallback xmlns="">
          <p:sp>
            <p:nvSpPr>
              <p:cNvPr id="14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3" y="2101916"/>
                <a:ext cx="6195559" cy="1287532"/>
              </a:xfrm>
              <a:prstGeom prst="rect">
                <a:avLst/>
              </a:prstGeom>
              <a:blipFill>
                <a:blip r:embed="rId2"/>
                <a:stretch>
                  <a:fillRect l="-787" r="-98" b="-71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"/>
          <p:cNvSpPr/>
          <p:nvPr/>
        </p:nvSpPr>
        <p:spPr>
          <a:xfrm>
            <a:off x="480146" y="3579239"/>
            <a:ext cx="828040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/>
              <p:cNvSpPr txBox="1">
                <a:spLocks noChangeArrowheads="1"/>
              </p:cNvSpPr>
              <p:nvPr/>
            </p:nvSpPr>
            <p:spPr bwMode="auto">
              <a:xfrm>
                <a:off x="1384810" y="1325923"/>
                <a:ext cx="8280400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altLang="pt-PT" sz="1800" dirty="0">
                    <a:latin typeface="Arial" panose="020B0604020202020204" pitchFamily="34" charset="0"/>
                  </a:rPr>
                  <a:t>Como obter o diâmetro, </a:t>
                </a:r>
                <a14:m>
                  <m:oMath xmlns:m="http://schemas.openxmlformats.org/officeDocument/2006/math">
                    <m:r>
                      <a:rPr lang="pt-PT" altLang="pt-PT" sz="1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pt-PT" altLang="pt-PT" sz="1800" dirty="0">
                    <a:latin typeface="Arial" panose="020B0604020202020204" pitchFamily="34" charset="0"/>
                  </a:rPr>
                  <a:t>, a partir de </a:t>
                </a:r>
                <a14:m>
                  <m:oMath xmlns:m="http://schemas.openxmlformats.org/officeDocument/2006/math">
                    <m:r>
                      <a:rPr lang="pt-PT" altLang="pt-PT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PT" altLang="pt-PT" sz="1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altLang="pt-PT" sz="1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altLang="pt-PT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altLang="pt-PT" sz="18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pt-PT" altLang="pt-PT" sz="1800" dirty="0">
                    <a:latin typeface="Arial" panose="020B0604020202020204" pitchFamily="34" charset="0"/>
                  </a:rPr>
                  <a:t>? </a:t>
                </a:r>
                <a:endParaRPr lang="pt-PT" sz="1800" b="1" dirty="0">
                  <a:solidFill>
                    <a:srgbClr val="03BCC9"/>
                  </a:solidFill>
                </a:endParaRPr>
              </a:p>
            </p:txBody>
          </p:sp>
        </mc:Choice>
        <mc:Fallback xmlns="">
          <p:sp>
            <p:nvSpPr>
              <p:cNvPr id="16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4810" y="1325923"/>
                <a:ext cx="8280400" cy="507831"/>
              </a:xfrm>
              <a:prstGeom prst="rect">
                <a:avLst/>
              </a:prstGeom>
              <a:blipFill>
                <a:blip r:embed="rId3"/>
                <a:stretch>
                  <a:fillRect l="-589" b="-96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779912" y="3025024"/>
                <a:ext cx="11047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altLang="pt-PT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pt-PT" altLang="pt-PT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altLang="pt-PT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pt-PT" altLang="pt-PT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pt-PT" altLang="pt-PT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pt-PT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025024"/>
                <a:ext cx="11047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466493" y="3886212"/>
            <a:ext cx="828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Recorda que, quando num produto desconhecemos um fator, para o obter, dividimos o resultado pelo outro fator.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1763688" y="4678398"/>
                <a:ext cx="8280400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exemplo, se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45= </m:t>
                    </m:r>
                    <m:r>
                      <a:rPr lang="pt-PT" b="0" i="1" smtClean="0">
                        <a:solidFill>
                          <a:srgbClr val="03BCC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?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×5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tem-se que:</a:t>
                </a: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678398"/>
                <a:ext cx="8280400" cy="456535"/>
              </a:xfrm>
              <a:prstGeom prst="rect">
                <a:avLst/>
              </a:prstGeom>
              <a:blipFill>
                <a:blip r:embed="rId5"/>
                <a:stretch>
                  <a:fillRect l="-589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6151700" y="4742430"/>
                <a:ext cx="1095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03BCC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?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=45</m:t>
                      </m:r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700" y="4742430"/>
                <a:ext cx="10951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7264767" y="4747183"/>
                <a:ext cx="6142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767" y="4747183"/>
                <a:ext cx="614271" cy="369332"/>
              </a:xfrm>
              <a:prstGeom prst="rect">
                <a:avLst/>
              </a:prstGeom>
              <a:blipFill>
                <a:blip r:embed="rId7"/>
                <a:stretch>
                  <a:fillRect t="-10000" r="-800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ângulo arredondado 6"/>
          <p:cNvSpPr/>
          <p:nvPr/>
        </p:nvSpPr>
        <p:spPr>
          <a:xfrm>
            <a:off x="755576" y="5346940"/>
            <a:ext cx="7632848" cy="1279291"/>
          </a:xfrm>
          <a:prstGeom prst="roundRect">
            <a:avLst/>
          </a:prstGeom>
          <a:solidFill>
            <a:srgbClr val="FFD253"/>
          </a:solidFill>
          <a:ln>
            <a:solidFill>
              <a:srgbClr val="FFD2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"/>
              <p:cNvSpPr txBox="1">
                <a:spLocks noChangeArrowheads="1"/>
              </p:cNvSpPr>
              <p:nvPr/>
            </p:nvSpPr>
            <p:spPr bwMode="auto">
              <a:xfrm>
                <a:off x="899591" y="5346941"/>
                <a:ext cx="7128793" cy="872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pt-PT" altLang="pt-PT" sz="18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O </a:t>
                </a:r>
                <a:r>
                  <a:rPr lang="pt-PT" altLang="pt-PT" sz="18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diâmetro</a:t>
                </a:r>
                <a:r>
                  <a:rPr lang="pt-PT" altLang="pt-PT" sz="18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altLang="pt-PT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pt-PT" altLang="pt-PT" sz="18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, de um círculo é igual ao quociente entre o perímetro do círculo (</a:t>
                </a:r>
                <a14:m>
                  <m:oMath xmlns:m="http://schemas.openxmlformats.org/officeDocument/2006/math">
                    <m:r>
                      <a:rPr lang="pt-PT" altLang="pt-PT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pt-PT" altLang="pt-PT" sz="18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 e o número </a:t>
                </a:r>
                <a14:m>
                  <m:oMath xmlns:m="http://schemas.openxmlformats.org/officeDocument/2006/math">
                    <m:r>
                      <a:rPr lang="pt-PT" altLang="pt-PT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pt-PT" altLang="pt-PT" sz="18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1" y="5346941"/>
                <a:ext cx="7128793" cy="872034"/>
              </a:xfrm>
              <a:prstGeom prst="rect">
                <a:avLst/>
              </a:prstGeom>
              <a:blipFill rotWithShape="1">
                <a:blip r:embed="rId10"/>
                <a:stretch>
                  <a:fillRect l="-770" r="-684" b="-104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638924" y="6118724"/>
                <a:ext cx="1689822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pt-PT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PT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pt-PT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PT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𝒓𝒄𝒖𝒍𝒐</m:t>
                          </m:r>
                        </m:sub>
                      </m:sSub>
                      <m:r>
                        <a:rPr lang="pt-PT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a:rPr lang="pt-PT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pt-PT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924" y="6118724"/>
                <a:ext cx="1689822" cy="507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28" y="1301962"/>
            <a:ext cx="2043021" cy="20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6" grpId="0"/>
      <p:bldP spid="3" grpId="0"/>
      <p:bldP spid="4" grpId="0"/>
      <p:bldP spid="22" grpId="0"/>
      <p:bldP spid="6" grpId="0"/>
      <p:bldP spid="23" grpId="0"/>
      <p:bldP spid="24" grpId="0" animBg="1"/>
      <p:bldP spid="2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8C7A0-7B0F-4FFF-9118-53A8158B1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994" y="1318591"/>
            <a:ext cx="4411651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>
                <a:solidFill>
                  <a:schemeClr val="tx2">
                    <a:lumMod val="75000"/>
                  </a:schemeClr>
                </a:solidFill>
              </a:rPr>
              <a:t>Vou aplicar…</a:t>
            </a:r>
          </a:p>
        </p:txBody>
      </p:sp>
      <p:pic>
        <p:nvPicPr>
          <p:cNvPr id="2050" name="Picture 2" descr="Resultado de imagem para GIFS LÁPIS">
            <a:extLst>
              <a:ext uri="{FF2B5EF4-FFF2-40B4-BE49-F238E27FC236}">
                <a16:creationId xmlns:a16="http://schemas.microsoft.com/office/drawing/2014/main" id="{BBAF85EF-1433-4D90-BF03-4DCE65DCD1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29" y="4127492"/>
            <a:ext cx="3048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03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525380" y="690177"/>
            <a:ext cx="8280400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PT" altLang="pt-PT" sz="1800" b="1" dirty="0">
                <a:solidFill>
                  <a:srgbClr val="DA1C5C"/>
                </a:solidFill>
                <a:latin typeface="Arial" panose="020B0604020202020204" pitchFamily="34" charset="0"/>
              </a:rPr>
              <a:t>Exemplo 2: </a:t>
            </a:r>
            <a:endParaRPr lang="pt-PT" altLang="pt-PT" sz="1800" dirty="0">
              <a:solidFill>
                <a:srgbClr val="DA1C5C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68313" y="1338946"/>
                <a:ext cx="82804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Usando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3,14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como valor aproximado do número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pretende-se determinar, em centímetros, o diâmetro de um círculo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28,26 </m:t>
                    </m:r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perímetro.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1338946"/>
                <a:ext cx="8280400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63" r="-29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455091" y="2511708"/>
                <a:ext cx="195667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𝑟𝑐𝑢𝑙𝑜</m:t>
                          </m:r>
                        </m:sub>
                      </m:sSub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1" y="2511708"/>
                <a:ext cx="1956670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55090" y="3044614"/>
                <a:ext cx="1049481" cy="46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</a:rPr>
                  <a:t> </a:t>
                </a:r>
                <a:r>
                  <a:rPr lang="pt-PT" dirty="0">
                    <a:solidFill>
                      <a:srgbClr val="DA1C5C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0" y="3044614"/>
                <a:ext cx="1049481" cy="464166"/>
              </a:xfrm>
              <a:prstGeom prst="rect">
                <a:avLst/>
              </a:prstGeom>
              <a:blipFill rotWithShape="1">
                <a:blip r:embed="rId5"/>
                <a:stretch>
                  <a:fillRect l="-4070" r="-581" b="-1948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455090" y="3465115"/>
                <a:ext cx="247578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𝑟𝑐𝑢𝑙𝑜</m:t>
                        </m:r>
                      </m:sub>
                    </m:sSub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28,26 </m:t>
                    </m:r>
                    <m:r>
                      <m:rPr>
                        <m:sty m:val="p"/>
                      </m:rPr>
                      <a:rPr lang="pt-PT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0" y="3465115"/>
                <a:ext cx="2475785" cy="507831"/>
              </a:xfrm>
              <a:prstGeom prst="rect">
                <a:avLst/>
              </a:prstGeom>
              <a:blipFill rotWithShape="1">
                <a:blip r:embed="rId6"/>
                <a:stretch>
                  <a:fillRect l="-1724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455090" y="3929281"/>
                <a:ext cx="139975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=3,14</m:t>
                    </m:r>
                  </m:oMath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0" y="3929281"/>
                <a:ext cx="1399750" cy="507831"/>
              </a:xfrm>
              <a:prstGeom prst="rect">
                <a:avLst/>
              </a:prstGeom>
              <a:blipFill rotWithShape="1">
                <a:blip r:embed="rId7"/>
                <a:stretch>
                  <a:fillRect l="-3057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 para a direita 3"/>
          <p:cNvSpPr/>
          <p:nvPr/>
        </p:nvSpPr>
        <p:spPr>
          <a:xfrm>
            <a:off x="2569225" y="2511708"/>
            <a:ext cx="2039287" cy="507831"/>
          </a:xfrm>
          <a:prstGeom prst="rightArrow">
            <a:avLst/>
          </a:prstGeom>
          <a:noFill/>
          <a:ln>
            <a:solidFill>
              <a:srgbClr val="03BC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4608513" y="2497112"/>
                <a:ext cx="211413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=28,26 ÷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13" y="2497112"/>
                <a:ext cx="2114135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4608513" y="2954041"/>
                <a:ext cx="233975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=28,26 ÷3,14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13" y="2954041"/>
                <a:ext cx="2339751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611997" y="3440040"/>
                <a:ext cx="211413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 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97" y="3440040"/>
                <a:ext cx="2114135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arredondado 2"/>
          <p:cNvSpPr/>
          <p:nvPr/>
        </p:nvSpPr>
        <p:spPr>
          <a:xfrm>
            <a:off x="468313" y="2511708"/>
            <a:ext cx="1943447" cy="507831"/>
          </a:xfrm>
          <a:prstGeom prst="roundRect">
            <a:avLst/>
          </a:prstGeom>
          <a:noFill/>
          <a:ln>
            <a:solidFill>
              <a:srgbClr val="03BC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9"/>
              <p:cNvSpPr/>
              <p:nvPr/>
            </p:nvSpPr>
            <p:spPr>
              <a:xfrm>
                <a:off x="4601896" y="3929279"/>
                <a:ext cx="424847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</a:pP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círculo tem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9 </m:t>
                    </m:r>
                    <m:r>
                      <m:rPr>
                        <m:sty m:val="p"/>
                      </m:rPr>
                      <a:rPr lang="pt-PT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diâmetro</a:t>
                </a:r>
              </a:p>
            </p:txBody>
          </p:sp>
        </mc:Choice>
        <mc:Fallback xmlns="">
          <p:sp>
            <p:nvSpPr>
              <p:cNvPr id="17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896" y="3929279"/>
                <a:ext cx="4248472" cy="507831"/>
              </a:xfrm>
              <a:prstGeom prst="rect">
                <a:avLst/>
              </a:prstGeom>
              <a:blipFill rotWithShape="1">
                <a:blip r:embed="rId11"/>
                <a:stretch>
                  <a:fillRect l="-1291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0" grpId="0"/>
      <p:bldP spid="11" grpId="0"/>
      <p:bldP spid="12" grpId="0"/>
      <p:bldP spid="14" grpId="0"/>
      <p:bldP spid="4" grpId="0" animBg="1"/>
      <p:bldP spid="16" grpId="0"/>
      <p:bldP spid="19" grpId="0"/>
      <p:bldP spid="20" grpId="0"/>
      <p:bldP spid="3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166" y="1214680"/>
            <a:ext cx="8280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 tabela seguinte refere-se a três círculos distintos.</a:t>
            </a: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464146" y="3757065"/>
            <a:ext cx="8280400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E5007D"/>
              </a:buClr>
              <a:buNone/>
            </a:pPr>
            <a:r>
              <a:rPr lang="pt-PT" altLang="pt-PT" sz="1800" b="1" dirty="0">
                <a:solidFill>
                  <a:srgbClr val="DA1C5C"/>
                </a:solidFill>
                <a:latin typeface="Arial" panose="020B0604020202020204" pitchFamily="34" charset="0"/>
              </a:rPr>
              <a:t>Sugestão de resolução: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4146" y="1650882"/>
            <a:ext cx="828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Completa-a, apresentando todos os cálculos necessários.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504904" y="1619789"/>
                <a:ext cx="1759397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(Usa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=3,14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904" y="1619789"/>
                <a:ext cx="1759397" cy="456535"/>
              </a:xfrm>
              <a:prstGeom prst="rect">
                <a:avLst/>
              </a:prstGeom>
              <a:blipFill>
                <a:blip r:embed="rId2"/>
                <a:stretch>
                  <a:fillRect l="-2768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464146" y="4219571"/>
                <a:ext cx="210507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</a:pPr>
                <a:r>
                  <a:rPr lang="pt-PT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Círculo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pt-PT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46" y="4219571"/>
                <a:ext cx="2105079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2319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464146" y="4635660"/>
                <a:ext cx="2114135" cy="46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 </m:t>
                    </m:r>
                    <m:r>
                      <m:rPr>
                        <m:sty m:val="p"/>
                      </m:rPr>
                      <a:rPr lang="pt-PT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46" y="4635660"/>
                <a:ext cx="2114135" cy="464166"/>
              </a:xfrm>
              <a:prstGeom prst="rect">
                <a:avLst/>
              </a:prstGeom>
              <a:blipFill>
                <a:blip r:embed="rId5"/>
                <a:stretch>
                  <a:fillRect l="-1729" b="-142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455090" y="5131858"/>
                <a:ext cx="2475785" cy="46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𝑟𝑐𝑢𝑙𝑜</m:t>
                        </m:r>
                      </m:sub>
                    </m:sSub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0" y="5131858"/>
                <a:ext cx="2475785" cy="464166"/>
              </a:xfrm>
              <a:prstGeom prst="rect">
                <a:avLst/>
              </a:prstGeom>
              <a:blipFill rotWithShape="0">
                <a:blip r:embed="rId6"/>
                <a:stretch>
                  <a:fillRect l="-1724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9820247"/>
                  </p:ext>
                </p:extLst>
              </p:nvPr>
            </p:nvGraphicFramePr>
            <p:xfrm>
              <a:off x="1034620" y="2252902"/>
              <a:ext cx="721149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8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028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028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028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Círculo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3BC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Raio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pt-PT" sz="1600" i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cm</m:t>
                              </m:r>
                            </m:oMath>
                          </a14:m>
                          <a:r>
                            <a:rPr lang="pt-P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3BC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Diâmetro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pt-PT" sz="1600" i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cm</m:t>
                              </m:r>
                            </m:oMath>
                          </a14:m>
                          <a:r>
                            <a:rPr lang="pt-P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3BC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Perímetro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pt-PT" sz="1600" i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cm</m:t>
                              </m:r>
                            </m:oMath>
                          </a14:m>
                          <a:r>
                            <a:rPr lang="pt-P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3BCC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pt-PT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pt-PT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2,5</m:t>
                                </m:r>
                              </m:oMath>
                            </m:oMathPara>
                          </a14:m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pt-PT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18,84</m:t>
                                </m:r>
                              </m:oMath>
                            </m:oMathPara>
                          </a14:m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9820247"/>
                  </p:ext>
                </p:extLst>
              </p:nvPr>
            </p:nvGraphicFramePr>
            <p:xfrm>
              <a:off x="1034620" y="2252902"/>
              <a:ext cx="721149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8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028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028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028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Círculo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3BC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338" t="-3279" r="-20067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338" t="-3279" r="-10067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00338" t="-3279" r="-676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38" t="-103279" r="-30067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338" t="-103279" r="-10067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38" t="-203279" r="-30067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338" t="-203279" r="-20067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38" t="-303279" r="-30067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00338" t="-303279" r="-67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395810" y="5219703"/>
                <a:ext cx="10632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810" y="5219703"/>
                <a:ext cx="106324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2411760" y="5587979"/>
                <a:ext cx="1354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3,14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587979"/>
                <a:ext cx="135485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2413623" y="5956255"/>
                <a:ext cx="10871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solidFill>
                            <a:srgbClr val="DA1C5C"/>
                          </a:solidFill>
                          <a:latin typeface="Cambria Math" panose="02040503050406030204" pitchFamily="18" charset="0"/>
                        </a:rPr>
                        <m:t>12,56 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23" y="5956255"/>
                <a:ext cx="1087157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455090" y="6203731"/>
                <a:ext cx="2114135" cy="46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 :2</m:t>
                    </m:r>
                  </m:oMath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0" y="6203731"/>
                <a:ext cx="2114135" cy="464166"/>
              </a:xfrm>
              <a:prstGeom prst="rect">
                <a:avLst/>
              </a:prstGeom>
              <a:blipFill rotWithShape="1">
                <a:blip r:embed="rId11"/>
                <a:stretch>
                  <a:fillRect l="-2023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1619672" y="6203731"/>
                <a:ext cx="107792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solidFill>
                            <a:srgbClr val="DA1C5C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</m:oMath>
                  </m:oMathPara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6203731"/>
                <a:ext cx="1077926" cy="5078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3649116" y="2593470"/>
                <a:ext cx="3108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rgbClr val="DA1C5C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116" y="2593470"/>
                <a:ext cx="31080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7030629" y="2591987"/>
                <a:ext cx="7200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DA1C5C"/>
                          </a:solidFill>
                          <a:latin typeface="Cambria Math" panose="02040503050406030204" pitchFamily="18" charset="0"/>
                        </a:rPr>
                        <m:t>12,56</m:t>
                      </m:r>
                    </m:oMath>
                  </m:oMathPara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29" y="2591987"/>
                <a:ext cx="720080" cy="369332"/>
              </a:xfrm>
              <a:prstGeom prst="rect">
                <a:avLst/>
              </a:prstGeom>
              <a:blipFill rotWithShape="0">
                <a:blip r:embed="rId14"/>
                <a:stretch>
                  <a:fillRect r="-25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4782214" y="4219571"/>
                <a:ext cx="210507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</a:pPr>
                <a:r>
                  <a:rPr lang="pt-PT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Círculo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pt-PT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214" y="4219571"/>
                <a:ext cx="2105079" cy="456535"/>
              </a:xfrm>
              <a:prstGeom prst="rect">
                <a:avLst/>
              </a:prstGeom>
              <a:blipFill rotWithShape="1">
                <a:blip r:embed="rId15"/>
                <a:stretch>
                  <a:fillRect l="-2312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4773158" y="4667692"/>
                <a:ext cx="211413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=2,5 </m:t>
                    </m:r>
                    <m:r>
                      <m:rPr>
                        <m:sty m:val="p"/>
                      </m:rPr>
                      <a:rPr lang="pt-PT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158" y="4667692"/>
                <a:ext cx="2114135" cy="507831"/>
              </a:xfrm>
              <a:prstGeom prst="rect">
                <a:avLst/>
              </a:prstGeom>
              <a:blipFill rotWithShape="0">
                <a:blip r:embed="rId16"/>
                <a:stretch>
                  <a:fillRect l="-2017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4773158" y="5517232"/>
                <a:ext cx="2475785" cy="46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𝑟𝑐𝑢𝑙𝑜</m:t>
                        </m:r>
                      </m:sub>
                    </m:sSub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158" y="5517232"/>
                <a:ext cx="2475785" cy="464166"/>
              </a:xfrm>
              <a:prstGeom prst="rect">
                <a:avLst/>
              </a:prstGeom>
              <a:blipFill rotWithShape="0">
                <a:blip r:embed="rId17"/>
                <a:stretch>
                  <a:fillRect l="-1724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6713878" y="5605077"/>
                <a:ext cx="10632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878" y="5605077"/>
                <a:ext cx="106324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6729828" y="5973353"/>
                <a:ext cx="1354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3,14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828" y="5973353"/>
                <a:ext cx="1354858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6731691" y="6341629"/>
                <a:ext cx="9589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solidFill>
                            <a:srgbClr val="DA1C5C"/>
                          </a:solidFill>
                          <a:latin typeface="Cambria Math" panose="02040503050406030204" pitchFamily="18" charset="0"/>
                        </a:rPr>
                        <m:t>15,7 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691" y="6341629"/>
                <a:ext cx="958917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4777449" y="5116824"/>
                <a:ext cx="2114135" cy="46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=2,5 ×2</m:t>
                    </m:r>
                  </m:oMath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449" y="5116824"/>
                <a:ext cx="2114135" cy="464166"/>
              </a:xfrm>
              <a:prstGeom prst="rect">
                <a:avLst/>
              </a:prstGeom>
              <a:blipFill rotWithShape="1">
                <a:blip r:embed="rId21"/>
                <a:stretch>
                  <a:fillRect l="-2017" b="-142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6300192" y="5116824"/>
                <a:ext cx="107792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solidFill>
                            <a:srgbClr val="DA1C5C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</m:oMath>
                  </m:oMathPara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116824"/>
                <a:ext cx="1077926" cy="50783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5457753" y="2987660"/>
                <a:ext cx="3108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rgbClr val="DA1C5C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753" y="2987660"/>
                <a:ext cx="310802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7024563" y="2962085"/>
                <a:ext cx="7200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DA1C5C"/>
                          </a:solidFill>
                          <a:latin typeface="Cambria Math" panose="02040503050406030204" pitchFamily="18" charset="0"/>
                        </a:rPr>
                        <m:t>15,7</m:t>
                      </m:r>
                    </m:oMath>
                  </m:oMathPara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563" y="2962085"/>
                <a:ext cx="720080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2">
            <a:extLst>
              <a:ext uri="{FF2B5EF4-FFF2-40B4-BE49-F238E27FC236}">
                <a16:creationId xmlns:a16="http://schemas.microsoft.com/office/drawing/2014/main" id="{B1C144AF-5F0D-4B6B-AFF7-C08F2CFC2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954" y="682417"/>
            <a:ext cx="8280400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PT" altLang="pt-PT" sz="1800" b="1" dirty="0">
                <a:solidFill>
                  <a:srgbClr val="DA1C5C"/>
                </a:solidFill>
                <a:latin typeface="Arial" panose="020B0604020202020204" pitchFamily="34" charset="0"/>
              </a:rPr>
              <a:t>Exemplo 3: </a:t>
            </a:r>
            <a:endParaRPr lang="pt-PT" altLang="pt-PT" sz="1800" dirty="0">
              <a:solidFill>
                <a:srgbClr val="DA1C5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6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8" grpId="0"/>
      <p:bldP spid="14" grpId="0"/>
      <p:bldP spid="15" grpId="0"/>
      <p:bldP spid="16" grpId="0"/>
      <p:bldP spid="17" grpId="0"/>
      <p:bldP spid="10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0007" y="812225"/>
            <a:ext cx="8280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 tabela seguinte refere-se a três círculos distintos.</a:t>
            </a: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464146" y="3757065"/>
            <a:ext cx="8280400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E5007D"/>
              </a:buClr>
              <a:buNone/>
            </a:pPr>
            <a:r>
              <a:rPr lang="pt-PT" altLang="pt-PT" sz="1800" b="1" dirty="0">
                <a:solidFill>
                  <a:srgbClr val="DA1C5C"/>
                </a:solidFill>
                <a:latin typeface="Arial" panose="020B0604020202020204" pitchFamily="34" charset="0"/>
              </a:rPr>
              <a:t>Sugestão de resolução </a:t>
            </a:r>
            <a:r>
              <a:rPr lang="pt-PT" altLang="pt-PT" sz="1800" dirty="0">
                <a:solidFill>
                  <a:srgbClr val="DA1C5C"/>
                </a:solidFill>
                <a:latin typeface="Arial" panose="020B0604020202020204" pitchFamily="34" charset="0"/>
              </a:rPr>
              <a:t>(continuação)</a:t>
            </a:r>
            <a:r>
              <a:rPr lang="pt-PT" altLang="pt-PT" sz="1800" b="1" dirty="0">
                <a:solidFill>
                  <a:srgbClr val="DA1C5C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8" name="Retângulo 7"/>
          <p:cNvSpPr/>
          <p:nvPr/>
        </p:nvSpPr>
        <p:spPr>
          <a:xfrm>
            <a:off x="431800" y="1232349"/>
            <a:ext cx="828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Completa-a, apresentando todos os cálculos necessários.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455090" y="1705564"/>
                <a:ext cx="82804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(Usa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=3,14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0" y="1705564"/>
                <a:ext cx="8280400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63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464146" y="4219571"/>
                <a:ext cx="210507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</a:pPr>
                <a:r>
                  <a:rPr lang="pt-PT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Círculo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pt-PT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46" y="4219571"/>
                <a:ext cx="2105079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2319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455090" y="4667692"/>
                <a:ext cx="274875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𝑟𝑐𝑢𝑙𝑜</m:t>
                        </m:r>
                      </m:sub>
                    </m:sSub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=18,84 </m:t>
                    </m:r>
                    <m:r>
                      <m:rPr>
                        <m:sty m:val="p"/>
                      </m:rPr>
                      <a:rPr lang="pt-PT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0" y="4667692"/>
                <a:ext cx="2748758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1552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455090" y="5131858"/>
                <a:ext cx="2475785" cy="46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𝑟𝑐𝑢𝑙𝑜</m:t>
                        </m:r>
                      </m:sub>
                    </m:sSub>
                    <m:r>
                      <a:rPr lang="pt-PT" b="0" i="1" dirty="0" smtClean="0">
                        <a:latin typeface="Cambria Math"/>
                        <a:ea typeface="Cambria Math" panose="02040503050406030204" pitchFamily="18" charset="0"/>
                      </a:rPr>
                      <m:t>: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0" y="5131858"/>
                <a:ext cx="2475785" cy="464166"/>
              </a:xfrm>
              <a:prstGeom prst="rect">
                <a:avLst/>
              </a:prstGeom>
              <a:blipFill rotWithShape="1">
                <a:blip r:embed="rId6"/>
                <a:stretch>
                  <a:fillRect l="-1724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851089"/>
                  </p:ext>
                </p:extLst>
              </p:nvPr>
            </p:nvGraphicFramePr>
            <p:xfrm>
              <a:off x="1115616" y="2218156"/>
              <a:ext cx="721149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8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028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028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028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Círculo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3BC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Raio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pt-PT" sz="1600" i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cm</m:t>
                              </m:r>
                            </m:oMath>
                          </a14:m>
                          <a:r>
                            <a:rPr lang="pt-P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3BC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Diâmetro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pt-PT" sz="1600" i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cm</m:t>
                              </m:r>
                            </m:oMath>
                          </a14:m>
                          <a:r>
                            <a:rPr lang="pt-P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3BC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Perímetro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pt-PT" sz="1600" i="0" dirty="0" smtClean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cm</m:t>
                              </m:r>
                            </m:oMath>
                          </a14:m>
                          <a:r>
                            <a:rPr lang="pt-PT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3BCC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pt-PT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pt-PT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2,5</m:t>
                                </m:r>
                              </m:oMath>
                            </m:oMathPara>
                          </a14:m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pt-PT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18,84</m:t>
                                </m:r>
                              </m:oMath>
                            </m:oMathPara>
                          </a14:m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851089"/>
                  </p:ext>
                </p:extLst>
              </p:nvPr>
            </p:nvGraphicFramePr>
            <p:xfrm>
              <a:off x="1115616" y="2218156"/>
              <a:ext cx="721149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873"/>
                    <a:gridCol w="1802873"/>
                    <a:gridCol w="1802873"/>
                    <a:gridCol w="180287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Círculo</a:t>
                          </a:r>
                          <a:endParaRPr lang="pt-PT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3BCC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100000" t="-4918" r="-1996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200678" t="-4918" r="-10033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299662" t="-4918" b="-3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t="-104918" r="-2996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200678" t="-104918" r="-10033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t="-208333" r="-299662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100000" t="-208333" r="-199662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t="-303279" r="-299662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3BCC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299662" t="-303279" b="-16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395810" y="5219703"/>
                <a:ext cx="13758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18,84 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810" y="5219703"/>
                <a:ext cx="137582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2411760" y="5587979"/>
                <a:ext cx="1667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18,84 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3,14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587979"/>
                <a:ext cx="1667443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2413623" y="5956255"/>
                <a:ext cx="6543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solidFill>
                            <a:srgbClr val="DA1C5C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23" y="5956255"/>
                <a:ext cx="65434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455090" y="6203731"/>
                <a:ext cx="2114135" cy="46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 :2</m:t>
                    </m:r>
                  </m:oMath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0" y="6203731"/>
                <a:ext cx="2114135" cy="464166"/>
              </a:xfrm>
              <a:prstGeom prst="rect">
                <a:avLst/>
              </a:prstGeom>
              <a:blipFill rotWithShape="1">
                <a:blip r:embed="rId11"/>
                <a:stretch>
                  <a:fillRect l="-2023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1691680" y="6203731"/>
                <a:ext cx="107792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dirty="0" smtClean="0">
                          <a:solidFill>
                            <a:srgbClr val="DA1C5C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</m:oMath>
                  </m:oMathPara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6203731"/>
                <a:ext cx="1077926" cy="5078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3649116" y="2591987"/>
                <a:ext cx="3108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rgbClr val="DA1C5C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116" y="2591987"/>
                <a:ext cx="31080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7030629" y="2591987"/>
                <a:ext cx="7200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DA1C5C"/>
                          </a:solidFill>
                          <a:latin typeface="Cambria Math" panose="02040503050406030204" pitchFamily="18" charset="0"/>
                        </a:rPr>
                        <m:t>12,56</m:t>
                      </m:r>
                    </m:oMath>
                  </m:oMathPara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29" y="2591987"/>
                <a:ext cx="720080" cy="369332"/>
              </a:xfrm>
              <a:prstGeom prst="rect">
                <a:avLst/>
              </a:prstGeom>
              <a:blipFill rotWithShape="0">
                <a:blip r:embed="rId14"/>
                <a:stretch>
                  <a:fillRect r="-25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5457753" y="2962085"/>
                <a:ext cx="3108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rgbClr val="DA1C5C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753" y="2962085"/>
                <a:ext cx="31080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7024563" y="2962085"/>
                <a:ext cx="7200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DA1C5C"/>
                          </a:solidFill>
                          <a:latin typeface="Cambria Math" panose="02040503050406030204" pitchFamily="18" charset="0"/>
                        </a:rPr>
                        <m:t>15,7</m:t>
                      </m:r>
                    </m:oMath>
                  </m:oMathPara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563" y="2962085"/>
                <a:ext cx="72008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5457753" y="3325979"/>
                <a:ext cx="3108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rgbClr val="DA1C5C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753" y="3325979"/>
                <a:ext cx="310802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3649116" y="3325979"/>
                <a:ext cx="3108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buClr>
                    <a:srgbClr val="DA1C5C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rgbClr val="DA1C5C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PT" dirty="0">
                  <a:solidFill>
                    <a:srgbClr val="DA1C5C"/>
                  </a:solidFill>
                </a:endParaRPr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116" y="3325979"/>
                <a:ext cx="310802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1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0" grpId="0"/>
      <p:bldP spid="28" grpId="0"/>
      <p:bldP spid="29" grpId="0"/>
      <p:bldP spid="30" grpId="0"/>
      <p:bldP spid="31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Haste">
  <a:themeElements>
    <a:clrScheme name="Hast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Has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2015</TotalTime>
  <Words>601</Words>
  <Application>Microsoft Office PowerPoint</Application>
  <PresentationFormat>Apresentação no Ecrã (4:3)</PresentationFormat>
  <Paragraphs>118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Century Gothic</vt:lpstr>
      <vt:lpstr>Verdana</vt:lpstr>
      <vt:lpstr>Wingdings</vt:lpstr>
      <vt:lpstr>Wingdings 3</vt:lpstr>
      <vt:lpstr>Haste</vt:lpstr>
      <vt:lpstr>Perímetro do Círculo</vt:lpstr>
      <vt:lpstr>2ª AULA</vt:lpstr>
      <vt:lpstr>Recorda…</vt:lpstr>
      <vt:lpstr>Apresentação do PowerPoint</vt:lpstr>
      <vt:lpstr>Apresentação do PowerPoint</vt:lpstr>
      <vt:lpstr>Vou aplicar…</vt:lpstr>
      <vt:lpstr>Apresentação do PowerPoint</vt:lpstr>
      <vt:lpstr>Apresentação do PowerPoint</vt:lpstr>
      <vt:lpstr>Apresentação do PowerPoint</vt:lpstr>
      <vt:lpstr>Apresentação do PowerPoint</vt:lpstr>
      <vt:lpstr>Trabalho Autónomo (TPC)</vt:lpstr>
      <vt:lpstr>  Exercícios 5 e 9, da página 59, do Livro Adotado, do 6º Ano – Parte 1</vt:lpstr>
    </vt:vector>
  </TitlesOfParts>
  <Company>LeYa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Catarina Furtado Abreu Cotovio;Vítor Nogueira</dc:creator>
  <cp:lastModifiedBy>Isabel Alexandra Rato da Silva</cp:lastModifiedBy>
  <cp:revision>201</cp:revision>
  <dcterms:created xsi:type="dcterms:W3CDTF">2016-01-04T17:52:17Z</dcterms:created>
  <dcterms:modified xsi:type="dcterms:W3CDTF">2021-02-05T12:22:10Z</dcterms:modified>
</cp:coreProperties>
</file>