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2.jpg" ContentType="image/png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05" r:id="rId2"/>
  </p:sldMasterIdLst>
  <p:notesMasterIdLst>
    <p:notesMasterId r:id="rId11"/>
  </p:notesMasterIdLst>
  <p:sldIdLst>
    <p:sldId id="345" r:id="rId3"/>
    <p:sldId id="304" r:id="rId4"/>
    <p:sldId id="305" r:id="rId5"/>
    <p:sldId id="346" r:id="rId6"/>
    <p:sldId id="310" r:id="rId7"/>
    <p:sldId id="311" r:id="rId8"/>
    <p:sldId id="313" r:id="rId9"/>
    <p:sldId id="322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A7AB"/>
    <a:srgbClr val="D1E4E5"/>
    <a:srgbClr val="006666"/>
    <a:srgbClr val="FFD5D5"/>
    <a:srgbClr val="FFA3A3"/>
    <a:srgbClr val="FFABAB"/>
    <a:srgbClr val="FF9F9F"/>
    <a:srgbClr val="FC8868"/>
    <a:srgbClr val="EFF7F5"/>
    <a:srgbClr val="CEE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0" autoAdjust="0"/>
  </p:normalViewPr>
  <p:slideViewPr>
    <p:cSldViewPr>
      <p:cViewPr varScale="1">
        <p:scale>
          <a:sx n="102" d="100"/>
          <a:sy n="102" d="100"/>
        </p:scale>
        <p:origin x="18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7282F-F979-4A41-864E-3ECFCD7283ED}" type="datetimeFigureOut">
              <a:rPr lang="pt-PT" smtClean="0"/>
              <a:t>25/03/2021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35BE-518A-4B5E-8365-945CAB6888E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325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B2351-72D8-43A3-844E-4F249EE2CC26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9487" y="2564904"/>
            <a:ext cx="3718457" cy="45140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ts val="2800"/>
              </a:lnSpc>
              <a:buNone/>
              <a:defRPr sz="2600" b="1">
                <a:solidFill>
                  <a:srgbClr val="C00000"/>
                </a:solidFill>
              </a:defRPr>
            </a:lvl1pPr>
            <a:lvl2pPr marL="457200" indent="0">
              <a:buNone/>
              <a:defRPr sz="2800" b="1"/>
            </a:lvl2pPr>
            <a:lvl3pPr marL="914400" indent="0">
              <a:buNone/>
              <a:defRPr sz="2800" b="1"/>
            </a:lvl3pPr>
            <a:lvl4pPr marL="1371600" indent="0">
              <a:buNone/>
              <a:defRPr sz="2800" b="1"/>
            </a:lvl4pPr>
            <a:lvl5pPr marL="1828800" indent="0">
              <a:buNone/>
              <a:defRPr sz="2800" b="1"/>
            </a:lvl5pPr>
          </a:lstStyle>
          <a:p>
            <a:pPr lvl="0"/>
            <a:r>
              <a:rPr lang="en-US" dirty="0"/>
              <a:t>TÍTULO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49487" y="3325137"/>
            <a:ext cx="3718457" cy="3970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200">
                <a:solidFill>
                  <a:srgbClr val="C00000"/>
                </a:solidFill>
              </a:defRPr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 err="1"/>
              <a:t>Subtítulo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67301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31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0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30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70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8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79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835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73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374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1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37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703353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14829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  <p15:guide id="2" pos="278" userDrawn="1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60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703353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36773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278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521810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464" y="4869160"/>
            <a:ext cx="4246536" cy="1993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940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278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BE9EAF-C972-4BA9-B05E-4E30561BEC41}" type="datetimeFigureOut">
              <a:rPr lang="pt-PT" smtClean="0"/>
              <a:pPr/>
              <a:t>25/03/2021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951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0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7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7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39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4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2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0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  <p:sldLayoutId id="21474838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21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9ADC701B-596E-48F0-91BF-962B1E13D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ABA1EC3-E45F-4BD3-8628-53E8502D0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3190" y="228600"/>
            <a:ext cx="2138628" cy="6638625"/>
            <a:chOff x="2487613" y="285750"/>
            <a:chExt cx="2428875" cy="5654676"/>
          </a:xfrm>
        </p:grpSpPr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id="{C3799E95-1512-48EF-8D91-8C417A2CD8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id="{A89D676F-5A7F-4E7F-9647-223879ED27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id="{17655D08-3D35-4AEF-97C3-6540E6892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id="{502BFDA5-7A19-418C-AC30-F16DD3E20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id="{3F494C14-BCA7-418A-AC44-08F1A91096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id="{8B51F346-6369-4B39-B1A3-863A232A7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id="{7DD281D8-6ACB-489E-A96A-321871054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id="{0A1AB519-50A9-482B-9B43-7E44BBB50D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id="{46C5E30A-6059-4D2D-9276-10EBFE729A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id="{D193FEF9-1BAD-4179-94AD-15CF69A327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id="{C4267CBA-6543-4EFD-A139-19968C241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0" name="Freeform 22">
              <a:extLst>
                <a:ext uri="{FF2B5EF4-FFF2-40B4-BE49-F238E27FC236}">
                  <a16:creationId xmlns:a16="http://schemas.microsoft.com/office/drawing/2014/main" id="{F34D8CE0-01F3-4C62-8595-C2E8E9AA3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ABDB3AF-7560-4ADF-997D-A0D2CDA82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63616" y="-786"/>
            <a:ext cx="1767505" cy="6854040"/>
            <a:chOff x="6627813" y="194833"/>
            <a:chExt cx="1952625" cy="5678918"/>
          </a:xfrm>
        </p:grpSpPr>
        <p:sp>
          <p:nvSpPr>
            <p:cNvPr id="93" name="Freeform 27">
              <a:extLst>
                <a:ext uri="{FF2B5EF4-FFF2-40B4-BE49-F238E27FC236}">
                  <a16:creationId xmlns:a16="http://schemas.microsoft.com/office/drawing/2014/main" id="{54830178-BBFE-4903-8178-84A57ACF8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28">
              <a:extLst>
                <a:ext uri="{FF2B5EF4-FFF2-40B4-BE49-F238E27FC236}">
                  <a16:creationId xmlns:a16="http://schemas.microsoft.com/office/drawing/2014/main" id="{EE362E11-FAAF-4852-AA28-A4B91ED6B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29">
              <a:extLst>
                <a:ext uri="{FF2B5EF4-FFF2-40B4-BE49-F238E27FC236}">
                  <a16:creationId xmlns:a16="http://schemas.microsoft.com/office/drawing/2014/main" id="{8EFD817F-6C0E-4169-BDFB-F8E7EDE4E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0">
              <a:extLst>
                <a:ext uri="{FF2B5EF4-FFF2-40B4-BE49-F238E27FC236}">
                  <a16:creationId xmlns:a16="http://schemas.microsoft.com/office/drawing/2014/main" id="{F9277F77-9D8B-4347-8343-5E647AAB6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1">
              <a:extLst>
                <a:ext uri="{FF2B5EF4-FFF2-40B4-BE49-F238E27FC236}">
                  <a16:creationId xmlns:a16="http://schemas.microsoft.com/office/drawing/2014/main" id="{1E562C36-B066-4162-9DC1-21CAF059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32">
              <a:extLst>
                <a:ext uri="{FF2B5EF4-FFF2-40B4-BE49-F238E27FC236}">
                  <a16:creationId xmlns:a16="http://schemas.microsoft.com/office/drawing/2014/main" id="{B097627A-2A87-4131-BA7E-3D53AD3C6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3">
              <a:extLst>
                <a:ext uri="{FF2B5EF4-FFF2-40B4-BE49-F238E27FC236}">
                  <a16:creationId xmlns:a16="http://schemas.microsoft.com/office/drawing/2014/main" id="{37CC53B4-54A7-4355-96DF-50E018F22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0" name="Freeform 34">
              <a:extLst>
                <a:ext uri="{FF2B5EF4-FFF2-40B4-BE49-F238E27FC236}">
                  <a16:creationId xmlns:a16="http://schemas.microsoft.com/office/drawing/2014/main" id="{D060E1F6-3EA6-44C0-B59E-565F28FE6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1" name="Freeform 35">
              <a:extLst>
                <a:ext uri="{FF2B5EF4-FFF2-40B4-BE49-F238E27FC236}">
                  <a16:creationId xmlns:a16="http://schemas.microsoft.com/office/drawing/2014/main" id="{0675B693-DD27-4414-B3BC-86D409B1C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2" name="Freeform 36">
              <a:extLst>
                <a:ext uri="{FF2B5EF4-FFF2-40B4-BE49-F238E27FC236}">
                  <a16:creationId xmlns:a16="http://schemas.microsoft.com/office/drawing/2014/main" id="{507E4452-CFBF-47E8-AA3A-1B1BBFFDB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3" name="Freeform 37">
              <a:extLst>
                <a:ext uri="{FF2B5EF4-FFF2-40B4-BE49-F238E27FC236}">
                  <a16:creationId xmlns:a16="http://schemas.microsoft.com/office/drawing/2014/main" id="{762119DC-722F-4687-B5A1-B0A803302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" name="Freeform 38">
              <a:extLst>
                <a:ext uri="{FF2B5EF4-FFF2-40B4-BE49-F238E27FC236}">
                  <a16:creationId xmlns:a16="http://schemas.microsoft.com/office/drawing/2014/main" id="{8C06626A-CC64-456A-8345-B7C4A5A4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68799" y="2514600"/>
            <a:ext cx="4260851" cy="2262781"/>
          </a:xfrm>
        </p:spPr>
        <p:txBody>
          <a:bodyPr>
            <a:normAutofit/>
          </a:bodyPr>
          <a:lstStyle/>
          <a:p>
            <a:pPr algn="ctr"/>
            <a:r>
              <a:rPr lang="pt-PT" sz="3800" b="1">
                <a:latin typeface="Berlin Sans FB Demi" pitchFamily="34" charset="0"/>
              </a:rPr>
              <a:t>1ª e 2ª Aula</a:t>
            </a:r>
            <a:endParaRPr lang="pt-PT" sz="3800" dirty="0">
              <a:latin typeface="Cooper Black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70918" y="6057290"/>
            <a:ext cx="6144322" cy="1126283"/>
          </a:xfrm>
        </p:spPr>
        <p:txBody>
          <a:bodyPr>
            <a:normAutofit/>
          </a:bodyPr>
          <a:lstStyle/>
          <a:p>
            <a:pPr algn="ctr"/>
            <a:r>
              <a:rPr lang="pt-PT" b="1" dirty="0">
                <a:latin typeface="Berlin Sans FB" pitchFamily="34" charset="0"/>
              </a:rPr>
              <a:t>           Agrupamento de Escolas do Forte da Casa	</a:t>
            </a:r>
          </a:p>
          <a:p>
            <a:pPr algn="ctr"/>
            <a:r>
              <a:rPr lang="pt-PT" b="1" dirty="0">
                <a:latin typeface="Berlin Sans FB" pitchFamily="34" charset="0"/>
              </a:rPr>
              <a:t>    A Prof.  Isabel Silva                      2020/2021</a:t>
            </a:r>
            <a:endParaRPr lang="pt-PT" dirty="0">
              <a:latin typeface="Berlin Sans FB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DA338EF-A814-4ABB-B3A1-E378E3572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43199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8" name="Freeform 33">
            <a:extLst>
              <a:ext uri="{FF2B5EF4-FFF2-40B4-BE49-F238E27FC236}">
                <a16:creationId xmlns:a16="http://schemas.microsoft.com/office/drawing/2014/main" id="{CC6E446C-B30B-4DEB-9491-23B89EF98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743199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5BFE837-98CA-4539-BCE0-5A9A0370DF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640" r="31458" b="1"/>
          <a:stretch/>
        </p:blipFill>
        <p:spPr>
          <a:xfrm>
            <a:off x="20" y="10"/>
            <a:ext cx="2760765" cy="6857990"/>
          </a:xfrm>
          <a:prstGeom prst="rect">
            <a:avLst/>
          </a:prstGeom>
        </p:spPr>
      </p:pic>
      <p:sp>
        <p:nvSpPr>
          <p:cNvPr id="2055" name="AutoShape 7" descr="children girl book Animated gif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E3BDFBE-17EA-4768-80BC-320407790686}"/>
              </a:ext>
            </a:extLst>
          </p:cNvPr>
          <p:cNvSpPr txBox="1"/>
          <p:nvPr/>
        </p:nvSpPr>
        <p:spPr>
          <a:xfrm>
            <a:off x="2856403" y="338124"/>
            <a:ext cx="6228869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Berlin Sans FB" pitchFamily="34" charset="0"/>
                <a:ea typeface="+mn-ea"/>
                <a:cs typeface="+mn-cs"/>
              </a:rPr>
              <a:t>VOLUME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Berlin Sans FB" pitchFamily="34" charset="0"/>
                <a:ea typeface="+mn-ea"/>
                <a:cs typeface="+mn-cs"/>
              </a:rPr>
              <a:t>DE UM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PT" sz="4800" b="1" dirty="0">
                <a:solidFill>
                  <a:srgbClr val="FF0000"/>
                </a:solidFill>
                <a:latin typeface="Berlin Sans FB" pitchFamily="34" charset="0"/>
              </a:rPr>
              <a:t>C</a:t>
            </a:r>
            <a:r>
              <a:rPr kumimoji="0" lang="pt-PT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Berlin Sans FB" pitchFamily="34" charset="0"/>
                <a:ea typeface="+mn-ea"/>
                <a:cs typeface="+mn-cs"/>
              </a:rPr>
              <a:t>ILINDRO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quarter" idx="10"/>
          </p:nvPr>
        </p:nvSpPr>
        <p:spPr>
          <a:xfrm>
            <a:off x="346775" y="44624"/>
            <a:ext cx="7249561" cy="461665"/>
          </a:xfrm>
        </p:spPr>
        <p:txBody>
          <a:bodyPr/>
          <a:lstStyle/>
          <a:p>
            <a:r>
              <a:rPr lang="pt-PT" dirty="0"/>
              <a:t>Volume do cilindro reto</a:t>
            </a:r>
          </a:p>
        </p:txBody>
      </p:sp>
      <p:sp>
        <p:nvSpPr>
          <p:cNvPr id="6" name="Rectângulo arredondado 5"/>
          <p:cNvSpPr/>
          <p:nvPr/>
        </p:nvSpPr>
        <p:spPr>
          <a:xfrm>
            <a:off x="467544" y="836712"/>
            <a:ext cx="7920880" cy="51845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Susana\Desktop\Areal\icone_cert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90" y="543455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680837" y="1303058"/>
            <a:ext cx="53285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Fixada uma unidade de comprimento, a medida do </a:t>
            </a:r>
            <a:r>
              <a:rPr lang="pt-PT" sz="2400" b="1" dirty="0">
                <a:solidFill>
                  <a:srgbClr val="C00000"/>
                </a:solidFill>
              </a:rPr>
              <a:t>volume de um cilindro </a:t>
            </a:r>
            <a:r>
              <a:rPr lang="pt-PT" sz="2400" b="1" dirty="0" err="1">
                <a:solidFill>
                  <a:srgbClr val="C00000"/>
                </a:solidFill>
              </a:rPr>
              <a:t>reto</a:t>
            </a:r>
            <a:r>
              <a:rPr lang="pt-PT" sz="2400" dirty="0"/>
              <a:t> (em unidades cúbicas) é igual ao produto da medida da área da base (em unidades quadradas) pela medida da altura.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700454" y="4437112"/>
                <a:ext cx="7632849" cy="99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2400" b="1" dirty="0">
                    <a:solidFill>
                      <a:srgbClr val="C00000"/>
                    </a:solidFill>
                  </a:rPr>
                  <a:t>Volume do cilindro </a:t>
                </a:r>
                <a:r>
                  <a:rPr lang="pt-PT" sz="2400" b="1" dirty="0" err="1">
                    <a:solidFill>
                      <a:srgbClr val="C00000"/>
                    </a:solidFill>
                  </a:rPr>
                  <a:t>reto</a:t>
                </a:r>
                <a:r>
                  <a:rPr lang="pt-PT" sz="2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pt-PT" sz="2400" b="1" dirty="0">
                    <a:solidFill>
                      <a:srgbClr val="C00000"/>
                    </a:solidFill>
                  </a:rPr>
                  <a:t> </a:t>
                </a:r>
                <a:r>
                  <a:rPr lang="pt-PT" sz="2400" b="1" dirty="0">
                    <a:solidFill>
                      <a:srgbClr val="C00000"/>
                    </a:solidFill>
                    <a:highlight>
                      <a:srgbClr val="FFFF00"/>
                    </a:highlight>
                  </a:rPr>
                  <a:t>Área da base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C00000"/>
                        </a:solidFill>
                        <a:latin typeface="Cambria Math"/>
                      </a:rPr>
                      <m:t>×</m:t>
                    </m:r>
                  </m:oMath>
                </a14:m>
                <a:r>
                  <a:rPr lang="pt-PT" sz="2400" b="1" dirty="0">
                    <a:solidFill>
                      <a:srgbClr val="C00000"/>
                    </a:solidFill>
                  </a:rPr>
                  <a:t> altura</a:t>
                </a:r>
              </a:p>
              <a:p>
                <a:endParaRPr lang="pt-PT" sz="1000" b="1" i="1" dirty="0">
                  <a:solidFill>
                    <a:srgbClr val="C00000"/>
                  </a:solidFill>
                  <a:latin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𝒄𝒊𝒍𝒊𝒏𝒅𝒓𝒐</m:t>
                          </m:r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𝒓𝒆𝒕𝒐</m:t>
                          </m:r>
                        </m:sub>
                      </m:sSub>
                      <m:r>
                        <a:rPr lang="pt-PT" sz="24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pt-PT" sz="2400" b="1" i="1" smtClean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pt-PT" sz="2400" b="1" i="1" smtClean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C00000"/>
                              </a:solidFill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highlight>
                                <a:srgbClr val="FFFF00"/>
                              </a:highlight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C00000"/>
                              </a:solidFill>
                              <a:highlight>
                                <a:srgbClr val="FFFF00"/>
                              </a:highlight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pt-PT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pt-PT" sz="24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𝒂</m:t>
                      </m:r>
                    </m:oMath>
                  </m:oMathPara>
                </a14:m>
                <a:endParaRPr lang="pt-PT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54" y="4437112"/>
                <a:ext cx="7632849" cy="993221"/>
              </a:xfrm>
              <a:prstGeom prst="rect">
                <a:avLst/>
              </a:prstGeom>
              <a:blipFill>
                <a:blip r:embed="rId4"/>
                <a:stretch>
                  <a:fillRect t="-490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C:\Users\Susana\Desktop\areal\Parte2\Parte3\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039" y="1052183"/>
            <a:ext cx="2437264" cy="257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46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92998"/>
              </p:ext>
            </p:extLst>
          </p:nvPr>
        </p:nvGraphicFramePr>
        <p:xfrm>
          <a:off x="467544" y="332656"/>
          <a:ext cx="77945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Exemplo:</a:t>
                      </a:r>
                      <a:endParaRPr lang="pt-PT" sz="24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368365" y="805644"/>
                <a:ext cx="8136904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b="1" dirty="0">
                    <a:solidFill>
                      <a:srgbClr val="C00000"/>
                    </a:solidFill>
                  </a:rPr>
                  <a:t>1.  </a:t>
                </a:r>
                <a:r>
                  <a:rPr lang="pt-PT" sz="2000" b="1" dirty="0">
                    <a:solidFill>
                      <a:srgbClr val="002060"/>
                    </a:solidFill>
                  </a:rPr>
                  <a:t>Qual é o volume, em centímetros cúbicos e arredondado às unidades, de um cilindro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,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𝟐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altura e cujo diâmetro da base mede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𝟔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? 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65" y="805644"/>
                <a:ext cx="8136904" cy="1015663"/>
              </a:xfrm>
              <a:prstGeom prst="rect">
                <a:avLst/>
              </a:prstGeom>
              <a:blipFill>
                <a:blip r:embed="rId3"/>
                <a:stretch>
                  <a:fillRect l="-749" t="-2994" r="-824" b="-95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EB22B0A-9956-423D-836C-12AE80748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500505"/>
              </p:ext>
            </p:extLst>
          </p:nvPr>
        </p:nvGraphicFramePr>
        <p:xfrm>
          <a:off x="498231" y="1885466"/>
          <a:ext cx="77945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000" b="1" dirty="0">
                          <a:solidFill>
                            <a:srgbClr val="C00000"/>
                          </a:solidFill>
                        </a:rPr>
                        <a:t>Resolução</a:t>
                      </a:r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 1.:</a:t>
                      </a:r>
                      <a:endParaRPr lang="pt-PT" sz="24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2">
                <a:extLst>
                  <a:ext uri="{FF2B5EF4-FFF2-40B4-BE49-F238E27FC236}">
                    <a16:creationId xmlns:a16="http://schemas.microsoft.com/office/drawing/2014/main" id="{37B0AA01-922E-44EA-9494-FD26F1CB94F2}"/>
                  </a:ext>
                </a:extLst>
              </p:cNvPr>
              <p:cNvSpPr/>
              <p:nvPr/>
            </p:nvSpPr>
            <p:spPr>
              <a:xfrm>
                <a:off x="498231" y="3889138"/>
                <a:ext cx="8147537" cy="25237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b="1" dirty="0"/>
                  <a:t>Se o diâmetro da base do cilindro mede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latin typeface="Cambria Math"/>
                      </a:rPr>
                      <m:t>𝟔</m:t>
                    </m:r>
                    <m:r>
                      <a:rPr lang="pt-PT" sz="2000" b="1" i="1" dirty="0" smtClean="0">
                        <a:latin typeface="Cambria Math"/>
                      </a:rPr>
                      <m:t> </m:t>
                    </m:r>
                    <m:r>
                      <a:rPr lang="pt-PT" sz="2000" b="1" i="1" dirty="0" smtClean="0">
                        <a:latin typeface="Cambria Math"/>
                      </a:rPr>
                      <m:t>𝒄𝒎</m:t>
                    </m:r>
                  </m:oMath>
                </a14:m>
                <a:r>
                  <a:rPr lang="pt-PT" sz="2000" b="1" dirty="0"/>
                  <a:t>, então o raio mede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latin typeface="Cambria Math"/>
                      </a:rPr>
                      <m:t>𝟑</m:t>
                    </m:r>
                    <m:r>
                      <a:rPr lang="pt-PT" sz="2000" b="1" i="1" dirty="0" smtClean="0">
                        <a:latin typeface="Cambria Math"/>
                      </a:rPr>
                      <m:t> </m:t>
                    </m:r>
                    <m:r>
                      <a:rPr lang="pt-PT" sz="2000" b="1" i="1" dirty="0" smtClean="0">
                        <a:latin typeface="Cambria Math"/>
                      </a:rPr>
                      <m:t>𝒄𝒎</m:t>
                    </m:r>
                  </m:oMath>
                </a14:m>
                <a:r>
                  <a:rPr lang="pt-PT" sz="2000" b="1" dirty="0"/>
                  <a:t>.  Logo, o volume do cilindro é </a:t>
                </a:r>
              </a:p>
              <a:p>
                <a:endParaRPr lang="pt-PT" sz="1000" i="1" dirty="0">
                  <a:latin typeface="Cambria Math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𝑉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i="1" dirty="0">
                          <a:latin typeface="Cambria Math"/>
                        </a:rPr>
                        <m:t>𝜋</m:t>
                      </m:r>
                      <m:r>
                        <a:rPr lang="pt-PT" sz="2400" i="1" dirty="0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pt-PT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0" i="1" dirty="0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pt-PT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sz="2400" i="1" dirty="0" smtClean="0">
                          <a:latin typeface="Cambria Math"/>
                        </a:rPr>
                        <m:t>×</m:t>
                      </m:r>
                      <m:r>
                        <a:rPr lang="pt-PT" sz="2400" i="1" dirty="0">
                          <a:latin typeface="Cambria Math"/>
                        </a:rPr>
                        <m:t>5,2   </m:t>
                      </m:r>
                    </m:oMath>
                  </m:oMathPara>
                </a14:m>
                <a:endParaRPr lang="pt-PT" sz="2400" dirty="0"/>
              </a:p>
              <a:p>
                <a:pPr algn="just"/>
                <a:endParaRPr lang="pt-PT" sz="1000" dirty="0"/>
              </a:p>
              <a:p>
                <a:pPr algn="just"/>
                <a:r>
                  <a:rPr lang="pt-PT" sz="2000" b="1" dirty="0"/>
                  <a:t>Utilizando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latin typeface="Cambria Math"/>
                      </a:rPr>
                      <m:t>𝟑</m:t>
                    </m:r>
                    <m:r>
                      <a:rPr lang="pt-PT" sz="2000" b="1" i="1" dirty="0" smtClean="0">
                        <a:latin typeface="Cambria Math"/>
                      </a:rPr>
                      <m:t>,</m:t>
                    </m:r>
                    <m:r>
                      <a:rPr lang="pt-PT" sz="2000" b="1" i="1" dirty="0" smtClean="0">
                        <a:latin typeface="Cambria Math"/>
                      </a:rPr>
                      <m:t>𝟏𝟒𝟏𝟔</m:t>
                    </m:r>
                    <m:r>
                      <a:rPr lang="pt-PT" sz="20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/>
                  <a:t>para valor aproximado de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latin typeface="Cambria Math"/>
                      </a:rPr>
                      <m:t>𝝅</m:t>
                    </m:r>
                  </m:oMath>
                </a14:m>
                <a:r>
                  <a:rPr lang="pt-PT" sz="2000" b="1" dirty="0"/>
                  <a:t>, tem-se que o volume do cilindro arredondado às unidades é  </a:t>
                </a:r>
              </a:p>
              <a:p>
                <a:endParaRPr lang="pt-PT" sz="1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𝑉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b="0" i="1" dirty="0" smtClean="0">
                          <a:latin typeface="Cambria Math" panose="02040503050406030204" pitchFamily="18" charset="0"/>
                        </a:rPr>
                        <m:t>3.1416</m:t>
                      </m:r>
                      <m:r>
                        <a:rPr lang="pt-PT" sz="2400" i="1" dirty="0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pt-PT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dirty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pt-PT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sz="2400" i="1" dirty="0">
                          <a:latin typeface="Cambria Math"/>
                        </a:rPr>
                        <m:t>×5,2=</m:t>
                      </m:r>
                      <m:r>
                        <a:rPr lang="pt-PT" sz="2400" i="1" dirty="0">
                          <a:latin typeface="Cambria Math" panose="02040503050406030204" pitchFamily="18" charset="0"/>
                        </a:rPr>
                        <m:t>3.1416</m:t>
                      </m:r>
                      <m:r>
                        <a:rPr lang="pt-PT" sz="2400" i="1" dirty="0">
                          <a:latin typeface="Cambria Math"/>
                        </a:rPr>
                        <m:t>×</m:t>
                      </m:r>
                      <m:r>
                        <a:rPr lang="pt-PT" sz="2400" b="0" i="1" dirty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pt-PT" sz="2400" i="1" dirty="0">
                          <a:latin typeface="Cambria Math"/>
                        </a:rPr>
                        <m:t>×5,2</m:t>
                      </m:r>
                      <m:r>
                        <a:rPr lang="pt-PT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400" i="1" dirty="0">
                          <a:latin typeface="Cambria Math"/>
                        </a:rPr>
                        <m:t>147</m:t>
                      </m:r>
                      <m:r>
                        <a:rPr lang="pt-PT" sz="2400" b="0" i="1" dirty="0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pt-PT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0" i="1" dirty="0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pt-PT" sz="2400" b="0" i="1" dirty="0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pt-PT" sz="2400" i="1" dirty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0" name="Rectângulo 2">
                <a:extLst>
                  <a:ext uri="{FF2B5EF4-FFF2-40B4-BE49-F238E27FC236}">
                    <a16:creationId xmlns:a16="http://schemas.microsoft.com/office/drawing/2014/main" id="{37B0AA01-922E-44EA-9494-FD26F1CB94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231" y="3889138"/>
                <a:ext cx="8147537" cy="2523768"/>
              </a:xfrm>
              <a:prstGeom prst="rect">
                <a:avLst/>
              </a:prstGeom>
              <a:blipFill>
                <a:blip r:embed="rId4"/>
                <a:stretch>
                  <a:fillRect l="-823" t="-1449" r="-82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8ABD7B5A-8C1B-4DCC-80B0-87C101F484BB}"/>
                  </a:ext>
                </a:extLst>
              </p:cNvPr>
              <p:cNvSpPr txBox="1"/>
              <p:nvPr/>
            </p:nvSpPr>
            <p:spPr>
              <a:xfrm>
                <a:off x="2458533" y="2392814"/>
                <a:ext cx="61744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1800" b="1" dirty="0">
                    <a:solidFill>
                      <a:schemeClr val="tx1"/>
                    </a:solidFill>
                  </a:rPr>
                  <a:t>Volume do cilindro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</a:rPr>
                  <a:t> área da base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×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</a:rPr>
                  <a:t> altura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8ABD7B5A-8C1B-4DCC-80B0-87C101F484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533" y="2392814"/>
                <a:ext cx="6174432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AFFD9440-A104-413E-B443-DF919B616459}"/>
                  </a:ext>
                </a:extLst>
              </p:cNvPr>
              <p:cNvSpPr txBox="1"/>
              <p:nvPr/>
            </p:nvSpPr>
            <p:spPr>
              <a:xfrm>
                <a:off x="2568828" y="2916000"/>
                <a:ext cx="61744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1800" b="1" dirty="0">
                    <a:solidFill>
                      <a:schemeClr val="tx1"/>
                    </a:solidFill>
                  </a:rPr>
                  <a:t>Volume do cilindro 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</a:rPr>
                  <a:t> área do círculo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×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</a:rPr>
                  <a:t> altura</a:t>
                </a:r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AFFD9440-A104-413E-B443-DF919B616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828" y="2916000"/>
                <a:ext cx="6174432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exão reta unidirecional 4">
            <a:extLst>
              <a:ext uri="{FF2B5EF4-FFF2-40B4-BE49-F238E27FC236}">
                <a16:creationId xmlns:a16="http://schemas.microsoft.com/office/drawing/2014/main" id="{2175CD32-FCA8-411D-A04B-2ACD1375466B}"/>
              </a:ext>
            </a:extLst>
          </p:cNvPr>
          <p:cNvCxnSpPr>
            <a:cxnSpLocks/>
          </p:cNvCxnSpPr>
          <p:nvPr/>
        </p:nvCxnSpPr>
        <p:spPr>
          <a:xfrm>
            <a:off x="6372200" y="2688677"/>
            <a:ext cx="0" cy="234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E0581273-C879-4CEA-A2E7-8F79E19DAA25}"/>
                  </a:ext>
                </a:extLst>
              </p:cNvPr>
              <p:cNvSpPr txBox="1"/>
              <p:nvPr/>
            </p:nvSpPr>
            <p:spPr>
              <a:xfrm>
                <a:off x="2541577" y="3399459"/>
                <a:ext cx="6174432" cy="3755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1800" b="1" dirty="0">
                    <a:solidFill>
                      <a:schemeClr val="tx1"/>
                    </a:solidFill>
                    <a:latin typeface="+mj-lt"/>
                  </a:rPr>
                  <a:t>Volume do cilindro 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pt-PT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pt-PT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PT" sz="1800" b="1" dirty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pt-PT" sz="1800" b="1" dirty="0">
                    <a:solidFill>
                      <a:schemeClr val="tx1"/>
                    </a:solidFill>
                    <a:latin typeface="+mj-lt"/>
                  </a:rPr>
                  <a:t> altura</a:t>
                </a: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E0581273-C879-4CEA-A2E7-8F79E19DA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577" y="3399459"/>
                <a:ext cx="6174432" cy="375552"/>
              </a:xfrm>
              <a:prstGeom prst="rect">
                <a:avLst/>
              </a:prstGeom>
              <a:blipFill>
                <a:blip r:embed="rId7"/>
                <a:stretch>
                  <a:fillRect t="-8197" b="-262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Conexão reta unidirecional 12">
            <a:extLst>
              <a:ext uri="{FF2B5EF4-FFF2-40B4-BE49-F238E27FC236}">
                <a16:creationId xmlns:a16="http://schemas.microsoft.com/office/drawing/2014/main" id="{4CAFDA19-9038-43BE-A8C0-FD8857278459}"/>
              </a:ext>
            </a:extLst>
          </p:cNvPr>
          <p:cNvCxnSpPr>
            <a:cxnSpLocks/>
          </p:cNvCxnSpPr>
          <p:nvPr/>
        </p:nvCxnSpPr>
        <p:spPr>
          <a:xfrm>
            <a:off x="6372200" y="3194194"/>
            <a:ext cx="0" cy="234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68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  <p:bldP spid="7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DC701B-596E-48F0-91BF-962B1E13D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ABA1EC3-E45F-4BD3-8628-53E8502D0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3190" y="228600"/>
            <a:ext cx="2138628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3799E95-1512-48EF-8D91-8C417A2CD8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89D676F-5A7F-4E7F-9647-223879ED27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7655D08-3D35-4AEF-97C3-6540E6892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02BFDA5-7A19-418C-AC30-F16DD3E20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F494C14-BCA7-418A-AC44-08F1A91096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8B51F346-6369-4B39-B1A3-863A232A7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DD281D8-6ACB-489E-A96A-321871054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A1AB519-50A9-482B-9B43-7E44BBB50D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6C5E30A-6059-4D2D-9276-10EBFE729A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193FEF9-1BAD-4179-94AD-15CF69A327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4267CBA-6543-4EFD-A139-19968C241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34D8CE0-01F3-4C62-8595-C2E8E9AA3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ABDB3AF-7560-4ADF-997D-A0D2CDA82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63616" y="-786"/>
            <a:ext cx="176750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54830178-BBFE-4903-8178-84A57ACF8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EE362E11-FAAF-4852-AA28-A4B91ED6B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8EFD817F-6C0E-4169-BDFB-F8E7EDE4E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F9277F77-9D8B-4347-8343-5E647AAB6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1E562C36-B066-4162-9DC1-21CAF059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B097627A-2A87-4131-BA7E-3D53AD3C6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37CC53B4-54A7-4355-96DF-50E018F22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D060E1F6-3EA6-44C0-B59E-565F28FE6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0675B693-DD27-4414-B3BC-86D409B1C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507E4452-CFBF-47E8-AA3A-1B1BBFFDB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62119DC-722F-4687-B5A1-B0A803302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8C06626A-CC64-456A-8345-B7C4A5A4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4D7F148-3F1E-4C60-B4B0-C49A2E87D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799" y="2514600"/>
            <a:ext cx="4260851" cy="2262781"/>
          </a:xfrm>
        </p:spPr>
        <p:txBody>
          <a:bodyPr>
            <a:normAutofit/>
          </a:bodyPr>
          <a:lstStyle/>
          <a:p>
            <a:r>
              <a:rPr lang="pt-PT" sz="3800"/>
              <a:t>Vou Aplicar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DA338EF-A814-4ABB-B3A1-E378E3572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43199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33">
            <a:extLst>
              <a:ext uri="{FF2B5EF4-FFF2-40B4-BE49-F238E27FC236}">
                <a16:creationId xmlns:a16="http://schemas.microsoft.com/office/drawing/2014/main" id="{CC6E446C-B30B-4DEB-9491-23B89EF98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743199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CC17F6-73F4-490A-B5D6-E8D297A3B2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043" r="19282" b="-1"/>
          <a:stretch/>
        </p:blipFill>
        <p:spPr>
          <a:xfrm>
            <a:off x="20" y="10"/>
            <a:ext cx="276076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3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431540" y="130980"/>
                <a:ext cx="828092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b="1" dirty="0">
                    <a:solidFill>
                      <a:srgbClr val="C00000"/>
                    </a:solidFill>
                  </a:rPr>
                  <a:t>1. </a:t>
                </a:r>
                <a:r>
                  <a:rPr lang="pt-PT" sz="2000" b="1" dirty="0">
                    <a:solidFill>
                      <a:srgbClr val="002060"/>
                    </a:solidFill>
                  </a:rPr>
                  <a:t>Na figura estão representados três cilindros de madeira. A base de todos os cilindros tem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raio. O cilindro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 tem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 de altura, o cilindro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 tem o dobro da altura do cilindro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  e o cilindro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𝑪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 tem o dobro da altura do cilindro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. </a:t>
                </a:r>
                <a:endParaRPr lang="pt-PT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40" y="130980"/>
                <a:ext cx="8280920" cy="1323439"/>
              </a:xfrm>
              <a:prstGeom prst="rect">
                <a:avLst/>
              </a:prstGeom>
              <a:blipFill>
                <a:blip r:embed="rId3"/>
                <a:stretch>
                  <a:fillRect l="-810" t="-2294" r="-736" b="-68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575933" y="2231400"/>
            <a:ext cx="2987955" cy="364587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 descr="C:\Users\Susana\Desktop\areal\Parte2\Parte3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95" y="2325152"/>
            <a:ext cx="2677676" cy="345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3673050" y="2161510"/>
            <a:ext cx="504780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dirty="0">
                <a:solidFill>
                  <a:srgbClr val="C00000"/>
                </a:solidFill>
              </a:rPr>
              <a:t>1.1. </a:t>
            </a:r>
            <a:r>
              <a:rPr lang="pt-PT" sz="2000" dirty="0"/>
              <a:t>Calcula o volume total dos três cilindros. Apresenta o resultado, em centímetros cúbicos, arredondado às unidades. </a:t>
            </a:r>
          </a:p>
          <a:p>
            <a:pPr algn="just"/>
            <a:endParaRPr lang="pt-PT" sz="2000" dirty="0"/>
          </a:p>
          <a:p>
            <a:pPr algn="just"/>
            <a:r>
              <a:rPr lang="pt-PT" sz="2000" dirty="0"/>
              <a:t>Não efetues arredondamentos nos cálculos intermédios. </a:t>
            </a:r>
          </a:p>
          <a:p>
            <a:pPr algn="just"/>
            <a:endParaRPr lang="pt-PT" sz="2000" dirty="0"/>
          </a:p>
          <a:p>
            <a:pPr algn="just"/>
            <a:r>
              <a:rPr lang="pt-PT" sz="2000" dirty="0"/>
              <a:t>Considera 3.14 como valor aproximado de 𝜋.</a:t>
            </a:r>
          </a:p>
        </p:txBody>
      </p:sp>
    </p:spTree>
    <p:extLst>
      <p:ext uri="{BB962C8B-B14F-4D97-AF65-F5344CB8AC3E}">
        <p14:creationId xmlns:p14="http://schemas.microsoft.com/office/powerpoint/2010/main" val="367841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5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54003"/>
              </p:ext>
            </p:extLst>
          </p:nvPr>
        </p:nvGraphicFramePr>
        <p:xfrm>
          <a:off x="539552" y="764704"/>
          <a:ext cx="779453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000" b="1" dirty="0">
                          <a:solidFill>
                            <a:srgbClr val="C00000"/>
                          </a:solidFill>
                        </a:rPr>
                        <a:t>Resolução 1.1.:    </a:t>
                      </a:r>
                      <a:endParaRPr lang="pt-PT" sz="20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611560" y="2204864"/>
                <a:ext cx="8208912" cy="3184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4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400" b="0" i="1" dirty="0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pt-PT" sz="2400" i="1" dirty="0" smtClean="0">
                        <a:latin typeface="Cambria Math"/>
                      </a:rPr>
                      <m:t>=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3.14</m:t>
                    </m:r>
                    <m:r>
                      <a:rPr lang="el-GR" sz="2400" i="1" dirty="0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l-GR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0" i="1" dirty="0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pt-PT" sz="2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400" i="1" dirty="0">
                        <a:latin typeface="Cambria Math"/>
                      </a:rPr>
                      <m:t>×5=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392,5</m:t>
                    </m:r>
                    <m:r>
                      <a:rPr lang="el-GR" sz="2400" i="1" dirty="0"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pt-PT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0" i="1" dirty="0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400" dirty="0"/>
                  <a:t>  </a:t>
                </a:r>
              </a:p>
              <a:p>
                <a:endParaRPr lang="pt-PT" sz="1000" dirty="0"/>
              </a:p>
              <a:p>
                <a:pPr algn="ctr"/>
                <a:r>
                  <a:rPr lang="pt-PT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400" i="1" dirty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=3,14</m:t>
                    </m:r>
                    <m:r>
                      <a:rPr lang="el-GR" sz="2400" i="1" dirty="0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l-G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400" i="1" dirty="0">
                        <a:latin typeface="Cambria Math"/>
                      </a:rPr>
                      <m:t>×</m:t>
                    </m:r>
                    <m:r>
                      <a:rPr lang="pt-PT" sz="2400" b="0" i="1" dirty="0" smtClean="0">
                        <a:latin typeface="Cambria Math"/>
                      </a:rPr>
                      <m:t>10</m:t>
                    </m:r>
                    <m:r>
                      <a:rPr lang="el-GR" sz="2400" i="1" dirty="0">
                        <a:latin typeface="Cambria Math"/>
                      </a:rPr>
                      <m:t>=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785</m:t>
                    </m:r>
                    <m:r>
                      <a:rPr lang="el-GR" sz="2400" i="1" dirty="0"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400" dirty="0"/>
                  <a:t>  </a:t>
                </a:r>
              </a:p>
              <a:p>
                <a:endParaRPr lang="pt-PT" sz="1000" dirty="0"/>
              </a:p>
              <a:p>
                <a:pPr algn="ctr"/>
                <a:r>
                  <a:rPr lang="pt-PT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400" i="1" dirty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4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=3,14</m:t>
                    </m:r>
                    <m:r>
                      <a:rPr lang="el-GR" sz="2400" i="1" dirty="0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l-G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400" i="1" dirty="0">
                        <a:latin typeface="Cambria Math"/>
                      </a:rPr>
                      <m:t>×</m:t>
                    </m:r>
                    <m:r>
                      <a:rPr lang="pt-PT" sz="2400" b="0" i="1" dirty="0" smtClean="0">
                        <a:latin typeface="Cambria Math"/>
                      </a:rPr>
                      <m:t>20</m:t>
                    </m:r>
                    <m:r>
                      <a:rPr lang="el-GR" sz="2400" i="1" dirty="0">
                        <a:latin typeface="Cambria Math"/>
                      </a:rPr>
                      <m:t>=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1570</m:t>
                    </m:r>
                    <m:r>
                      <a:rPr lang="el-GR" sz="2400" i="1" dirty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400" dirty="0"/>
                  <a:t>  </a:t>
                </a:r>
              </a:p>
              <a:p>
                <a:endParaRPr lang="pt-PT" sz="10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PT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400" b="0" i="1" dirty="0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400" b="0" i="1" dirty="0" smtClean="0">
                            <a:latin typeface="Cambria Math"/>
                          </a:rPr>
                          <m:t>𝑡𝑜𝑡𝑎𝑙</m:t>
                        </m:r>
                      </m:sub>
                    </m:sSub>
                    <m:r>
                      <a:rPr lang="pt-PT" sz="2400" i="1" dirty="0" smtClean="0">
                        <a:latin typeface="Cambria Math"/>
                      </a:rPr>
                      <m:t>=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392,5</m:t>
                    </m:r>
                    <m:r>
                      <a:rPr lang="el-GR" sz="2400" i="1" dirty="0">
                        <a:latin typeface="Cambria Math"/>
                      </a:rPr>
                      <m:t>+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785</m:t>
                    </m:r>
                    <m:r>
                      <a:rPr lang="el-GR" sz="2400" i="1" dirty="0">
                        <a:latin typeface="Cambria Math"/>
                      </a:rPr>
                      <m:t>+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1570</m:t>
                    </m:r>
                    <m:r>
                      <a:rPr lang="el-GR" sz="2400" i="1" dirty="0">
                        <a:latin typeface="Cambria Math"/>
                      </a:rPr>
                      <m:t>=274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7,5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l-GR" sz="2400" dirty="0"/>
                  <a:t>  </a:t>
                </a:r>
              </a:p>
              <a:p>
                <a:r>
                  <a:rPr lang="el-GR" sz="2400" dirty="0"/>
                  <a:t> </a:t>
                </a:r>
                <a:endParaRPr lang="pt-PT" sz="2400" dirty="0"/>
              </a:p>
              <a:p>
                <a:endParaRPr lang="pt-PT" sz="2400" dirty="0"/>
              </a:p>
              <a:p>
                <a:r>
                  <a:rPr lang="pt-PT" sz="2400" dirty="0">
                    <a:solidFill>
                      <a:srgbClr val="C00000"/>
                    </a:solidFill>
                  </a:rPr>
                  <a:t>R: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sz="2400" b="0" i="0" dirty="0" smtClean="0">
                        <a:latin typeface="Cambria Math"/>
                      </a:rPr>
                      <m:t>V</m:t>
                    </m:r>
                    <m:r>
                      <a:rPr lang="pt-PT" sz="2400" b="0" i="0" dirty="0" smtClean="0">
                        <a:latin typeface="Cambria Math"/>
                      </a:rPr>
                      <m:t>=</m:t>
                    </m:r>
                    <m:r>
                      <a:rPr lang="el-GR" sz="2400" i="1" dirty="0">
                        <a:latin typeface="Cambria Math"/>
                      </a:rPr>
                      <m:t>274</m:t>
                    </m:r>
                    <m:r>
                      <a:rPr lang="pt-PT" sz="2400" b="0" i="1" dirty="0" smtClean="0">
                        <a:latin typeface="Cambria Math" panose="02040503050406030204" pitchFamily="18" charset="0"/>
                      </a:rPr>
                      <m:t>8 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l-GR" sz="2400" dirty="0"/>
                  <a:t> </a:t>
                </a:r>
                <a:endParaRPr lang="pt-PT" sz="2400" dirty="0"/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204864"/>
                <a:ext cx="8208912" cy="3184398"/>
              </a:xfrm>
              <a:prstGeom prst="rect">
                <a:avLst/>
              </a:prstGeom>
              <a:blipFill>
                <a:blip r:embed="rId3"/>
                <a:stretch>
                  <a:fillRect l="-1114" b="-210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80197DBC-DECE-4EDC-8B71-CFE5669AB648}"/>
                  </a:ext>
                </a:extLst>
              </p:cNvPr>
              <p:cNvSpPr txBox="1"/>
              <p:nvPr/>
            </p:nvSpPr>
            <p:spPr>
              <a:xfrm>
                <a:off x="1484784" y="1468738"/>
                <a:ext cx="617443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Volume</a:t>
                </a:r>
                <a:r>
                  <a:rPr lang="pt-PT" sz="1800" b="1" dirty="0">
                    <a:solidFill>
                      <a:srgbClr val="FF0000"/>
                    </a:solidFill>
                    <a:latin typeface="+mj-lt"/>
                  </a:rPr>
                  <a:t> do cilindro </a:t>
                </a:r>
                <a:r>
                  <a:rPr lang="pt-PT" sz="1800" b="1" dirty="0" err="1">
                    <a:solidFill>
                      <a:srgbClr val="FF0000"/>
                    </a:solidFill>
                    <a:latin typeface="+mj-lt"/>
                  </a:rPr>
                  <a:t>reto</a:t>
                </a:r>
                <a:r>
                  <a:rPr lang="pt-PT" sz="18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18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pt-PT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pt-PT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pt-PT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PT" sz="18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pt-PT" sz="1800" b="1" dirty="0">
                    <a:solidFill>
                      <a:srgbClr val="FF0000"/>
                    </a:solidFill>
                    <a:latin typeface="+mj-lt"/>
                  </a:rPr>
                  <a:t> altura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80197DBC-DECE-4EDC-8B71-CFE5669AB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784" y="1468738"/>
                <a:ext cx="6174432" cy="400110"/>
              </a:xfrm>
              <a:prstGeom prst="rect">
                <a:avLst/>
              </a:prstGeom>
              <a:blipFill>
                <a:blip r:embed="rId4"/>
                <a:stretch>
                  <a:fillRect t="-9091" b="-2575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481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323528" y="235708"/>
                <a:ext cx="828092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b="1" dirty="0">
                    <a:solidFill>
                      <a:srgbClr val="C00000"/>
                    </a:solidFill>
                  </a:rPr>
                  <a:t>2. </a:t>
                </a:r>
                <a:r>
                  <a:rPr lang="pt-PT" sz="2000" b="1" dirty="0">
                    <a:solidFill>
                      <a:srgbClr val="002060"/>
                    </a:solidFill>
                  </a:rPr>
                  <a:t>O Rui construiu um cilindro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𝟏𝟎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altura e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𝟐𝟎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raio da base. O Pedro construiu um cilindro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𝟐𝟎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altura e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𝟏𝟎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raio da base. </a:t>
                </a:r>
                <a:endParaRPr lang="pt-PT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35708"/>
                <a:ext cx="8280920" cy="1015663"/>
              </a:xfrm>
              <a:prstGeom prst="rect">
                <a:avLst/>
              </a:prstGeom>
              <a:blipFill>
                <a:blip r:embed="rId3"/>
                <a:stretch>
                  <a:fillRect l="-736" t="-3614" r="-810" b="-1024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314305" y="1888525"/>
            <a:ext cx="2504718" cy="364587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2874557" y="1454963"/>
            <a:ext cx="610895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A Diana afirma que os dois amigos construíram cilindros com o mesmo volume. Concordas com a afirmação da Diana? Justifica a tua resposta. </a:t>
            </a:r>
          </a:p>
          <a:p>
            <a:pPr algn="just"/>
            <a:r>
              <a:rPr lang="pt-PT" sz="2000" dirty="0"/>
              <a:t>Considera 3.1416 como valor aproximado de 𝜋.</a:t>
            </a:r>
          </a:p>
          <a:p>
            <a:pPr algn="just"/>
            <a:endParaRPr lang="pt-PT" sz="2400" dirty="0"/>
          </a:p>
          <a:p>
            <a:pPr algn="just"/>
            <a:endParaRPr lang="pt-PT" sz="2400" dirty="0"/>
          </a:p>
        </p:txBody>
      </p:sp>
      <p:pic>
        <p:nvPicPr>
          <p:cNvPr id="3074" name="Picture 2" descr="C:\Users\Susana\Desktop\areal\Parte2\Parte3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9381"/>
            <a:ext cx="2973927" cy="2076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usana\Desktop\areal\Parte2\Parte3\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05" y="3098028"/>
            <a:ext cx="2504719" cy="243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8858AAB7-DA85-4628-83DB-79E43D052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6971"/>
              </p:ext>
            </p:extLst>
          </p:nvPr>
        </p:nvGraphicFramePr>
        <p:xfrm>
          <a:off x="3133328" y="3122187"/>
          <a:ext cx="487798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7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000" b="1" dirty="0">
                          <a:solidFill>
                            <a:srgbClr val="C00000"/>
                          </a:solidFill>
                        </a:rPr>
                        <a:t>Resolução</a:t>
                      </a:r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 2.:</a:t>
                      </a:r>
                      <a:endParaRPr lang="pt-PT" sz="24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0">
                <a:extLst>
                  <a:ext uri="{FF2B5EF4-FFF2-40B4-BE49-F238E27FC236}">
                    <a16:creationId xmlns:a16="http://schemas.microsoft.com/office/drawing/2014/main" id="{6F00E66C-ABC8-4B11-B82F-897D5FA56972}"/>
                  </a:ext>
                </a:extLst>
              </p:cNvPr>
              <p:cNvSpPr/>
              <p:nvPr/>
            </p:nvSpPr>
            <p:spPr>
              <a:xfrm>
                <a:off x="215008" y="5712329"/>
                <a:ext cx="892899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dirty="0">
                    <a:solidFill>
                      <a:srgbClr val="C00000"/>
                    </a:solidFill>
                  </a:rPr>
                  <a:t>R: </a:t>
                </a:r>
                <a:r>
                  <a:rPr lang="pt-PT" sz="2000" dirty="0"/>
                  <a:t>Não, pois o cilindro do Rui tem </a:t>
                </a:r>
                <a14:m>
                  <m:oMath xmlns:m="http://schemas.openxmlformats.org/officeDocument/2006/math">
                    <m:r>
                      <a:rPr lang="pt-PT" sz="2000" i="1" dirty="0">
                        <a:latin typeface="Cambria Math" panose="02040503050406030204" pitchFamily="18" charset="0"/>
                      </a:rPr>
                      <m:t>12566,4</m:t>
                    </m:r>
                    <m:r>
                      <a:rPr lang="el-GR" sz="2000" i="1" dirty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0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000" dirty="0"/>
                  <a:t>  de volume e o cilindro do Pedro tem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 dirty="0">
                            <a:latin typeface="Cambria Math" panose="02040503050406030204" pitchFamily="18" charset="0"/>
                          </a:rPr>
                          <m:t>6283,2</m:t>
                        </m:r>
                        <m:r>
                          <a:rPr lang="pt-PT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sz="20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0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000" dirty="0"/>
                  <a:t>  de volume. </a:t>
                </a:r>
              </a:p>
            </p:txBody>
          </p:sp>
        </mc:Choice>
        <mc:Fallback xmlns="">
          <p:sp>
            <p:nvSpPr>
              <p:cNvPr id="16" name="Rectângulo 10">
                <a:extLst>
                  <a:ext uri="{FF2B5EF4-FFF2-40B4-BE49-F238E27FC236}">
                    <a16:creationId xmlns:a16="http://schemas.microsoft.com/office/drawing/2014/main" id="{6F00E66C-ABC8-4B11-B82F-897D5FA56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08" y="5712329"/>
                <a:ext cx="8928992" cy="707886"/>
              </a:xfrm>
              <a:prstGeom prst="rect">
                <a:avLst/>
              </a:prstGeom>
              <a:blipFill>
                <a:blip r:embed="rId6"/>
                <a:stretch>
                  <a:fillRect l="-683" t="-4310" r="-751" b="-1465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25B06B4E-131B-48B0-AB2A-3020A37DF129}"/>
                  </a:ext>
                </a:extLst>
              </p:cNvPr>
              <p:cNvSpPr txBox="1"/>
              <p:nvPr/>
            </p:nvSpPr>
            <p:spPr>
              <a:xfrm>
                <a:off x="2707278" y="3738141"/>
                <a:ext cx="6174432" cy="407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Volume do cilindro </a:t>
                </a:r>
                <a:r>
                  <a:rPr lang="pt-PT" sz="2000" b="1" dirty="0" err="1">
                    <a:solidFill>
                      <a:srgbClr val="FF0000"/>
                    </a:solidFill>
                    <a:latin typeface="+mj-lt"/>
                  </a:rPr>
                  <a:t>reto</a:t>
                </a:r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altura</a:t>
                </a: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25B06B4E-131B-48B0-AB2A-3020A37D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278" y="3738141"/>
                <a:ext cx="6174432" cy="407099"/>
              </a:xfrm>
              <a:prstGeom prst="rect">
                <a:avLst/>
              </a:prstGeom>
              <a:blipFill>
                <a:blip r:embed="rId7"/>
                <a:stretch>
                  <a:fillRect t="-5970" b="-2537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BC7FF841-149E-4981-8977-5551B4A94DB8}"/>
                  </a:ext>
                </a:extLst>
              </p:cNvPr>
              <p:cNvSpPr txBox="1"/>
              <p:nvPr/>
            </p:nvSpPr>
            <p:spPr>
              <a:xfrm>
                <a:off x="2707278" y="4371683"/>
                <a:ext cx="6436722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b="0" i="1" dirty="0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000" b="0" i="1" dirty="0" smtClean="0">
                            <a:latin typeface="Cambria Math"/>
                          </a:rPr>
                          <m:t>𝑐𝑖𝑙𝑖𝑛𝑑𝑟𝑜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 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𝑑𝑜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 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𝑅𝑢𝑖</m:t>
                        </m:r>
                      </m:sub>
                    </m:sSub>
                    <m:r>
                      <a:rPr lang="pt-PT" sz="2000" i="1" dirty="0" smtClean="0">
                        <a:latin typeface="Cambria Math"/>
                      </a:rPr>
                      <m:t>=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3.1416</m:t>
                    </m:r>
                    <m:r>
                      <a:rPr lang="el-GR" sz="2000" i="1" dirty="0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l-GR" sz="20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0" i="1" dirty="0" smtClean="0">
                            <a:latin typeface="Cambria Math"/>
                          </a:rPr>
                          <m:t>20</m:t>
                        </m:r>
                      </m:e>
                      <m:sup>
                        <m:r>
                          <a:rPr lang="pt-PT" sz="2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000" i="1" dirty="0">
                        <a:latin typeface="Cambria Math"/>
                      </a:rPr>
                      <m:t>×</m:t>
                    </m:r>
                    <m:r>
                      <a:rPr lang="pt-PT" sz="2000" b="0" i="1" dirty="0" smtClean="0">
                        <a:latin typeface="Cambria Math"/>
                      </a:rPr>
                      <m:t>10</m:t>
                    </m:r>
                    <m:r>
                      <a:rPr lang="el-GR" sz="2000" i="1" dirty="0">
                        <a:latin typeface="Cambria Math"/>
                      </a:rPr>
                      <m:t>=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12566,4</m:t>
                    </m:r>
                    <m:r>
                      <a:rPr lang="el-GR" sz="2000" i="1" dirty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0" i="1" dirty="0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0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0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 </a:t>
                </a:r>
              </a:p>
              <a:p>
                <a:pPr algn="just"/>
                <a:endParaRPr lang="pt-PT" sz="20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pt-PT" sz="20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sz="2000" i="1" dirty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pt-PT" sz="2000" b="0" i="1" dirty="0" smtClean="0">
                            <a:latin typeface="Cambria Math"/>
                          </a:rPr>
                          <m:t>𝑐𝑖𝑙𝑖𝑛𝑑𝑟𝑜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 </m:t>
                        </m:r>
                        <m:r>
                          <a:rPr lang="pt-PT" sz="2000" b="0" i="1" dirty="0" smtClean="0">
                            <a:latin typeface="Cambria Math"/>
                          </a:rPr>
                          <m:t>𝑃𝑒𝑑𝑟𝑜</m:t>
                        </m:r>
                      </m:sub>
                    </m:sSub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=3.1416</m:t>
                    </m:r>
                    <m:r>
                      <a:rPr lang="el-GR" sz="2000" i="1" dirty="0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l-GR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0" i="1" dirty="0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pt-PT" sz="20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000" i="1" dirty="0">
                        <a:latin typeface="Cambria Math"/>
                      </a:rPr>
                      <m:t>×</m:t>
                    </m:r>
                    <m:r>
                      <a:rPr lang="pt-PT" sz="2000" b="0" i="1" dirty="0" smtClean="0">
                        <a:latin typeface="Cambria Math"/>
                      </a:rPr>
                      <m:t>20</m:t>
                    </m:r>
                    <m:r>
                      <a:rPr lang="el-GR" sz="2000" i="1" dirty="0">
                        <a:latin typeface="Cambria Math"/>
                      </a:rPr>
                      <m:t>=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6283,2</m:t>
                    </m:r>
                    <m:r>
                      <a:rPr lang="el-GR" sz="2000" i="1" dirty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0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0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BC7FF841-149E-4981-8977-5551B4A94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278" y="4371683"/>
                <a:ext cx="6436722" cy="1015663"/>
              </a:xfrm>
              <a:prstGeom prst="rect">
                <a:avLst/>
              </a:prstGeom>
              <a:blipFill>
                <a:blip r:embed="rId8"/>
                <a:stretch>
                  <a:fillRect b="-119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81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5" grpId="0" animBg="1"/>
      <p:bldP spid="2" grpId="0"/>
      <p:bldP spid="16" grpId="0" build="p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ângulo 13"/>
              <p:cNvSpPr/>
              <p:nvPr/>
            </p:nvSpPr>
            <p:spPr>
              <a:xfrm>
                <a:off x="384040" y="221370"/>
                <a:ext cx="828092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000" b="1" dirty="0">
                    <a:solidFill>
                      <a:srgbClr val="C00000"/>
                    </a:solidFill>
                  </a:rPr>
                  <a:t>3. </a:t>
                </a:r>
                <a:r>
                  <a:rPr lang="pt-PT" sz="2000" b="1" dirty="0">
                    <a:solidFill>
                      <a:srgbClr val="002060"/>
                    </a:solidFill>
                  </a:rPr>
                  <a:t>A figura seguinte representa uma lata de tinta com a forma de um cilindro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𝟑𝟎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diâmetro da base e com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𝟐𝟖</m:t>
                    </m:r>
                    <m:r>
                      <a:rPr lang="pt-PT" sz="20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𝒄𝒎</m:t>
                    </m:r>
                    <m:r>
                      <a:rPr lang="pt-PT" sz="2000" b="1" i="1" dirty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PT" sz="2000" b="1" dirty="0">
                    <a:solidFill>
                      <a:srgbClr val="002060"/>
                    </a:solidFill>
                  </a:rPr>
                  <a:t>de altura. </a:t>
                </a:r>
                <a:endParaRPr lang="pt-PT" sz="2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040" y="221370"/>
                <a:ext cx="8280920" cy="1015663"/>
              </a:xfrm>
              <a:prstGeom prst="rect">
                <a:avLst/>
              </a:prstGeom>
              <a:blipFill>
                <a:blip r:embed="rId3"/>
                <a:stretch>
                  <a:fillRect l="-810" t="-2994" r="-736" b="-95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384039" y="1407774"/>
            <a:ext cx="3035833" cy="23812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2"/>
          <p:cNvSpPr/>
          <p:nvPr/>
        </p:nvSpPr>
        <p:spPr>
          <a:xfrm>
            <a:off x="3669977" y="1421699"/>
            <a:ext cx="50784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Calcula a capacidade, em litros, da lata de tinta. Apresenta o resultado arredondado às unidades. </a:t>
            </a:r>
          </a:p>
        </p:txBody>
      </p:sp>
      <p:pic>
        <p:nvPicPr>
          <p:cNvPr id="8194" name="Picture 2" descr="C:\Users\Susana\Desktop\areal\Parte2\Parte3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11161"/>
            <a:ext cx="2815800" cy="215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E1600803-ED43-4725-B434-7D3322C82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26263"/>
              </p:ext>
            </p:extLst>
          </p:nvPr>
        </p:nvGraphicFramePr>
        <p:xfrm>
          <a:off x="3810168" y="2588379"/>
          <a:ext cx="223224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000" b="1" dirty="0">
                          <a:solidFill>
                            <a:srgbClr val="C00000"/>
                          </a:solidFill>
                        </a:rPr>
                        <a:t>Resolução 3.:</a:t>
                      </a:r>
                      <a:endParaRPr lang="pt-PT" sz="20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2">
                <a:extLst>
                  <a:ext uri="{FF2B5EF4-FFF2-40B4-BE49-F238E27FC236}">
                    <a16:creationId xmlns:a16="http://schemas.microsoft.com/office/drawing/2014/main" id="{AAAC64FB-03C7-4F14-A2CD-E010BD1EBC1C}"/>
                  </a:ext>
                </a:extLst>
              </p:cNvPr>
              <p:cNvSpPr/>
              <p:nvPr/>
            </p:nvSpPr>
            <p:spPr>
              <a:xfrm>
                <a:off x="1187624" y="3811794"/>
                <a:ext cx="8205577" cy="28238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𝑉</m:t>
                      </m:r>
                      <m:r>
                        <a:rPr lang="pt-PT" sz="2400" i="1" dirty="0" smtClean="0">
                          <a:latin typeface="Cambria Math"/>
                        </a:rPr>
                        <m:t>=3,1416×</m:t>
                      </m:r>
                      <m:sSup>
                        <m:sSupPr>
                          <m:ctrlPr>
                            <a:rPr lang="el-GR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0" i="1" dirty="0" smtClean="0">
                              <a:latin typeface="Cambria Math"/>
                            </a:rPr>
                            <m:t>1</m:t>
                          </m:r>
                          <m:r>
                            <a:rPr lang="pt-PT" sz="2400" i="1" dirty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pt-PT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2400" i="1" dirty="0">
                          <a:latin typeface="Cambria Math"/>
                        </a:rPr>
                        <m:t>×</m:t>
                      </m:r>
                      <m:r>
                        <a:rPr lang="pt-PT" sz="2400" b="0" i="1" dirty="0" smtClean="0">
                          <a:latin typeface="Cambria Math"/>
                        </a:rPr>
                        <m:t>28</m:t>
                      </m:r>
                      <m:r>
                        <a:rPr lang="el-GR" sz="2400" i="1" dirty="0">
                          <a:latin typeface="Cambria Math"/>
                        </a:rPr>
                        <m:t>=</m:t>
                      </m:r>
                      <m:r>
                        <a:rPr lang="pt-PT" sz="2400" i="1" dirty="0" smtClean="0">
                          <a:latin typeface="Cambria Math"/>
                        </a:rPr>
                        <m:t>19 792,08</m:t>
                      </m:r>
                      <m:sSup>
                        <m:sSupPr>
                          <m:ctrlPr>
                            <a:rPr lang="pt-PT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0" i="1" dirty="0" smtClean="0">
                              <a:latin typeface="Cambria Math"/>
                            </a:rPr>
                            <m:t> </m:t>
                          </m:r>
                          <m:r>
                            <a:rPr lang="pt-PT" sz="2400" i="1" dirty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pt-PT" sz="2400" i="1" dirty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pt-PT" sz="24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PT" sz="2400" dirty="0"/>
              </a:p>
              <a:p>
                <a:pPr algn="just">
                  <a:lnSpc>
                    <a:spcPct val="150000"/>
                  </a:lnSpc>
                </a:pPr>
                <a:endParaRPr lang="pt-PT" sz="500" dirty="0"/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𝑆𝑎𝑏𝑒𝑛𝑑𝑜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𝑞𝑢𝑒</m:t>
                    </m:r>
                    <m:r>
                      <a:rPr lang="pt-PT" sz="20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b="0" i="1" dirty="0">
                    <a:latin typeface="Cambria Math" panose="02040503050406030204" pitchFamily="18" charset="0"/>
                  </a:rPr>
                  <a:t>1</a:t>
                </a:r>
                <a:r>
                  <a:rPr lang="pt-PT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 dirty="0">
                            <a:latin typeface="Cambria Math"/>
                          </a:rPr>
                          <m:t> </m:t>
                        </m:r>
                        <m:r>
                          <a:rPr lang="pt-PT" sz="2000" i="1" dirty="0"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pt-PT" sz="20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000" dirty="0"/>
                  <a:t>= </a:t>
                </a:r>
                <a14:m>
                  <m:oMath xmlns:m="http://schemas.openxmlformats.org/officeDocument/2006/math">
                    <m:r>
                      <a:rPr lang="pt-PT" sz="2000" i="1" dirty="0">
                        <a:latin typeface="Cambria Math"/>
                      </a:rPr>
                      <m:t>1 ℓ</m:t>
                    </m:r>
                  </m:oMath>
                </a14:m>
                <a:r>
                  <a:rPr lang="pt-PT" sz="2000" dirty="0"/>
                  <a:t> </a:t>
                </a:r>
                <a:endParaRPr lang="pt-PT" sz="2000" b="0" i="1" dirty="0">
                  <a:latin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 19 792,08 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 </m:t>
                        </m:r>
                        <m:r>
                          <a:rPr lang="pt-PT" sz="2400" i="1" dirty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pt-PT" sz="2400" i="1" dirty="0" smtClean="0">
                        <a:latin typeface="Cambria Math"/>
                      </a:rPr>
                      <m:t>=19,79208</m:t>
                    </m:r>
                    <m:sSup>
                      <m:sSupPr>
                        <m:ctrlPr>
                          <a:rPr lang="pt-PT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dirty="0">
                            <a:latin typeface="Cambria Math"/>
                          </a:rPr>
                          <m:t> </m:t>
                        </m:r>
                        <m:r>
                          <a:rPr lang="pt-PT" sz="2400" b="0" i="1" dirty="0" smtClean="0">
                            <a:latin typeface="Cambria Math"/>
                          </a:rPr>
                          <m:t>𝑑</m:t>
                        </m:r>
                        <m:r>
                          <a:rPr lang="pt-PT" sz="24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pt-PT" sz="2400" i="1" dirty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PT" sz="2400" dirty="0"/>
                  <a:t>=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19,79208 ℓ</m:t>
                    </m:r>
                  </m:oMath>
                </a14:m>
                <a:r>
                  <a:rPr lang="pt-PT" sz="2400" dirty="0"/>
                  <a:t>  </a:t>
                </a:r>
              </a:p>
              <a:p>
                <a:pPr algn="just"/>
                <a:endParaRPr lang="pt-PT" sz="2400" dirty="0"/>
              </a:p>
              <a:p>
                <a:pPr algn="just"/>
                <a:r>
                  <a:rPr lang="pt-PT" sz="2000" dirty="0">
                    <a:solidFill>
                      <a:srgbClr val="C00000"/>
                    </a:solidFill>
                  </a:rPr>
                  <a:t>R: </a:t>
                </a:r>
                <a:r>
                  <a:rPr lang="pt-PT" sz="2000" dirty="0"/>
                  <a:t>A capacidade da lata de tinta é </a:t>
                </a:r>
                <a14:m>
                  <m:oMath xmlns:m="http://schemas.openxmlformats.org/officeDocument/2006/math">
                    <m:r>
                      <a:rPr lang="pt-PT" sz="2000" i="1" dirty="0" smtClean="0">
                        <a:latin typeface="Cambria Math"/>
                      </a:rPr>
                      <m:t>20</m:t>
                    </m:r>
                  </m:oMath>
                </a14:m>
                <a:r>
                  <a:rPr lang="pt-PT" sz="2000" dirty="0"/>
                  <a:t> litros.</a:t>
                </a:r>
              </a:p>
              <a:p>
                <a:pPr algn="just"/>
                <a:endParaRPr lang="pt-PT" sz="2400" dirty="0"/>
              </a:p>
            </p:txBody>
          </p:sp>
        </mc:Choice>
        <mc:Fallback xmlns="">
          <p:sp>
            <p:nvSpPr>
              <p:cNvPr id="16" name="Rectângulo 2">
                <a:extLst>
                  <a:ext uri="{FF2B5EF4-FFF2-40B4-BE49-F238E27FC236}">
                    <a16:creationId xmlns:a16="http://schemas.microsoft.com/office/drawing/2014/main" id="{AAAC64FB-03C7-4F14-A2CD-E010BD1EBC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811794"/>
                <a:ext cx="8205577" cy="2823850"/>
              </a:xfrm>
              <a:prstGeom prst="rect">
                <a:avLst/>
              </a:prstGeom>
              <a:blipFill>
                <a:blip r:embed="rId5"/>
                <a:stretch>
                  <a:fillRect l="-81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7C6B8FC6-4A7B-4467-BDD3-E71D3E216E36}"/>
                  </a:ext>
                </a:extLst>
              </p:cNvPr>
              <p:cNvSpPr txBox="1"/>
              <p:nvPr/>
            </p:nvSpPr>
            <p:spPr>
              <a:xfrm>
                <a:off x="3283344" y="3189915"/>
                <a:ext cx="6174432" cy="407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Volume do cilindro </a:t>
                </a:r>
                <a:r>
                  <a:rPr lang="pt-PT" sz="2000" b="1" dirty="0" err="1">
                    <a:solidFill>
                      <a:srgbClr val="FF0000"/>
                    </a:solidFill>
                    <a:latin typeface="+mj-lt"/>
                  </a:rPr>
                  <a:t>reto</a:t>
                </a:r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pt-PT" sz="2000" b="1" dirty="0">
                    <a:solidFill>
                      <a:srgbClr val="FF0000"/>
                    </a:solidFill>
                    <a:latin typeface="+mj-lt"/>
                  </a:rPr>
                  <a:t> altura</a:t>
                </a:r>
              </a:p>
            </p:txBody>
          </p:sp>
        </mc:Choice>
        <mc:Fallback xmlns="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7C6B8FC6-4A7B-4467-BDD3-E71D3E216E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344" y="3189915"/>
                <a:ext cx="6174432" cy="407099"/>
              </a:xfrm>
              <a:prstGeom prst="rect">
                <a:avLst/>
              </a:prstGeom>
              <a:blipFill>
                <a:blip r:embed="rId6"/>
                <a:stretch>
                  <a:fillRect t="-5970" b="-2537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498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5" grpId="0" animBg="1"/>
      <p:bldP spid="3" grpId="0"/>
      <p:bldP spid="16" grpId="0" build="p"/>
      <p:bldP spid="8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Hast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6580</TotalTime>
  <Words>609</Words>
  <Application>Microsoft Office PowerPoint</Application>
  <PresentationFormat>Apresentação no Ecrã (4:3)</PresentationFormat>
  <Paragraphs>69</Paragraphs>
  <Slides>8</Slides>
  <Notes>7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8</vt:i4>
      </vt:variant>
    </vt:vector>
  </HeadingPairs>
  <TitlesOfParts>
    <vt:vector size="20" baseType="lpstr">
      <vt:lpstr>Arial</vt:lpstr>
      <vt:lpstr>Berlin Sans FB</vt:lpstr>
      <vt:lpstr>Berlin Sans FB Demi</vt:lpstr>
      <vt:lpstr>Calibri</vt:lpstr>
      <vt:lpstr>Calibri Light</vt:lpstr>
      <vt:lpstr>Cambria</vt:lpstr>
      <vt:lpstr>Cambria Math</vt:lpstr>
      <vt:lpstr>Century Gothic</vt:lpstr>
      <vt:lpstr>Cooper Black</vt:lpstr>
      <vt:lpstr>Wingdings 3</vt:lpstr>
      <vt:lpstr>Custom Design</vt:lpstr>
      <vt:lpstr>Haste</vt:lpstr>
      <vt:lpstr>1ª e 2ª Aula</vt:lpstr>
      <vt:lpstr>Apresentação do PowerPoint</vt:lpstr>
      <vt:lpstr>Apresentação do PowerPoint</vt:lpstr>
      <vt:lpstr>Vou Aplicar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ano da Morte de Ricardo Reis, José Saramago</dc:title>
  <dc:creator>Maria João Sousa Pereira</dc:creator>
  <cp:lastModifiedBy>Isabel Alexandra Rato da Silva</cp:lastModifiedBy>
  <cp:revision>432</cp:revision>
  <dcterms:created xsi:type="dcterms:W3CDTF">2016-09-17T09:49:10Z</dcterms:created>
  <dcterms:modified xsi:type="dcterms:W3CDTF">2021-03-25T11:10:11Z</dcterms:modified>
</cp:coreProperties>
</file>