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3" r:id="rId3"/>
    <p:sldId id="309" r:id="rId4"/>
    <p:sldId id="257" r:id="rId5"/>
    <p:sldId id="258" r:id="rId6"/>
    <p:sldId id="259" r:id="rId7"/>
    <p:sldId id="260" r:id="rId8"/>
    <p:sldId id="261" r:id="rId9"/>
    <p:sldId id="262" r:id="rId10"/>
    <p:sldId id="305" r:id="rId11"/>
    <p:sldId id="304" r:id="rId12"/>
    <p:sldId id="265" r:id="rId13"/>
    <p:sldId id="264" r:id="rId14"/>
    <p:sldId id="266" r:id="rId15"/>
    <p:sldId id="306" r:id="rId16"/>
    <p:sldId id="307" r:id="rId17"/>
    <p:sldId id="308" r:id="rId18"/>
    <p:sldId id="310" r:id="rId19"/>
    <p:sldId id="311" r:id="rId20"/>
    <p:sldId id="267" r:id="rId21"/>
    <p:sldId id="268" r:id="rId22"/>
    <p:sldId id="269" r:id="rId23"/>
    <p:sldId id="312" r:id="rId24"/>
    <p:sldId id="313" r:id="rId25"/>
    <p:sldId id="321" r:id="rId26"/>
    <p:sldId id="272" r:id="rId27"/>
    <p:sldId id="270" r:id="rId28"/>
    <p:sldId id="271" r:id="rId29"/>
    <p:sldId id="314" r:id="rId30"/>
    <p:sldId id="315" r:id="rId31"/>
    <p:sldId id="316" r:id="rId32"/>
    <p:sldId id="273" r:id="rId33"/>
    <p:sldId id="274" r:id="rId34"/>
    <p:sldId id="275" r:id="rId35"/>
    <p:sldId id="276" r:id="rId36"/>
    <p:sldId id="317" r:id="rId37"/>
    <p:sldId id="277" r:id="rId38"/>
    <p:sldId id="279" r:id="rId39"/>
    <p:sldId id="280" r:id="rId40"/>
    <p:sldId id="298" r:id="rId41"/>
    <p:sldId id="318" r:id="rId42"/>
    <p:sldId id="300" r:id="rId43"/>
    <p:sldId id="299" r:id="rId44"/>
    <p:sldId id="319" r:id="rId45"/>
    <p:sldId id="301" r:id="rId46"/>
    <p:sldId id="283" r:id="rId47"/>
    <p:sldId id="302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320" r:id="rId56"/>
    <p:sldId id="291" r:id="rId5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F942F"/>
    <a:srgbClr val="0099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880D3-9C53-45E2-9264-BE7957E14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781674-CF57-4DDD-B291-B6EC918B5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A3FB9D7-9A7F-483E-B48C-759DF064F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835F976-991F-40FA-92D8-C3550C591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019AC7E-A708-4F5D-B21E-A45489DDF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016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B068B-CF6D-4181-B894-AC35FB7D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161AD3F9-41C0-4C0F-9C2F-9FCAFCBA3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2D02D14-C9FD-49DE-9188-7F8CB0AA9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74AE0A8-AD1E-4A78-9CE8-88AD3FB6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FC7267A-9C75-4A12-8EE5-9576EE41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217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FD41FC-284F-4B2E-B662-D4375D3D4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9C0A3F19-C7E6-45BE-A50D-25A190DB7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5D3B05E-AF15-4C7E-8C51-A52CE2075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FA961D9-4D69-41D8-B4A6-85505321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CD08A47-A2AE-4E09-AB2A-15D7289EC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605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2B757-F45C-47F4-BD38-4D4436109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ED65034-BBA4-43C4-8931-A5B671BFA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E305118-D261-4E3A-AE1C-E1326DCA3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D9B4BC4-094D-42A7-98E7-C95783D8B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2C39BBF-E801-4E17-88B2-C4774CC0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4996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CF34B9-DB7A-4CDA-B6B8-E3858AD5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10DB7F6-4667-44C7-9E5F-3C8F100F6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44198AF-939A-4CC8-B16B-025709AA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E445419-6586-4AEA-801B-EEB0219DF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9BE603C-4AFB-47BA-939E-52ADCDEB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228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74D1A-A042-4036-AB44-76046BA41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ABB93FB-899A-45F9-8CC9-3B2A0152B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624419CB-037D-405F-A8C0-BC5A3B5F1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6E84DD6-5724-4D79-9A17-AF5742DD2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8A16D28-5C2E-419B-AD28-045A1EBA7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18EEE0A-7BCD-4E0E-B964-DB456453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1843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5E84E-D523-49D1-9422-B8115C0C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CA86376-EA23-42DE-B665-9CD80CAE2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E3E5228-A709-46E9-B30E-1B46A72B4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1167BED-DB60-4BE0-A64D-45CB75E38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38E5F2E9-7BE1-4283-8F27-270D73BEA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8D643931-7E0C-4C00-BFB3-DC649A06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249C2359-2A5D-4D54-8066-59FCF2649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4D3CD28F-39E8-4EC3-8050-1D80357F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6424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5AF403-7393-4F6B-8685-FB55438FE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80A266CD-29F3-4995-AA6F-1501E9AF3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C979447A-FF58-4BBB-B49C-6FED60635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47F29EC-739B-4ADA-BC72-F9386FD0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667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E945B67-F218-4471-BF58-D06B1995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5B4DE452-035C-42D4-937D-2CABA122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C205206-7FF1-44DB-AB38-5FC6C4C01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19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8128F-3F23-4FD8-B935-BB4DA96A6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3FD88F0-8DE6-4D07-93B5-30B22234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7919059-6938-4E9A-AAFF-D9E879C03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AE6DC4E-35E0-4855-BC4D-E073D3B5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588318D-BCB7-4CF7-BA24-9FFDA02C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568168B-D74C-4B6D-A87C-3869076A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1687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DC584-DB41-4848-92F5-E8DFD4C20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D48F9D0F-29B5-49F1-9A34-53C8CDA824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D3F07D7-789B-4BFB-B8E5-A51CB336E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84554C7-1C33-4A76-BC17-E77818ACD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1DC0BEE-B68D-49F6-88F5-BE6A23CDD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BB872BC-84E6-4F74-9D78-81330B6A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802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D79E774D-677E-49BC-8481-1978EB27A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F05FD0E-FEBF-460F-A5B6-87AE222AC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1019822-D679-4291-9409-0D71C1B3C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6B18D-0304-4533-8BAD-B20734A3F2E3}" type="datetimeFigureOut">
              <a:rPr lang="pt-PT" smtClean="0"/>
              <a:t>01/06/2020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99C6412-B7EC-42BA-835B-AAF77A53B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33B9626-B113-40FC-BF8A-A0D7B8BF3F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EBD8E-82CA-416B-8CE5-8B8CEAF3A9E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262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1B53E34-BA8E-4A1C-A2C4-C22E8F2186B2}"/>
              </a:ext>
            </a:extLst>
          </p:cNvPr>
          <p:cNvSpPr/>
          <p:nvPr/>
        </p:nvSpPr>
        <p:spPr>
          <a:xfrm>
            <a:off x="0" y="0"/>
            <a:ext cx="12192000" cy="1091821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object 2"/>
          <p:cNvSpPr txBox="1"/>
          <p:nvPr/>
        </p:nvSpPr>
        <p:spPr>
          <a:xfrm>
            <a:off x="0" y="193870"/>
            <a:ext cx="12192000" cy="696595"/>
          </a:xfrm>
          <a:prstGeom prst="rect">
            <a:avLst/>
          </a:prstGeom>
          <a:solidFill>
            <a:srgbClr val="009999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4400" b="1" dirty="0">
                <a:solidFill>
                  <a:schemeClr val="bg1"/>
                </a:solidFill>
                <a:latin typeface="Arial"/>
                <a:cs typeface="Arial"/>
              </a:rPr>
              <a:t>As disponibilidades</a:t>
            </a:r>
            <a:r>
              <a:rPr sz="4400" b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chemeClr val="bg1"/>
                </a:solidFill>
                <a:latin typeface="Arial"/>
                <a:cs typeface="Arial"/>
              </a:rPr>
              <a:t>hídricas</a:t>
            </a:r>
            <a:endParaRPr sz="4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1715" y="5649336"/>
            <a:ext cx="7608570" cy="12086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pt-PT" sz="2800" dirty="0">
                <a:latin typeface="Arial"/>
                <a:cs typeface="Arial"/>
              </a:rPr>
              <a:t>Geografia A </a:t>
            </a:r>
          </a:p>
          <a:p>
            <a:pPr marL="12700" algn="ctr">
              <a:spcBef>
                <a:spcPts val="105"/>
              </a:spcBef>
            </a:pPr>
            <a:r>
              <a:rPr lang="pt-PT" sz="2800" dirty="0">
                <a:latin typeface="Arial"/>
                <a:cs typeface="Arial"/>
              </a:rPr>
              <a:t>10º ano</a:t>
            </a:r>
          </a:p>
          <a:p>
            <a:pPr marL="12700" algn="ctr">
              <a:spcBef>
                <a:spcPts val="105"/>
              </a:spcBef>
            </a:pPr>
            <a:r>
              <a:rPr lang="pt-PT" dirty="0">
                <a:latin typeface="Arial"/>
                <a:cs typeface="Arial"/>
              </a:rPr>
              <a:t>Joana Coutinho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EAC17F-36C4-4037-8BE1-F1AD09151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4335"/>
            <a:ext cx="5715000" cy="428625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5629EE6-FBEB-40AD-86F4-32226C68D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084334"/>
            <a:ext cx="6477000" cy="431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55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87A907B5-C2AB-41B1-899A-B3D86750E903}"/>
              </a:ext>
            </a:extLst>
          </p:cNvPr>
          <p:cNvSpPr txBox="1"/>
          <p:nvPr/>
        </p:nvSpPr>
        <p:spPr>
          <a:xfrm>
            <a:off x="259307" y="865847"/>
            <a:ext cx="11932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dirty="0"/>
              <a:t>Da nascente até à foz, um rio compreende, três setores distintos: o curso superior ou alto (nascente ou montante), o curso médio e curso inferior (foz ou jusante)</a:t>
            </a:r>
          </a:p>
          <a:p>
            <a:pPr algn="just"/>
            <a:r>
              <a:rPr lang="pt-PT" dirty="0"/>
              <a:t>O Perfil Transversal permite analisar os diferentes tipos de vales ao longo do leito do rio. (Pág. 210 – Manual)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3BBEACC-37E6-4A99-BD82-78C74EA84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Superficiais: Perfil Transversal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F172D59D-B500-4600-A1EC-9761E5202945}"/>
              </a:ext>
            </a:extLst>
          </p:cNvPr>
          <p:cNvSpPr/>
          <p:nvPr/>
        </p:nvSpPr>
        <p:spPr>
          <a:xfrm>
            <a:off x="356329" y="1897937"/>
            <a:ext cx="2968625" cy="2087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2C244BA3-1B44-4590-967D-7AF49A59E098}"/>
              </a:ext>
            </a:extLst>
          </p:cNvPr>
          <p:cNvSpPr/>
          <p:nvPr/>
        </p:nvSpPr>
        <p:spPr>
          <a:xfrm>
            <a:off x="4689778" y="1897937"/>
            <a:ext cx="3071749" cy="20876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9556FCF6-C17D-4321-8826-824B29F88A83}"/>
              </a:ext>
            </a:extLst>
          </p:cNvPr>
          <p:cNvSpPr/>
          <p:nvPr/>
        </p:nvSpPr>
        <p:spPr>
          <a:xfrm>
            <a:off x="8926995" y="1836250"/>
            <a:ext cx="3086100" cy="20876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D98D155-A443-46D4-B208-D0D038B1AA18}"/>
              </a:ext>
            </a:extLst>
          </p:cNvPr>
          <p:cNvSpPr txBox="1"/>
          <p:nvPr/>
        </p:nvSpPr>
        <p:spPr>
          <a:xfrm>
            <a:off x="15130" y="4012859"/>
            <a:ext cx="36834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b="1" dirty="0"/>
              <a:t>Curso Superior </a:t>
            </a:r>
            <a:r>
              <a:rPr lang="pt-PT" dirty="0"/>
              <a:t>(vale mais estreito e profundo)</a:t>
            </a:r>
          </a:p>
          <a:p>
            <a:pPr algn="just"/>
            <a:r>
              <a:rPr lang="pt-PT" dirty="0"/>
              <a:t>- Declive: elevado</a:t>
            </a:r>
          </a:p>
          <a:p>
            <a:pPr algn="just"/>
            <a:r>
              <a:rPr lang="pt-PT" dirty="0"/>
              <a:t>- Ação Predominante: desgaste. A água desloca-se a grande velocidade, arrancando às margens e ao leito materiais rochosos que arrasta consigo</a:t>
            </a:r>
          </a:p>
          <a:p>
            <a:pPr algn="just"/>
            <a:r>
              <a:rPr lang="pt-PT" dirty="0"/>
              <a:t>- Tipo de Vale: V bastante fechado</a:t>
            </a:r>
          </a:p>
          <a:p>
            <a:pPr algn="just"/>
            <a:r>
              <a:rPr lang="pt-PT" dirty="0"/>
              <a:t>- Caudal: reduzido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D80A766-ED72-49D0-A772-4174EEF32CCB}"/>
              </a:ext>
            </a:extLst>
          </p:cNvPr>
          <p:cNvSpPr txBox="1"/>
          <p:nvPr/>
        </p:nvSpPr>
        <p:spPr>
          <a:xfrm>
            <a:off x="4241779" y="3985563"/>
            <a:ext cx="39677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b="1" dirty="0"/>
              <a:t>Curso Médio </a:t>
            </a:r>
            <a:r>
              <a:rPr lang="pt-PT" dirty="0"/>
              <a:t>(alarga-se e torna-se menos profundo)</a:t>
            </a:r>
          </a:p>
          <a:p>
            <a:pPr algn="just"/>
            <a:r>
              <a:rPr lang="pt-PT" dirty="0"/>
              <a:t>- Declive: moderado</a:t>
            </a:r>
          </a:p>
          <a:p>
            <a:pPr algn="just"/>
            <a:r>
              <a:rPr lang="pt-PT" dirty="0"/>
              <a:t>- Ação Predominante: transporte. A velocidade das águas é menor, predominando o transporte e a erosão das margens</a:t>
            </a:r>
          </a:p>
          <a:p>
            <a:pPr algn="just"/>
            <a:r>
              <a:rPr lang="pt-PT" dirty="0"/>
              <a:t>- Tipo de Vale: V mais aberto, devido ao recuo das vertentes</a:t>
            </a:r>
          </a:p>
          <a:p>
            <a:pPr algn="just"/>
            <a:r>
              <a:rPr lang="pt-PT" dirty="0"/>
              <a:t>- Caudal: aumento do volume de água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1424114-73AF-4EB3-82E8-4201FBDD3173}"/>
              </a:ext>
            </a:extLst>
          </p:cNvPr>
          <p:cNvSpPr txBox="1"/>
          <p:nvPr/>
        </p:nvSpPr>
        <p:spPr>
          <a:xfrm>
            <a:off x="8486173" y="3923876"/>
            <a:ext cx="37058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b="1" dirty="0"/>
              <a:t>Curso Inferior </a:t>
            </a:r>
            <a:r>
              <a:rPr lang="pt-PT" dirty="0"/>
              <a:t>(vale aberto)</a:t>
            </a:r>
          </a:p>
          <a:p>
            <a:pPr algn="just"/>
            <a:r>
              <a:rPr lang="pt-PT" dirty="0"/>
              <a:t>- Declive: reduzido</a:t>
            </a:r>
          </a:p>
          <a:p>
            <a:pPr algn="just"/>
            <a:r>
              <a:rPr lang="pt-PT" dirty="0"/>
              <a:t>- Ação Predominante: acumulação de sedimentos. A velocidade das águas é bastante profunda</a:t>
            </a:r>
          </a:p>
          <a:p>
            <a:pPr algn="just"/>
            <a:r>
              <a:rPr lang="pt-PT" dirty="0"/>
              <a:t>- Tipo de Vale: geralmente largo e com margens baixas; é frequente a formação de planícies aluviais</a:t>
            </a:r>
          </a:p>
          <a:p>
            <a:pPr algn="just"/>
            <a:r>
              <a:rPr lang="pt-PT" dirty="0"/>
              <a:t>- Caudal: elevado</a:t>
            </a:r>
          </a:p>
        </p:txBody>
      </p:sp>
    </p:spTree>
    <p:extLst>
      <p:ext uri="{BB962C8B-B14F-4D97-AF65-F5344CB8AC3E}">
        <p14:creationId xmlns:p14="http://schemas.microsoft.com/office/powerpoint/2010/main" val="3286966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694E278F-3F4C-47D9-9972-4C518C610E5E}"/>
              </a:ext>
            </a:extLst>
          </p:cNvPr>
          <p:cNvSpPr/>
          <p:nvPr/>
        </p:nvSpPr>
        <p:spPr>
          <a:xfrm>
            <a:off x="7359758" y="908875"/>
            <a:ext cx="4643373" cy="5040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769D2C3-1C92-407C-AD9F-AD4CD4577F6A}"/>
              </a:ext>
            </a:extLst>
          </p:cNvPr>
          <p:cNvSpPr txBox="1"/>
          <p:nvPr/>
        </p:nvSpPr>
        <p:spPr>
          <a:xfrm>
            <a:off x="7582134" y="5978828"/>
            <a:ext cx="35115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Perfil longitudinal dos três maiores rios  portugueses.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3ED623C-306B-4235-BF39-84D97F0D64B1}"/>
              </a:ext>
            </a:extLst>
          </p:cNvPr>
          <p:cNvSpPr txBox="1"/>
          <p:nvPr/>
        </p:nvSpPr>
        <p:spPr>
          <a:xfrm>
            <a:off x="188869" y="1443840"/>
            <a:ext cx="72818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Perfil Longitudinal: </a:t>
            </a:r>
            <a:r>
              <a:rPr lang="pt-PT" sz="2000" dirty="0"/>
              <a:t>linha que une vários pontos do fundo do leito (área ocupada pelas águas do rio) de um rio, desde a nascente até à foz.</a:t>
            </a:r>
          </a:p>
          <a:p>
            <a:endParaRPr lang="pt-PT" sz="2000" dirty="0"/>
          </a:p>
          <a:p>
            <a:endParaRPr lang="pt-PT" sz="2000" dirty="0"/>
          </a:p>
          <a:p>
            <a:r>
              <a:rPr lang="pt-PT" sz="2000" dirty="0"/>
              <a:t>Norte do Tejo:</a:t>
            </a:r>
          </a:p>
          <a:p>
            <a:pPr marL="285750" indent="-285750">
              <a:buFontTx/>
              <a:buChar char="-"/>
            </a:pPr>
            <a:r>
              <a:rPr lang="pt-PT" sz="2000" dirty="0"/>
              <a:t>Os rios apresentam um perfil longitudinal mais irregular, devido ao relevo acidentado.</a:t>
            </a:r>
          </a:p>
          <a:p>
            <a:pPr marL="285750" indent="-285750">
              <a:buFontTx/>
              <a:buChar char="-"/>
            </a:pPr>
            <a:endParaRPr lang="pt-PT" sz="2000" dirty="0"/>
          </a:p>
          <a:p>
            <a:pPr marL="285750" indent="-285750">
              <a:buFontTx/>
              <a:buChar char="-"/>
            </a:pPr>
            <a:endParaRPr lang="pt-PT" sz="2000" dirty="0"/>
          </a:p>
          <a:p>
            <a:r>
              <a:rPr lang="pt-PT" sz="2000" dirty="0"/>
              <a:t>Sul do Tejo:</a:t>
            </a:r>
          </a:p>
          <a:p>
            <a:pPr marL="285750" indent="-285750">
              <a:buFontTx/>
              <a:buChar char="-"/>
            </a:pPr>
            <a:r>
              <a:rPr lang="pt-PT" sz="2000" dirty="0"/>
              <a:t>Os rios apresentam um perfil longitudinal mais regular, devido ao relevo aplanado</a:t>
            </a:r>
          </a:p>
          <a:p>
            <a:pPr marL="285750" indent="-285750">
              <a:buFontTx/>
              <a:buChar char="-"/>
            </a:pPr>
            <a:endParaRPr lang="pt-PT" sz="2000" dirty="0"/>
          </a:p>
          <a:p>
            <a:pPr marL="285750" indent="-285750">
              <a:buFontTx/>
              <a:buChar char="-"/>
            </a:pPr>
            <a:endParaRPr lang="pt-PT" sz="20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8315189-3124-4634-B3CF-19FC71211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Superficiais: Perfil Longitudinal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81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8491905" y="1873261"/>
            <a:ext cx="132715" cy="2089785"/>
          </a:xfrm>
          <a:custGeom>
            <a:avLst/>
            <a:gdLst/>
            <a:ahLst/>
            <a:cxnLst/>
            <a:rect l="l" t="t" r="r" b="b"/>
            <a:pathLst>
              <a:path w="132715" h="2089785">
                <a:moveTo>
                  <a:pt x="16001" y="1958848"/>
                </a:moveTo>
                <a:lnTo>
                  <a:pt x="9144" y="1962912"/>
                </a:lnTo>
                <a:lnTo>
                  <a:pt x="2286" y="1966849"/>
                </a:lnTo>
                <a:lnTo>
                  <a:pt x="0" y="1975612"/>
                </a:lnTo>
                <a:lnTo>
                  <a:pt x="4064" y="1982342"/>
                </a:lnTo>
                <a:lnTo>
                  <a:pt x="66294" y="2089277"/>
                </a:lnTo>
                <a:lnTo>
                  <a:pt x="82808" y="2060955"/>
                </a:lnTo>
                <a:lnTo>
                  <a:pt x="52070" y="2060955"/>
                </a:lnTo>
                <a:lnTo>
                  <a:pt x="52070" y="2008026"/>
                </a:lnTo>
                <a:lnTo>
                  <a:pt x="28701" y="1967991"/>
                </a:lnTo>
                <a:lnTo>
                  <a:pt x="24765" y="1961134"/>
                </a:lnTo>
                <a:lnTo>
                  <a:pt x="16001" y="1958848"/>
                </a:lnTo>
                <a:close/>
              </a:path>
              <a:path w="132715" h="2089785">
                <a:moveTo>
                  <a:pt x="52070" y="2008026"/>
                </a:moveTo>
                <a:lnTo>
                  <a:pt x="52070" y="2060955"/>
                </a:lnTo>
                <a:lnTo>
                  <a:pt x="80645" y="2060955"/>
                </a:lnTo>
                <a:lnTo>
                  <a:pt x="80645" y="2053716"/>
                </a:lnTo>
                <a:lnTo>
                  <a:pt x="53975" y="2053716"/>
                </a:lnTo>
                <a:lnTo>
                  <a:pt x="66357" y="2032503"/>
                </a:lnTo>
                <a:lnTo>
                  <a:pt x="52070" y="2008026"/>
                </a:lnTo>
                <a:close/>
              </a:path>
              <a:path w="132715" h="2089785">
                <a:moveTo>
                  <a:pt x="116713" y="1958848"/>
                </a:moveTo>
                <a:lnTo>
                  <a:pt x="107950" y="1961134"/>
                </a:lnTo>
                <a:lnTo>
                  <a:pt x="104013" y="1967991"/>
                </a:lnTo>
                <a:lnTo>
                  <a:pt x="80645" y="2008026"/>
                </a:lnTo>
                <a:lnTo>
                  <a:pt x="80645" y="2060955"/>
                </a:lnTo>
                <a:lnTo>
                  <a:pt x="82808" y="2060955"/>
                </a:lnTo>
                <a:lnTo>
                  <a:pt x="128650" y="1982342"/>
                </a:lnTo>
                <a:lnTo>
                  <a:pt x="132715" y="1975612"/>
                </a:lnTo>
                <a:lnTo>
                  <a:pt x="130428" y="1966849"/>
                </a:lnTo>
                <a:lnTo>
                  <a:pt x="123571" y="1962912"/>
                </a:lnTo>
                <a:lnTo>
                  <a:pt x="116713" y="1958848"/>
                </a:lnTo>
                <a:close/>
              </a:path>
              <a:path w="132715" h="2089785">
                <a:moveTo>
                  <a:pt x="66357" y="2032503"/>
                </a:moveTo>
                <a:lnTo>
                  <a:pt x="53975" y="2053716"/>
                </a:lnTo>
                <a:lnTo>
                  <a:pt x="78740" y="2053716"/>
                </a:lnTo>
                <a:lnTo>
                  <a:pt x="66357" y="2032503"/>
                </a:lnTo>
                <a:close/>
              </a:path>
              <a:path w="132715" h="2089785">
                <a:moveTo>
                  <a:pt x="80645" y="2008026"/>
                </a:moveTo>
                <a:lnTo>
                  <a:pt x="66357" y="2032503"/>
                </a:lnTo>
                <a:lnTo>
                  <a:pt x="78740" y="2053716"/>
                </a:lnTo>
                <a:lnTo>
                  <a:pt x="80645" y="2053716"/>
                </a:lnTo>
                <a:lnTo>
                  <a:pt x="80645" y="2008026"/>
                </a:lnTo>
                <a:close/>
              </a:path>
              <a:path w="132715" h="2089785">
                <a:moveTo>
                  <a:pt x="80645" y="0"/>
                </a:moveTo>
                <a:lnTo>
                  <a:pt x="52070" y="0"/>
                </a:lnTo>
                <a:lnTo>
                  <a:pt x="52070" y="2008026"/>
                </a:lnTo>
                <a:lnTo>
                  <a:pt x="66357" y="2032503"/>
                </a:lnTo>
                <a:lnTo>
                  <a:pt x="80645" y="2008026"/>
                </a:lnTo>
                <a:lnTo>
                  <a:pt x="80645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/>
          <p:cNvSpPr/>
          <p:nvPr/>
        </p:nvSpPr>
        <p:spPr>
          <a:xfrm>
            <a:off x="6758100" y="4027498"/>
            <a:ext cx="3646424" cy="24337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954829" y="1873261"/>
            <a:ext cx="132715" cy="2089785"/>
          </a:xfrm>
          <a:custGeom>
            <a:avLst/>
            <a:gdLst/>
            <a:ahLst/>
            <a:cxnLst/>
            <a:rect l="l" t="t" r="r" b="b"/>
            <a:pathLst>
              <a:path w="132714" h="2089785">
                <a:moveTo>
                  <a:pt x="16001" y="1958848"/>
                </a:moveTo>
                <a:lnTo>
                  <a:pt x="9143" y="1962912"/>
                </a:lnTo>
                <a:lnTo>
                  <a:pt x="2286" y="1966849"/>
                </a:lnTo>
                <a:lnTo>
                  <a:pt x="0" y="1975612"/>
                </a:lnTo>
                <a:lnTo>
                  <a:pt x="4063" y="1982342"/>
                </a:lnTo>
                <a:lnTo>
                  <a:pt x="66420" y="2089277"/>
                </a:lnTo>
                <a:lnTo>
                  <a:pt x="82902" y="2060955"/>
                </a:lnTo>
                <a:lnTo>
                  <a:pt x="52069" y="2060955"/>
                </a:lnTo>
                <a:lnTo>
                  <a:pt x="52069" y="2008026"/>
                </a:lnTo>
                <a:lnTo>
                  <a:pt x="28701" y="1967991"/>
                </a:lnTo>
                <a:lnTo>
                  <a:pt x="24764" y="1961134"/>
                </a:lnTo>
                <a:lnTo>
                  <a:pt x="16001" y="1958848"/>
                </a:lnTo>
                <a:close/>
              </a:path>
              <a:path w="132714" h="2089785">
                <a:moveTo>
                  <a:pt x="52069" y="2008026"/>
                </a:moveTo>
                <a:lnTo>
                  <a:pt x="52069" y="2060955"/>
                </a:lnTo>
                <a:lnTo>
                  <a:pt x="80644" y="2060955"/>
                </a:lnTo>
                <a:lnTo>
                  <a:pt x="80644" y="2053716"/>
                </a:lnTo>
                <a:lnTo>
                  <a:pt x="53975" y="2053716"/>
                </a:lnTo>
                <a:lnTo>
                  <a:pt x="66357" y="2032503"/>
                </a:lnTo>
                <a:lnTo>
                  <a:pt x="52069" y="2008026"/>
                </a:lnTo>
                <a:close/>
              </a:path>
              <a:path w="132714" h="2089785">
                <a:moveTo>
                  <a:pt x="116712" y="1958848"/>
                </a:moveTo>
                <a:lnTo>
                  <a:pt x="107950" y="1961134"/>
                </a:lnTo>
                <a:lnTo>
                  <a:pt x="104012" y="1967991"/>
                </a:lnTo>
                <a:lnTo>
                  <a:pt x="80644" y="2008026"/>
                </a:lnTo>
                <a:lnTo>
                  <a:pt x="80644" y="2060955"/>
                </a:lnTo>
                <a:lnTo>
                  <a:pt x="82902" y="2060955"/>
                </a:lnTo>
                <a:lnTo>
                  <a:pt x="128650" y="1982342"/>
                </a:lnTo>
                <a:lnTo>
                  <a:pt x="132714" y="1975612"/>
                </a:lnTo>
                <a:lnTo>
                  <a:pt x="130428" y="1966849"/>
                </a:lnTo>
                <a:lnTo>
                  <a:pt x="123570" y="1962912"/>
                </a:lnTo>
                <a:lnTo>
                  <a:pt x="116712" y="1958848"/>
                </a:lnTo>
                <a:close/>
              </a:path>
              <a:path w="132714" h="2089785">
                <a:moveTo>
                  <a:pt x="66357" y="2032503"/>
                </a:moveTo>
                <a:lnTo>
                  <a:pt x="53975" y="2053716"/>
                </a:lnTo>
                <a:lnTo>
                  <a:pt x="78739" y="2053716"/>
                </a:lnTo>
                <a:lnTo>
                  <a:pt x="66357" y="2032503"/>
                </a:lnTo>
                <a:close/>
              </a:path>
              <a:path w="132714" h="2089785">
                <a:moveTo>
                  <a:pt x="80644" y="2008026"/>
                </a:moveTo>
                <a:lnTo>
                  <a:pt x="66357" y="2032503"/>
                </a:lnTo>
                <a:lnTo>
                  <a:pt x="78739" y="2053716"/>
                </a:lnTo>
                <a:lnTo>
                  <a:pt x="80644" y="2053716"/>
                </a:lnTo>
                <a:lnTo>
                  <a:pt x="80644" y="2008026"/>
                </a:lnTo>
                <a:close/>
              </a:path>
              <a:path w="132714" h="2089785">
                <a:moveTo>
                  <a:pt x="80644" y="0"/>
                </a:moveTo>
                <a:lnTo>
                  <a:pt x="52069" y="0"/>
                </a:lnTo>
                <a:lnTo>
                  <a:pt x="52069" y="2008026"/>
                </a:lnTo>
                <a:lnTo>
                  <a:pt x="66357" y="2032503"/>
                </a:lnTo>
                <a:lnTo>
                  <a:pt x="80644" y="2008026"/>
                </a:lnTo>
                <a:lnTo>
                  <a:pt x="8064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/>
          <p:nvPr/>
        </p:nvSpPr>
        <p:spPr>
          <a:xfrm>
            <a:off x="2581324" y="1370086"/>
            <a:ext cx="2952750" cy="405880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127635" rIns="0" bIns="0" rtlCol="0">
            <a:spAutoFit/>
          </a:bodyPr>
          <a:lstStyle/>
          <a:p>
            <a:pPr marL="659130">
              <a:spcBef>
                <a:spcPts val="1005"/>
              </a:spcBef>
            </a:pPr>
            <a:r>
              <a:rPr dirty="0">
                <a:latin typeface="Arial"/>
                <a:cs typeface="Arial"/>
              </a:rPr>
              <a:t>A </a:t>
            </a:r>
            <a:r>
              <a:rPr b="1" dirty="0">
                <a:latin typeface="Arial"/>
                <a:cs typeface="Arial"/>
              </a:rPr>
              <a:t>norte do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spc="-35" dirty="0">
                <a:latin typeface="Arial"/>
                <a:cs typeface="Arial"/>
              </a:rPr>
              <a:t>Tejo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6758100" y="3241749"/>
            <a:ext cx="3600450" cy="310983"/>
          </a:xfrm>
          <a:prstGeom prst="rect">
            <a:avLst/>
          </a:prstGeom>
          <a:solidFill>
            <a:srgbClr val="FFFFFF"/>
          </a:solidFill>
          <a:ln w="19050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62915">
              <a:spcBef>
                <a:spcPts val="265"/>
              </a:spcBef>
            </a:pPr>
            <a:r>
              <a:rPr spc="-5" dirty="0">
                <a:latin typeface="Arial"/>
                <a:cs typeface="Arial"/>
              </a:rPr>
              <a:t>devido ao relevo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aplanado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2293986" y="3241749"/>
            <a:ext cx="3456304" cy="310983"/>
          </a:xfrm>
          <a:prstGeom prst="rect">
            <a:avLst/>
          </a:prstGeom>
          <a:solidFill>
            <a:srgbClr val="FFFFFF"/>
          </a:solidFill>
          <a:ln w="19050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300355">
              <a:spcBef>
                <a:spcPts val="265"/>
              </a:spcBef>
            </a:pPr>
            <a:r>
              <a:rPr spc="-5" dirty="0">
                <a:latin typeface="Arial"/>
                <a:cs typeface="Arial"/>
              </a:rPr>
              <a:t>devido ao relevo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acidentado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2293986" y="2306775"/>
            <a:ext cx="3456304" cy="593111"/>
          </a:xfrm>
          <a:prstGeom prst="rect">
            <a:avLst/>
          </a:prstGeom>
          <a:solidFill>
            <a:srgbClr val="FFFFFF"/>
          </a:solidFill>
          <a:ln w="19050">
            <a:solidFill>
              <a:srgbClr val="30859C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426720" marR="421005" indent="12065">
              <a:lnSpc>
                <a:spcPts val="2110"/>
              </a:lnSpc>
              <a:spcBef>
                <a:spcPts val="425"/>
              </a:spcBef>
            </a:pPr>
            <a:r>
              <a:rPr spc="-5" dirty="0">
                <a:latin typeface="Arial"/>
                <a:cs typeface="Arial"/>
              </a:rPr>
              <a:t>rios apresentam um perfil  longitudinal mais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irregular</a:t>
            </a:r>
            <a:endParaRPr>
              <a:latin typeface="Arial"/>
              <a:cs typeface="Arial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7045374" y="1370086"/>
            <a:ext cx="2952750" cy="405880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127635" rIns="0" bIns="0" rtlCol="0">
            <a:spAutoFit/>
          </a:bodyPr>
          <a:lstStyle/>
          <a:p>
            <a:pPr marL="779780">
              <a:spcBef>
                <a:spcPts val="1005"/>
              </a:spcBef>
            </a:pPr>
            <a:r>
              <a:rPr dirty="0">
                <a:latin typeface="Arial"/>
                <a:cs typeface="Arial"/>
              </a:rPr>
              <a:t>A </a:t>
            </a:r>
            <a:r>
              <a:rPr b="1" spc="-5" dirty="0">
                <a:latin typeface="Arial"/>
                <a:cs typeface="Arial"/>
              </a:rPr>
              <a:t>sul </a:t>
            </a:r>
            <a:r>
              <a:rPr b="1" dirty="0">
                <a:latin typeface="Arial"/>
                <a:cs typeface="Arial"/>
              </a:rPr>
              <a:t>do</a:t>
            </a:r>
            <a:r>
              <a:rPr b="1" spc="-114" dirty="0">
                <a:latin typeface="Arial"/>
                <a:cs typeface="Arial"/>
              </a:rPr>
              <a:t> </a:t>
            </a:r>
            <a:r>
              <a:rPr b="1" spc="-35" dirty="0">
                <a:latin typeface="Arial"/>
                <a:cs typeface="Arial"/>
              </a:rPr>
              <a:t>Tejo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6758100" y="2306775"/>
            <a:ext cx="3564254" cy="593111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368300" marR="303530" indent="-52069">
              <a:lnSpc>
                <a:spcPts val="2110"/>
              </a:lnSpc>
              <a:spcBef>
                <a:spcPts val="425"/>
              </a:spcBef>
            </a:pPr>
            <a:r>
              <a:rPr spc="-5" dirty="0">
                <a:latin typeface="Arial"/>
                <a:cs typeface="Arial"/>
              </a:rPr>
              <a:t>os cursos de água </a:t>
            </a:r>
            <a:r>
              <a:rPr dirty="0">
                <a:latin typeface="Arial"/>
                <a:cs typeface="Arial"/>
              </a:rPr>
              <a:t>têm </a:t>
            </a:r>
            <a:r>
              <a:rPr spc="-5" dirty="0">
                <a:latin typeface="Arial"/>
                <a:cs typeface="Arial"/>
              </a:rPr>
              <a:t>perfis  longitudinais mais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regulares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7927262" y="6462354"/>
            <a:ext cx="12636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Rio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Guadiana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3523791" y="6465707"/>
            <a:ext cx="93726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Rio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Douro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2365425" y="4022799"/>
            <a:ext cx="3392551" cy="2409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36101EFF-4827-490D-8E96-A6E769D1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Superficiais: Perfil Longitudinal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32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2084925" y="1491557"/>
            <a:ext cx="3566160" cy="8274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57810" indent="-245110">
              <a:spcBef>
                <a:spcPts val="1095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Nas </a:t>
            </a:r>
            <a:r>
              <a:rPr b="1" spc="-5" dirty="0">
                <a:latin typeface="Arial"/>
                <a:cs typeface="Arial"/>
              </a:rPr>
              <a:t>Regiões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Autónomas</a:t>
            </a:r>
            <a:r>
              <a:rPr spc="-10" dirty="0">
                <a:latin typeface="Arial"/>
                <a:cs typeface="Arial"/>
              </a:rPr>
              <a:t>:</a:t>
            </a:r>
            <a:endParaRPr>
              <a:latin typeface="Arial"/>
              <a:cs typeface="Arial"/>
            </a:endParaRPr>
          </a:p>
          <a:p>
            <a:pPr marL="612775" lvl="1" indent="-142875">
              <a:spcBef>
                <a:spcPts val="994"/>
              </a:spcBef>
              <a:buChar char="•"/>
              <a:tabLst>
                <a:tab pos="613410" algn="l"/>
                <a:tab pos="1078230" algn="l"/>
                <a:tab pos="1974214" algn="l"/>
                <a:tab pos="2452370" algn="l"/>
                <a:tab pos="3184525" algn="l"/>
              </a:tabLst>
            </a:pPr>
            <a:r>
              <a:rPr spc="-10" dirty="0">
                <a:latin typeface="Arial"/>
                <a:cs typeface="Arial"/>
              </a:rPr>
              <a:t>o</a:t>
            </a:r>
            <a:r>
              <a:rPr spc="-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curs</a:t>
            </a:r>
            <a:r>
              <a:rPr spc="-1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s	d</a:t>
            </a:r>
            <a:r>
              <a:rPr spc="-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á</a:t>
            </a:r>
            <a:r>
              <a:rPr spc="-15" dirty="0">
                <a:latin typeface="Arial"/>
                <a:cs typeface="Arial"/>
              </a:rPr>
              <a:t>g</a:t>
            </a:r>
            <a:r>
              <a:rPr dirty="0">
                <a:latin typeface="Arial"/>
                <a:cs typeface="Arial"/>
              </a:rPr>
              <a:t>u</a:t>
            </a: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são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849814" y="2018860"/>
            <a:ext cx="647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p</a:t>
            </a:r>
            <a:r>
              <a:rPr spc="-15" dirty="0">
                <a:latin typeface="Arial"/>
                <a:cs typeface="Arial"/>
              </a:rPr>
              <a:t>o</a:t>
            </a:r>
            <a:r>
              <a:rPr spc="-5" dirty="0">
                <a:latin typeface="Arial"/>
                <a:cs typeface="Arial"/>
              </a:rPr>
              <a:t>u</a:t>
            </a:r>
            <a:r>
              <a:rPr dirty="0">
                <a:latin typeface="Arial"/>
                <a:cs typeface="Arial"/>
              </a:rPr>
              <a:t>c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2542126" y="2293257"/>
            <a:ext cx="38341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extensos, </a:t>
            </a:r>
            <a:r>
              <a:rPr spc="-10" dirty="0">
                <a:latin typeface="Arial"/>
                <a:cs typeface="Arial"/>
              </a:rPr>
              <a:t>designando-se por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ribeiras.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7048061" y="1374971"/>
            <a:ext cx="3671951" cy="2663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 txBox="1"/>
          <p:nvPr/>
        </p:nvSpPr>
        <p:spPr>
          <a:xfrm>
            <a:off x="7054664" y="3996758"/>
            <a:ext cx="31603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Ribeira da Janela, ilha da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Madeira.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2903885" y="3448499"/>
            <a:ext cx="399415" cy="224154"/>
          </a:xfrm>
          <a:custGeom>
            <a:avLst/>
            <a:gdLst/>
            <a:ahLst/>
            <a:cxnLst/>
            <a:rect l="l" t="t" r="r" b="b"/>
            <a:pathLst>
              <a:path w="399415" h="224154">
                <a:moveTo>
                  <a:pt x="319960" y="170835"/>
                </a:moveTo>
                <a:lnTo>
                  <a:pt x="270802" y="198882"/>
                </a:lnTo>
                <a:lnTo>
                  <a:pt x="268389" y="207518"/>
                </a:lnTo>
                <a:lnTo>
                  <a:pt x="276263" y="221234"/>
                </a:lnTo>
                <a:lnTo>
                  <a:pt x="284899" y="223647"/>
                </a:lnTo>
                <a:lnTo>
                  <a:pt x="291757" y="219837"/>
                </a:lnTo>
                <a:lnTo>
                  <a:pt x="374605" y="172593"/>
                </a:lnTo>
                <a:lnTo>
                  <a:pt x="370878" y="172593"/>
                </a:lnTo>
                <a:lnTo>
                  <a:pt x="362623" y="172466"/>
                </a:lnTo>
                <a:lnTo>
                  <a:pt x="326682" y="171196"/>
                </a:lnTo>
                <a:lnTo>
                  <a:pt x="319960" y="170835"/>
                </a:lnTo>
                <a:close/>
              </a:path>
              <a:path w="399415" h="224154">
                <a:moveTo>
                  <a:pt x="342552" y="157959"/>
                </a:moveTo>
                <a:lnTo>
                  <a:pt x="319960" y="170835"/>
                </a:lnTo>
                <a:lnTo>
                  <a:pt x="326682" y="171196"/>
                </a:lnTo>
                <a:lnTo>
                  <a:pt x="362623" y="172466"/>
                </a:lnTo>
                <a:lnTo>
                  <a:pt x="370878" y="172593"/>
                </a:lnTo>
                <a:lnTo>
                  <a:pt x="370896" y="170561"/>
                </a:lnTo>
                <a:lnTo>
                  <a:pt x="363639" y="170561"/>
                </a:lnTo>
                <a:lnTo>
                  <a:pt x="342552" y="157959"/>
                </a:lnTo>
                <a:close/>
              </a:path>
              <a:path w="399415" h="224154">
                <a:moveTo>
                  <a:pt x="286296" y="91059"/>
                </a:moveTo>
                <a:lnTo>
                  <a:pt x="277533" y="93218"/>
                </a:lnTo>
                <a:lnTo>
                  <a:pt x="273394" y="100203"/>
                </a:lnTo>
                <a:lnTo>
                  <a:pt x="269532" y="106807"/>
                </a:lnTo>
                <a:lnTo>
                  <a:pt x="271691" y="115570"/>
                </a:lnTo>
                <a:lnTo>
                  <a:pt x="315832" y="141991"/>
                </a:lnTo>
                <a:lnTo>
                  <a:pt x="328206" y="142621"/>
                </a:lnTo>
                <a:lnTo>
                  <a:pt x="363639" y="143891"/>
                </a:lnTo>
                <a:lnTo>
                  <a:pt x="371132" y="144018"/>
                </a:lnTo>
                <a:lnTo>
                  <a:pt x="370878" y="172593"/>
                </a:lnTo>
                <a:lnTo>
                  <a:pt x="374605" y="172593"/>
                </a:lnTo>
                <a:lnTo>
                  <a:pt x="399326" y="158496"/>
                </a:lnTo>
                <a:lnTo>
                  <a:pt x="286296" y="91059"/>
                </a:lnTo>
                <a:close/>
              </a:path>
              <a:path w="399415" h="224154">
                <a:moveTo>
                  <a:pt x="36588" y="0"/>
                </a:moveTo>
                <a:lnTo>
                  <a:pt x="32740" y="635"/>
                </a:lnTo>
                <a:lnTo>
                  <a:pt x="31229" y="1143"/>
                </a:lnTo>
                <a:lnTo>
                  <a:pt x="27559" y="3175"/>
                </a:lnTo>
                <a:lnTo>
                  <a:pt x="26720" y="3556"/>
                </a:lnTo>
                <a:lnTo>
                  <a:pt x="25933" y="4063"/>
                </a:lnTo>
                <a:lnTo>
                  <a:pt x="25209" y="4699"/>
                </a:lnTo>
                <a:lnTo>
                  <a:pt x="22923" y="6604"/>
                </a:lnTo>
                <a:lnTo>
                  <a:pt x="5105" y="43687"/>
                </a:lnTo>
                <a:lnTo>
                  <a:pt x="92" y="83438"/>
                </a:lnTo>
                <a:lnTo>
                  <a:pt x="0" y="87630"/>
                </a:lnTo>
                <a:lnTo>
                  <a:pt x="965" y="93345"/>
                </a:lnTo>
                <a:lnTo>
                  <a:pt x="1384" y="94742"/>
                </a:lnTo>
                <a:lnTo>
                  <a:pt x="1981" y="95885"/>
                </a:lnTo>
                <a:lnTo>
                  <a:pt x="3606" y="99313"/>
                </a:lnTo>
                <a:lnTo>
                  <a:pt x="4076" y="100203"/>
                </a:lnTo>
                <a:lnTo>
                  <a:pt x="4648" y="101092"/>
                </a:lnTo>
                <a:lnTo>
                  <a:pt x="5321" y="101981"/>
                </a:lnTo>
                <a:lnTo>
                  <a:pt x="8186" y="105537"/>
                </a:lnTo>
                <a:lnTo>
                  <a:pt x="8572" y="106045"/>
                </a:lnTo>
                <a:lnTo>
                  <a:pt x="41605" y="125984"/>
                </a:lnTo>
                <a:lnTo>
                  <a:pt x="81508" y="138811"/>
                </a:lnTo>
                <a:lnTo>
                  <a:pt x="131864" y="149987"/>
                </a:lnTo>
                <a:lnTo>
                  <a:pt x="190792" y="159385"/>
                </a:lnTo>
                <a:lnTo>
                  <a:pt x="256451" y="166624"/>
                </a:lnTo>
                <a:lnTo>
                  <a:pt x="319960" y="170835"/>
                </a:lnTo>
                <a:lnTo>
                  <a:pt x="342552" y="157959"/>
                </a:lnTo>
                <a:lnTo>
                  <a:pt x="315832" y="141991"/>
                </a:lnTo>
                <a:lnTo>
                  <a:pt x="293281" y="140843"/>
                </a:lnTo>
                <a:lnTo>
                  <a:pt x="259372" y="138175"/>
                </a:lnTo>
                <a:lnTo>
                  <a:pt x="194856" y="131063"/>
                </a:lnTo>
                <a:lnTo>
                  <a:pt x="137325" y="121920"/>
                </a:lnTo>
                <a:lnTo>
                  <a:pt x="89128" y="111251"/>
                </a:lnTo>
                <a:lnTo>
                  <a:pt x="46202" y="96774"/>
                </a:lnTo>
                <a:lnTo>
                  <a:pt x="30613" y="87503"/>
                </a:lnTo>
                <a:lnTo>
                  <a:pt x="30340" y="87503"/>
                </a:lnTo>
                <a:lnTo>
                  <a:pt x="30218" y="87375"/>
                </a:lnTo>
                <a:lnTo>
                  <a:pt x="28930" y="87375"/>
                </a:lnTo>
                <a:lnTo>
                  <a:pt x="28770" y="86868"/>
                </a:lnTo>
                <a:lnTo>
                  <a:pt x="28536" y="86868"/>
                </a:lnTo>
                <a:lnTo>
                  <a:pt x="28415" y="85745"/>
                </a:lnTo>
                <a:lnTo>
                  <a:pt x="28179" y="84999"/>
                </a:lnTo>
                <a:lnTo>
                  <a:pt x="27584" y="84074"/>
                </a:lnTo>
                <a:lnTo>
                  <a:pt x="27886" y="84074"/>
                </a:lnTo>
                <a:lnTo>
                  <a:pt x="27686" y="83438"/>
                </a:lnTo>
                <a:lnTo>
                  <a:pt x="28671" y="83438"/>
                </a:lnTo>
                <a:lnTo>
                  <a:pt x="29019" y="74549"/>
                </a:lnTo>
                <a:lnTo>
                  <a:pt x="30353" y="62611"/>
                </a:lnTo>
                <a:lnTo>
                  <a:pt x="41547" y="28575"/>
                </a:lnTo>
                <a:lnTo>
                  <a:pt x="38989" y="28575"/>
                </a:lnTo>
                <a:lnTo>
                  <a:pt x="41212" y="27814"/>
                </a:lnTo>
                <a:lnTo>
                  <a:pt x="36588" y="0"/>
                </a:lnTo>
                <a:close/>
              </a:path>
              <a:path w="399415" h="224154">
                <a:moveTo>
                  <a:pt x="363893" y="145796"/>
                </a:moveTo>
                <a:lnTo>
                  <a:pt x="342552" y="157959"/>
                </a:lnTo>
                <a:lnTo>
                  <a:pt x="363639" y="170561"/>
                </a:lnTo>
                <a:lnTo>
                  <a:pt x="363893" y="145796"/>
                </a:lnTo>
                <a:close/>
              </a:path>
              <a:path w="399415" h="224154">
                <a:moveTo>
                  <a:pt x="371116" y="145796"/>
                </a:moveTo>
                <a:lnTo>
                  <a:pt x="363893" y="145796"/>
                </a:lnTo>
                <a:lnTo>
                  <a:pt x="363639" y="170561"/>
                </a:lnTo>
                <a:lnTo>
                  <a:pt x="370896" y="170561"/>
                </a:lnTo>
                <a:lnTo>
                  <a:pt x="371116" y="145796"/>
                </a:lnTo>
                <a:close/>
              </a:path>
              <a:path w="399415" h="224154">
                <a:moveTo>
                  <a:pt x="315832" y="141991"/>
                </a:moveTo>
                <a:lnTo>
                  <a:pt x="342552" y="157959"/>
                </a:lnTo>
                <a:lnTo>
                  <a:pt x="363893" y="145796"/>
                </a:lnTo>
                <a:lnTo>
                  <a:pt x="371116" y="145796"/>
                </a:lnTo>
                <a:lnTo>
                  <a:pt x="371132" y="144018"/>
                </a:lnTo>
                <a:lnTo>
                  <a:pt x="363639" y="143891"/>
                </a:lnTo>
                <a:lnTo>
                  <a:pt x="328206" y="142621"/>
                </a:lnTo>
                <a:lnTo>
                  <a:pt x="315832" y="141991"/>
                </a:lnTo>
                <a:close/>
              </a:path>
              <a:path w="399415" h="224154">
                <a:moveTo>
                  <a:pt x="28950" y="86027"/>
                </a:moveTo>
                <a:lnTo>
                  <a:pt x="30340" y="87503"/>
                </a:lnTo>
                <a:lnTo>
                  <a:pt x="29611" y="86613"/>
                </a:lnTo>
                <a:lnTo>
                  <a:pt x="28950" y="86027"/>
                </a:lnTo>
                <a:close/>
              </a:path>
              <a:path w="399415" h="224154">
                <a:moveTo>
                  <a:pt x="29661" y="86658"/>
                </a:moveTo>
                <a:lnTo>
                  <a:pt x="30340" y="87503"/>
                </a:lnTo>
                <a:lnTo>
                  <a:pt x="30613" y="87503"/>
                </a:lnTo>
                <a:lnTo>
                  <a:pt x="29661" y="86658"/>
                </a:lnTo>
                <a:close/>
              </a:path>
              <a:path w="399415" h="224154">
                <a:moveTo>
                  <a:pt x="28585" y="85631"/>
                </a:moveTo>
                <a:lnTo>
                  <a:pt x="28562" y="86211"/>
                </a:lnTo>
                <a:lnTo>
                  <a:pt x="28930" y="87375"/>
                </a:lnTo>
                <a:lnTo>
                  <a:pt x="28693" y="85954"/>
                </a:lnTo>
                <a:lnTo>
                  <a:pt x="28585" y="85631"/>
                </a:lnTo>
                <a:close/>
              </a:path>
              <a:path w="399415" h="224154">
                <a:moveTo>
                  <a:pt x="28658" y="85745"/>
                </a:moveTo>
                <a:lnTo>
                  <a:pt x="28930" y="87375"/>
                </a:lnTo>
                <a:lnTo>
                  <a:pt x="30218" y="87375"/>
                </a:lnTo>
                <a:lnTo>
                  <a:pt x="29607" y="86741"/>
                </a:lnTo>
                <a:lnTo>
                  <a:pt x="29298" y="86741"/>
                </a:lnTo>
                <a:lnTo>
                  <a:pt x="28658" y="85745"/>
                </a:lnTo>
                <a:close/>
              </a:path>
              <a:path w="399415" h="224154">
                <a:moveTo>
                  <a:pt x="28562" y="86211"/>
                </a:moveTo>
                <a:lnTo>
                  <a:pt x="28536" y="86868"/>
                </a:lnTo>
                <a:lnTo>
                  <a:pt x="28770" y="86868"/>
                </a:lnTo>
                <a:lnTo>
                  <a:pt x="28562" y="86211"/>
                </a:lnTo>
                <a:close/>
              </a:path>
              <a:path w="399415" h="224154">
                <a:moveTo>
                  <a:pt x="28596" y="85333"/>
                </a:moveTo>
                <a:lnTo>
                  <a:pt x="28727" y="85851"/>
                </a:lnTo>
                <a:lnTo>
                  <a:pt x="29298" y="86741"/>
                </a:lnTo>
                <a:lnTo>
                  <a:pt x="29040" y="86211"/>
                </a:lnTo>
                <a:lnTo>
                  <a:pt x="28921" y="86027"/>
                </a:lnTo>
                <a:lnTo>
                  <a:pt x="28864" y="85851"/>
                </a:lnTo>
                <a:lnTo>
                  <a:pt x="28596" y="85333"/>
                </a:lnTo>
                <a:close/>
              </a:path>
              <a:path w="399415" h="224154">
                <a:moveTo>
                  <a:pt x="28980" y="86088"/>
                </a:moveTo>
                <a:lnTo>
                  <a:pt x="29298" y="86741"/>
                </a:lnTo>
                <a:lnTo>
                  <a:pt x="29607" y="86741"/>
                </a:lnTo>
                <a:lnTo>
                  <a:pt x="28980" y="86088"/>
                </a:lnTo>
                <a:close/>
              </a:path>
              <a:path w="399415" h="224154">
                <a:moveTo>
                  <a:pt x="28634" y="85380"/>
                </a:moveTo>
                <a:lnTo>
                  <a:pt x="28914" y="85954"/>
                </a:lnTo>
                <a:lnTo>
                  <a:pt x="29019" y="86088"/>
                </a:lnTo>
                <a:lnTo>
                  <a:pt x="29661" y="86658"/>
                </a:lnTo>
                <a:lnTo>
                  <a:pt x="28634" y="85380"/>
                </a:lnTo>
                <a:close/>
              </a:path>
              <a:path w="399415" h="224154">
                <a:moveTo>
                  <a:pt x="28448" y="85418"/>
                </a:moveTo>
                <a:lnTo>
                  <a:pt x="28562" y="86211"/>
                </a:lnTo>
                <a:lnTo>
                  <a:pt x="28585" y="85631"/>
                </a:lnTo>
                <a:lnTo>
                  <a:pt x="28448" y="85418"/>
                </a:lnTo>
                <a:close/>
              </a:path>
              <a:path w="399415" h="224154">
                <a:moveTo>
                  <a:pt x="28864" y="85851"/>
                </a:moveTo>
                <a:lnTo>
                  <a:pt x="28950" y="86027"/>
                </a:lnTo>
                <a:lnTo>
                  <a:pt x="28864" y="85851"/>
                </a:lnTo>
                <a:close/>
              </a:path>
              <a:path w="399415" h="224154">
                <a:moveTo>
                  <a:pt x="28179" y="84999"/>
                </a:moveTo>
                <a:lnTo>
                  <a:pt x="28481" y="85954"/>
                </a:lnTo>
                <a:lnTo>
                  <a:pt x="28376" y="85306"/>
                </a:lnTo>
                <a:lnTo>
                  <a:pt x="28179" y="84999"/>
                </a:lnTo>
                <a:close/>
              </a:path>
              <a:path w="399415" h="224154">
                <a:moveTo>
                  <a:pt x="28430" y="85127"/>
                </a:moveTo>
                <a:lnTo>
                  <a:pt x="28448" y="85418"/>
                </a:lnTo>
                <a:lnTo>
                  <a:pt x="28585" y="85631"/>
                </a:lnTo>
                <a:lnTo>
                  <a:pt x="28543" y="85267"/>
                </a:lnTo>
                <a:lnTo>
                  <a:pt x="28430" y="85127"/>
                </a:lnTo>
                <a:close/>
              </a:path>
              <a:path w="399415" h="224154">
                <a:moveTo>
                  <a:pt x="28082" y="84694"/>
                </a:moveTo>
                <a:lnTo>
                  <a:pt x="28160" y="84940"/>
                </a:lnTo>
                <a:lnTo>
                  <a:pt x="28448" y="85418"/>
                </a:lnTo>
                <a:lnTo>
                  <a:pt x="28328" y="84999"/>
                </a:lnTo>
                <a:lnTo>
                  <a:pt x="28082" y="84694"/>
                </a:lnTo>
                <a:close/>
              </a:path>
              <a:path w="399415" h="224154">
                <a:moveTo>
                  <a:pt x="28419" y="84940"/>
                </a:moveTo>
                <a:lnTo>
                  <a:pt x="28543" y="85267"/>
                </a:lnTo>
                <a:lnTo>
                  <a:pt x="28419" y="84940"/>
                </a:lnTo>
                <a:close/>
              </a:path>
              <a:path w="399415" h="224154">
                <a:moveTo>
                  <a:pt x="28651" y="83947"/>
                </a:moveTo>
                <a:lnTo>
                  <a:pt x="28359" y="83947"/>
                </a:lnTo>
                <a:lnTo>
                  <a:pt x="28598" y="85306"/>
                </a:lnTo>
                <a:lnTo>
                  <a:pt x="28651" y="83947"/>
                </a:lnTo>
                <a:close/>
              </a:path>
              <a:path w="399415" h="224154">
                <a:moveTo>
                  <a:pt x="28359" y="83947"/>
                </a:moveTo>
                <a:lnTo>
                  <a:pt x="28404" y="84694"/>
                </a:lnTo>
                <a:lnTo>
                  <a:pt x="28510" y="85127"/>
                </a:lnTo>
                <a:lnTo>
                  <a:pt x="28579" y="85267"/>
                </a:lnTo>
                <a:lnTo>
                  <a:pt x="28359" y="83947"/>
                </a:lnTo>
                <a:close/>
              </a:path>
              <a:path w="399415" h="224154">
                <a:moveTo>
                  <a:pt x="27686" y="83438"/>
                </a:moveTo>
                <a:lnTo>
                  <a:pt x="28082" y="84694"/>
                </a:lnTo>
                <a:lnTo>
                  <a:pt x="28430" y="85127"/>
                </a:lnTo>
                <a:lnTo>
                  <a:pt x="28419" y="84940"/>
                </a:lnTo>
                <a:lnTo>
                  <a:pt x="27686" y="83438"/>
                </a:lnTo>
                <a:close/>
              </a:path>
              <a:path w="399415" h="224154">
                <a:moveTo>
                  <a:pt x="27584" y="84074"/>
                </a:moveTo>
                <a:lnTo>
                  <a:pt x="28179" y="84999"/>
                </a:lnTo>
                <a:lnTo>
                  <a:pt x="28082" y="84694"/>
                </a:lnTo>
                <a:lnTo>
                  <a:pt x="27584" y="84074"/>
                </a:lnTo>
                <a:close/>
              </a:path>
              <a:path w="399415" h="224154">
                <a:moveTo>
                  <a:pt x="28671" y="83438"/>
                </a:moveTo>
                <a:lnTo>
                  <a:pt x="27686" y="83438"/>
                </a:lnTo>
                <a:lnTo>
                  <a:pt x="28419" y="84940"/>
                </a:lnTo>
                <a:lnTo>
                  <a:pt x="28359" y="83947"/>
                </a:lnTo>
                <a:lnTo>
                  <a:pt x="28651" y="83947"/>
                </a:lnTo>
                <a:lnTo>
                  <a:pt x="28671" y="83438"/>
                </a:lnTo>
                <a:close/>
              </a:path>
              <a:path w="399415" h="224154">
                <a:moveTo>
                  <a:pt x="27886" y="84074"/>
                </a:moveTo>
                <a:lnTo>
                  <a:pt x="27584" y="84074"/>
                </a:lnTo>
                <a:lnTo>
                  <a:pt x="28082" y="84694"/>
                </a:lnTo>
                <a:lnTo>
                  <a:pt x="27886" y="84074"/>
                </a:lnTo>
                <a:close/>
              </a:path>
              <a:path w="399415" h="224154">
                <a:moveTo>
                  <a:pt x="41212" y="27814"/>
                </a:moveTo>
                <a:lnTo>
                  <a:pt x="38989" y="28575"/>
                </a:lnTo>
                <a:lnTo>
                  <a:pt x="41275" y="28194"/>
                </a:lnTo>
                <a:lnTo>
                  <a:pt x="41212" y="27814"/>
                </a:lnTo>
                <a:close/>
              </a:path>
              <a:path w="399415" h="224154">
                <a:moveTo>
                  <a:pt x="42038" y="27754"/>
                </a:moveTo>
                <a:lnTo>
                  <a:pt x="41294" y="28127"/>
                </a:lnTo>
                <a:lnTo>
                  <a:pt x="38989" y="28575"/>
                </a:lnTo>
                <a:lnTo>
                  <a:pt x="41224" y="28575"/>
                </a:lnTo>
                <a:lnTo>
                  <a:pt x="42038" y="27754"/>
                </a:lnTo>
                <a:close/>
              </a:path>
              <a:path w="399415" h="224154">
                <a:moveTo>
                  <a:pt x="42351" y="27598"/>
                </a:moveTo>
                <a:lnTo>
                  <a:pt x="42038" y="27754"/>
                </a:lnTo>
                <a:lnTo>
                  <a:pt x="41224" y="28575"/>
                </a:lnTo>
                <a:lnTo>
                  <a:pt x="42254" y="27716"/>
                </a:lnTo>
                <a:close/>
              </a:path>
              <a:path w="399415" h="224154">
                <a:moveTo>
                  <a:pt x="42254" y="27716"/>
                </a:moveTo>
                <a:lnTo>
                  <a:pt x="41224" y="28575"/>
                </a:lnTo>
                <a:lnTo>
                  <a:pt x="41547" y="28575"/>
                </a:lnTo>
                <a:lnTo>
                  <a:pt x="42254" y="27716"/>
                </a:lnTo>
                <a:close/>
              </a:path>
              <a:path w="399415" h="224154">
                <a:moveTo>
                  <a:pt x="41266" y="28141"/>
                </a:moveTo>
                <a:close/>
              </a:path>
              <a:path w="399415" h="224154">
                <a:moveTo>
                  <a:pt x="42373" y="27417"/>
                </a:moveTo>
                <a:lnTo>
                  <a:pt x="41263" y="28127"/>
                </a:lnTo>
                <a:lnTo>
                  <a:pt x="42038" y="27754"/>
                </a:lnTo>
                <a:lnTo>
                  <a:pt x="42373" y="27417"/>
                </a:lnTo>
                <a:close/>
              </a:path>
              <a:path w="399415" h="224154">
                <a:moveTo>
                  <a:pt x="42338" y="27429"/>
                </a:moveTo>
                <a:lnTo>
                  <a:pt x="41387" y="27754"/>
                </a:lnTo>
                <a:lnTo>
                  <a:pt x="41263" y="28127"/>
                </a:lnTo>
                <a:lnTo>
                  <a:pt x="42338" y="27429"/>
                </a:lnTo>
                <a:close/>
              </a:path>
              <a:path w="399415" h="224154">
                <a:moveTo>
                  <a:pt x="42550" y="27357"/>
                </a:moveTo>
                <a:lnTo>
                  <a:pt x="42373" y="27417"/>
                </a:lnTo>
                <a:lnTo>
                  <a:pt x="42038" y="27754"/>
                </a:lnTo>
                <a:lnTo>
                  <a:pt x="42351" y="27598"/>
                </a:lnTo>
                <a:lnTo>
                  <a:pt x="42550" y="27357"/>
                </a:lnTo>
                <a:close/>
              </a:path>
              <a:path w="399415" h="224154">
                <a:moveTo>
                  <a:pt x="42462" y="27543"/>
                </a:moveTo>
                <a:lnTo>
                  <a:pt x="42254" y="27716"/>
                </a:lnTo>
                <a:lnTo>
                  <a:pt x="42462" y="27543"/>
                </a:lnTo>
                <a:close/>
              </a:path>
              <a:path w="399415" h="224154">
                <a:moveTo>
                  <a:pt x="42779" y="27279"/>
                </a:moveTo>
                <a:lnTo>
                  <a:pt x="42550" y="27357"/>
                </a:lnTo>
                <a:lnTo>
                  <a:pt x="42351" y="27598"/>
                </a:lnTo>
                <a:lnTo>
                  <a:pt x="42779" y="27279"/>
                </a:lnTo>
                <a:close/>
              </a:path>
              <a:path w="399415" h="224154">
                <a:moveTo>
                  <a:pt x="43446" y="27050"/>
                </a:moveTo>
                <a:lnTo>
                  <a:pt x="42779" y="27279"/>
                </a:lnTo>
                <a:lnTo>
                  <a:pt x="42462" y="27543"/>
                </a:lnTo>
                <a:lnTo>
                  <a:pt x="43446" y="27050"/>
                </a:lnTo>
                <a:close/>
              </a:path>
              <a:path w="399415" h="224154">
                <a:moveTo>
                  <a:pt x="42664" y="27218"/>
                </a:moveTo>
                <a:lnTo>
                  <a:pt x="42373" y="27417"/>
                </a:lnTo>
                <a:lnTo>
                  <a:pt x="42550" y="27357"/>
                </a:lnTo>
                <a:lnTo>
                  <a:pt x="42664" y="27218"/>
                </a:lnTo>
                <a:close/>
              </a:path>
              <a:path w="399415" h="224154">
                <a:moveTo>
                  <a:pt x="43116" y="26670"/>
                </a:moveTo>
                <a:lnTo>
                  <a:pt x="42403" y="27387"/>
                </a:lnTo>
                <a:lnTo>
                  <a:pt x="42664" y="27218"/>
                </a:lnTo>
                <a:lnTo>
                  <a:pt x="43116" y="26670"/>
                </a:lnTo>
                <a:close/>
              </a:path>
              <a:path w="399415" h="224154">
                <a:moveTo>
                  <a:pt x="43510" y="26670"/>
                </a:moveTo>
                <a:lnTo>
                  <a:pt x="42664" y="27218"/>
                </a:lnTo>
                <a:lnTo>
                  <a:pt x="42550" y="27357"/>
                </a:lnTo>
                <a:lnTo>
                  <a:pt x="42779" y="27279"/>
                </a:lnTo>
                <a:lnTo>
                  <a:pt x="43510" y="2667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/>
          <p:nvPr/>
        </p:nvSpPr>
        <p:spPr>
          <a:xfrm>
            <a:off x="2832448" y="4096198"/>
            <a:ext cx="399415" cy="224154"/>
          </a:xfrm>
          <a:custGeom>
            <a:avLst/>
            <a:gdLst/>
            <a:ahLst/>
            <a:cxnLst/>
            <a:rect l="l" t="t" r="r" b="b"/>
            <a:pathLst>
              <a:path w="399415" h="224154">
                <a:moveTo>
                  <a:pt x="319953" y="170838"/>
                </a:moveTo>
                <a:lnTo>
                  <a:pt x="270738" y="198882"/>
                </a:lnTo>
                <a:lnTo>
                  <a:pt x="268452" y="207518"/>
                </a:lnTo>
                <a:lnTo>
                  <a:pt x="272262" y="214376"/>
                </a:lnTo>
                <a:lnTo>
                  <a:pt x="276199" y="221234"/>
                </a:lnTo>
                <a:lnTo>
                  <a:pt x="284962" y="223647"/>
                </a:lnTo>
                <a:lnTo>
                  <a:pt x="291820" y="219837"/>
                </a:lnTo>
                <a:lnTo>
                  <a:pt x="374668" y="172593"/>
                </a:lnTo>
                <a:lnTo>
                  <a:pt x="370814" y="172593"/>
                </a:lnTo>
                <a:lnTo>
                  <a:pt x="362686" y="172466"/>
                </a:lnTo>
                <a:lnTo>
                  <a:pt x="326618" y="171196"/>
                </a:lnTo>
                <a:lnTo>
                  <a:pt x="319953" y="170838"/>
                </a:lnTo>
                <a:close/>
              </a:path>
              <a:path w="399415" h="224154">
                <a:moveTo>
                  <a:pt x="342600" y="157950"/>
                </a:moveTo>
                <a:lnTo>
                  <a:pt x="319953" y="170838"/>
                </a:lnTo>
                <a:lnTo>
                  <a:pt x="326618" y="171196"/>
                </a:lnTo>
                <a:lnTo>
                  <a:pt x="362686" y="172466"/>
                </a:lnTo>
                <a:lnTo>
                  <a:pt x="370814" y="172593"/>
                </a:lnTo>
                <a:lnTo>
                  <a:pt x="370832" y="170561"/>
                </a:lnTo>
                <a:lnTo>
                  <a:pt x="363702" y="170561"/>
                </a:lnTo>
                <a:lnTo>
                  <a:pt x="342600" y="157950"/>
                </a:lnTo>
                <a:close/>
              </a:path>
              <a:path w="399415" h="224154">
                <a:moveTo>
                  <a:pt x="286359" y="91059"/>
                </a:moveTo>
                <a:lnTo>
                  <a:pt x="277596" y="93218"/>
                </a:lnTo>
                <a:lnTo>
                  <a:pt x="273455" y="100203"/>
                </a:lnTo>
                <a:lnTo>
                  <a:pt x="269468" y="106807"/>
                </a:lnTo>
                <a:lnTo>
                  <a:pt x="315896" y="141991"/>
                </a:lnTo>
                <a:lnTo>
                  <a:pt x="363702" y="143891"/>
                </a:lnTo>
                <a:lnTo>
                  <a:pt x="371068" y="144018"/>
                </a:lnTo>
                <a:lnTo>
                  <a:pt x="370814" y="172593"/>
                </a:lnTo>
                <a:lnTo>
                  <a:pt x="374668" y="172593"/>
                </a:lnTo>
                <a:lnTo>
                  <a:pt x="399389" y="158496"/>
                </a:lnTo>
                <a:lnTo>
                  <a:pt x="286359" y="91059"/>
                </a:lnTo>
                <a:close/>
              </a:path>
              <a:path w="399415" h="224154">
                <a:moveTo>
                  <a:pt x="36588" y="0"/>
                </a:moveTo>
                <a:lnTo>
                  <a:pt x="32740" y="635"/>
                </a:lnTo>
                <a:lnTo>
                  <a:pt x="31229" y="1143"/>
                </a:lnTo>
                <a:lnTo>
                  <a:pt x="27559" y="3175"/>
                </a:lnTo>
                <a:lnTo>
                  <a:pt x="26720" y="3556"/>
                </a:lnTo>
                <a:lnTo>
                  <a:pt x="25933" y="4064"/>
                </a:lnTo>
                <a:lnTo>
                  <a:pt x="25209" y="4699"/>
                </a:lnTo>
                <a:lnTo>
                  <a:pt x="22923" y="6604"/>
                </a:lnTo>
                <a:lnTo>
                  <a:pt x="5105" y="43688"/>
                </a:lnTo>
                <a:lnTo>
                  <a:pt x="92" y="83439"/>
                </a:lnTo>
                <a:lnTo>
                  <a:pt x="0" y="87630"/>
                </a:lnTo>
                <a:lnTo>
                  <a:pt x="965" y="93345"/>
                </a:lnTo>
                <a:lnTo>
                  <a:pt x="1384" y="94742"/>
                </a:lnTo>
                <a:lnTo>
                  <a:pt x="1981" y="95885"/>
                </a:lnTo>
                <a:lnTo>
                  <a:pt x="3606" y="99314"/>
                </a:lnTo>
                <a:lnTo>
                  <a:pt x="4076" y="100203"/>
                </a:lnTo>
                <a:lnTo>
                  <a:pt x="4648" y="101092"/>
                </a:lnTo>
                <a:lnTo>
                  <a:pt x="5321" y="101981"/>
                </a:lnTo>
                <a:lnTo>
                  <a:pt x="8186" y="105537"/>
                </a:lnTo>
                <a:lnTo>
                  <a:pt x="8572" y="106045"/>
                </a:lnTo>
                <a:lnTo>
                  <a:pt x="41605" y="125984"/>
                </a:lnTo>
                <a:lnTo>
                  <a:pt x="81508" y="138811"/>
                </a:lnTo>
                <a:lnTo>
                  <a:pt x="131838" y="149987"/>
                </a:lnTo>
                <a:lnTo>
                  <a:pt x="190792" y="159385"/>
                </a:lnTo>
                <a:lnTo>
                  <a:pt x="256514" y="166624"/>
                </a:lnTo>
                <a:lnTo>
                  <a:pt x="319953" y="170838"/>
                </a:lnTo>
                <a:lnTo>
                  <a:pt x="342600" y="157950"/>
                </a:lnTo>
                <a:lnTo>
                  <a:pt x="315896" y="141991"/>
                </a:lnTo>
                <a:lnTo>
                  <a:pt x="293344" y="140843"/>
                </a:lnTo>
                <a:lnTo>
                  <a:pt x="259308" y="138176"/>
                </a:lnTo>
                <a:lnTo>
                  <a:pt x="194919" y="131064"/>
                </a:lnTo>
                <a:lnTo>
                  <a:pt x="137287" y="121920"/>
                </a:lnTo>
                <a:lnTo>
                  <a:pt x="89128" y="111252"/>
                </a:lnTo>
                <a:lnTo>
                  <a:pt x="46202" y="96774"/>
                </a:lnTo>
                <a:lnTo>
                  <a:pt x="30613" y="87503"/>
                </a:lnTo>
                <a:lnTo>
                  <a:pt x="30340" y="87503"/>
                </a:lnTo>
                <a:lnTo>
                  <a:pt x="28930" y="87376"/>
                </a:lnTo>
                <a:lnTo>
                  <a:pt x="28770" y="86868"/>
                </a:lnTo>
                <a:lnTo>
                  <a:pt x="28536" y="86868"/>
                </a:lnTo>
                <a:lnTo>
                  <a:pt x="28415" y="85745"/>
                </a:lnTo>
                <a:lnTo>
                  <a:pt x="28179" y="84999"/>
                </a:lnTo>
                <a:lnTo>
                  <a:pt x="27584" y="84074"/>
                </a:lnTo>
                <a:lnTo>
                  <a:pt x="27886" y="84074"/>
                </a:lnTo>
                <a:lnTo>
                  <a:pt x="27686" y="83439"/>
                </a:lnTo>
                <a:lnTo>
                  <a:pt x="28671" y="83439"/>
                </a:lnTo>
                <a:lnTo>
                  <a:pt x="29019" y="74549"/>
                </a:lnTo>
                <a:lnTo>
                  <a:pt x="30353" y="62611"/>
                </a:lnTo>
                <a:lnTo>
                  <a:pt x="41547" y="28575"/>
                </a:lnTo>
                <a:lnTo>
                  <a:pt x="38989" y="28575"/>
                </a:lnTo>
                <a:lnTo>
                  <a:pt x="41212" y="27814"/>
                </a:lnTo>
                <a:lnTo>
                  <a:pt x="36588" y="0"/>
                </a:lnTo>
                <a:close/>
              </a:path>
              <a:path w="399415" h="224154">
                <a:moveTo>
                  <a:pt x="363956" y="145796"/>
                </a:moveTo>
                <a:lnTo>
                  <a:pt x="342600" y="157950"/>
                </a:lnTo>
                <a:lnTo>
                  <a:pt x="363702" y="170561"/>
                </a:lnTo>
                <a:lnTo>
                  <a:pt x="363956" y="145796"/>
                </a:lnTo>
                <a:close/>
              </a:path>
              <a:path w="399415" h="224154">
                <a:moveTo>
                  <a:pt x="371052" y="145796"/>
                </a:moveTo>
                <a:lnTo>
                  <a:pt x="363956" y="145796"/>
                </a:lnTo>
                <a:lnTo>
                  <a:pt x="363702" y="170561"/>
                </a:lnTo>
                <a:lnTo>
                  <a:pt x="370832" y="170561"/>
                </a:lnTo>
                <a:lnTo>
                  <a:pt x="371052" y="145796"/>
                </a:lnTo>
                <a:close/>
              </a:path>
              <a:path w="399415" h="224154">
                <a:moveTo>
                  <a:pt x="315896" y="141991"/>
                </a:moveTo>
                <a:lnTo>
                  <a:pt x="342600" y="157950"/>
                </a:lnTo>
                <a:lnTo>
                  <a:pt x="363956" y="145796"/>
                </a:lnTo>
                <a:lnTo>
                  <a:pt x="371052" y="145796"/>
                </a:lnTo>
                <a:lnTo>
                  <a:pt x="371068" y="144018"/>
                </a:lnTo>
                <a:lnTo>
                  <a:pt x="363702" y="143891"/>
                </a:lnTo>
                <a:lnTo>
                  <a:pt x="328269" y="142621"/>
                </a:lnTo>
                <a:lnTo>
                  <a:pt x="315896" y="141991"/>
                </a:lnTo>
                <a:close/>
              </a:path>
              <a:path w="399415" h="224154">
                <a:moveTo>
                  <a:pt x="28950" y="86027"/>
                </a:moveTo>
                <a:lnTo>
                  <a:pt x="30340" y="87503"/>
                </a:lnTo>
                <a:lnTo>
                  <a:pt x="29611" y="86614"/>
                </a:lnTo>
                <a:lnTo>
                  <a:pt x="28950" y="86027"/>
                </a:lnTo>
                <a:close/>
              </a:path>
              <a:path w="399415" h="224154">
                <a:moveTo>
                  <a:pt x="29661" y="86658"/>
                </a:moveTo>
                <a:lnTo>
                  <a:pt x="30340" y="87503"/>
                </a:lnTo>
                <a:lnTo>
                  <a:pt x="30613" y="87503"/>
                </a:lnTo>
                <a:lnTo>
                  <a:pt x="29661" y="86658"/>
                </a:lnTo>
                <a:close/>
              </a:path>
              <a:path w="399415" h="224154">
                <a:moveTo>
                  <a:pt x="28585" y="85631"/>
                </a:moveTo>
                <a:lnTo>
                  <a:pt x="28562" y="86211"/>
                </a:lnTo>
                <a:lnTo>
                  <a:pt x="28930" y="87376"/>
                </a:lnTo>
                <a:lnTo>
                  <a:pt x="28693" y="85954"/>
                </a:lnTo>
                <a:lnTo>
                  <a:pt x="28585" y="85631"/>
                </a:lnTo>
                <a:close/>
              </a:path>
              <a:path w="399415" h="224154">
                <a:moveTo>
                  <a:pt x="28658" y="85745"/>
                </a:moveTo>
                <a:lnTo>
                  <a:pt x="28930" y="87376"/>
                </a:lnTo>
                <a:lnTo>
                  <a:pt x="30218" y="87376"/>
                </a:lnTo>
                <a:lnTo>
                  <a:pt x="29607" y="86741"/>
                </a:lnTo>
                <a:lnTo>
                  <a:pt x="29298" y="86741"/>
                </a:lnTo>
                <a:lnTo>
                  <a:pt x="28658" y="85745"/>
                </a:lnTo>
                <a:close/>
              </a:path>
              <a:path w="399415" h="224154">
                <a:moveTo>
                  <a:pt x="28562" y="86211"/>
                </a:moveTo>
                <a:lnTo>
                  <a:pt x="28536" y="86868"/>
                </a:lnTo>
                <a:lnTo>
                  <a:pt x="28770" y="86868"/>
                </a:lnTo>
                <a:lnTo>
                  <a:pt x="28562" y="86211"/>
                </a:lnTo>
                <a:close/>
              </a:path>
              <a:path w="399415" h="224154">
                <a:moveTo>
                  <a:pt x="28596" y="85333"/>
                </a:moveTo>
                <a:lnTo>
                  <a:pt x="28727" y="85852"/>
                </a:lnTo>
                <a:lnTo>
                  <a:pt x="29298" y="86741"/>
                </a:lnTo>
                <a:lnTo>
                  <a:pt x="29040" y="86211"/>
                </a:lnTo>
                <a:lnTo>
                  <a:pt x="28921" y="86027"/>
                </a:lnTo>
                <a:lnTo>
                  <a:pt x="28864" y="85852"/>
                </a:lnTo>
                <a:lnTo>
                  <a:pt x="28596" y="85333"/>
                </a:lnTo>
                <a:close/>
              </a:path>
              <a:path w="399415" h="224154">
                <a:moveTo>
                  <a:pt x="28980" y="86088"/>
                </a:moveTo>
                <a:lnTo>
                  <a:pt x="29298" y="86741"/>
                </a:lnTo>
                <a:lnTo>
                  <a:pt x="29607" y="86741"/>
                </a:lnTo>
                <a:lnTo>
                  <a:pt x="28980" y="86088"/>
                </a:lnTo>
                <a:close/>
              </a:path>
              <a:path w="399415" h="224154">
                <a:moveTo>
                  <a:pt x="28634" y="85380"/>
                </a:moveTo>
                <a:lnTo>
                  <a:pt x="28914" y="85954"/>
                </a:lnTo>
                <a:lnTo>
                  <a:pt x="29019" y="86088"/>
                </a:lnTo>
                <a:lnTo>
                  <a:pt x="29661" y="86658"/>
                </a:lnTo>
                <a:lnTo>
                  <a:pt x="28634" y="85380"/>
                </a:lnTo>
                <a:close/>
              </a:path>
              <a:path w="399415" h="224154">
                <a:moveTo>
                  <a:pt x="28448" y="85418"/>
                </a:moveTo>
                <a:lnTo>
                  <a:pt x="28562" y="86211"/>
                </a:lnTo>
                <a:lnTo>
                  <a:pt x="28585" y="85631"/>
                </a:lnTo>
                <a:lnTo>
                  <a:pt x="28448" y="85418"/>
                </a:lnTo>
                <a:close/>
              </a:path>
              <a:path w="399415" h="224154">
                <a:moveTo>
                  <a:pt x="28864" y="85852"/>
                </a:moveTo>
                <a:lnTo>
                  <a:pt x="28950" y="86027"/>
                </a:lnTo>
                <a:lnTo>
                  <a:pt x="28864" y="85852"/>
                </a:lnTo>
                <a:close/>
              </a:path>
              <a:path w="399415" h="224154">
                <a:moveTo>
                  <a:pt x="28179" y="84999"/>
                </a:moveTo>
                <a:lnTo>
                  <a:pt x="28481" y="85954"/>
                </a:lnTo>
                <a:lnTo>
                  <a:pt x="28376" y="85306"/>
                </a:lnTo>
                <a:lnTo>
                  <a:pt x="28179" y="84999"/>
                </a:lnTo>
                <a:close/>
              </a:path>
              <a:path w="399415" h="224154">
                <a:moveTo>
                  <a:pt x="28430" y="85127"/>
                </a:moveTo>
                <a:lnTo>
                  <a:pt x="28448" y="85418"/>
                </a:lnTo>
                <a:lnTo>
                  <a:pt x="28585" y="85631"/>
                </a:lnTo>
                <a:lnTo>
                  <a:pt x="28543" y="85267"/>
                </a:lnTo>
                <a:lnTo>
                  <a:pt x="28430" y="85127"/>
                </a:lnTo>
                <a:close/>
              </a:path>
              <a:path w="399415" h="224154">
                <a:moveTo>
                  <a:pt x="28082" y="84694"/>
                </a:moveTo>
                <a:lnTo>
                  <a:pt x="28160" y="84940"/>
                </a:lnTo>
                <a:lnTo>
                  <a:pt x="28448" y="85418"/>
                </a:lnTo>
                <a:lnTo>
                  <a:pt x="28328" y="84999"/>
                </a:lnTo>
                <a:lnTo>
                  <a:pt x="28082" y="84694"/>
                </a:lnTo>
                <a:close/>
              </a:path>
              <a:path w="399415" h="224154">
                <a:moveTo>
                  <a:pt x="28419" y="84940"/>
                </a:moveTo>
                <a:lnTo>
                  <a:pt x="28543" y="85267"/>
                </a:lnTo>
                <a:lnTo>
                  <a:pt x="28419" y="84940"/>
                </a:lnTo>
                <a:close/>
              </a:path>
              <a:path w="399415" h="224154">
                <a:moveTo>
                  <a:pt x="28651" y="83947"/>
                </a:moveTo>
                <a:lnTo>
                  <a:pt x="28359" y="83947"/>
                </a:lnTo>
                <a:lnTo>
                  <a:pt x="28598" y="85306"/>
                </a:lnTo>
                <a:lnTo>
                  <a:pt x="28651" y="83947"/>
                </a:lnTo>
                <a:close/>
              </a:path>
              <a:path w="399415" h="224154">
                <a:moveTo>
                  <a:pt x="28359" y="83947"/>
                </a:moveTo>
                <a:lnTo>
                  <a:pt x="28404" y="84694"/>
                </a:lnTo>
                <a:lnTo>
                  <a:pt x="28510" y="85127"/>
                </a:lnTo>
                <a:lnTo>
                  <a:pt x="28579" y="85267"/>
                </a:lnTo>
                <a:lnTo>
                  <a:pt x="28359" y="83947"/>
                </a:lnTo>
                <a:close/>
              </a:path>
              <a:path w="399415" h="224154">
                <a:moveTo>
                  <a:pt x="27686" y="83439"/>
                </a:moveTo>
                <a:lnTo>
                  <a:pt x="28082" y="84694"/>
                </a:lnTo>
                <a:lnTo>
                  <a:pt x="28430" y="85127"/>
                </a:lnTo>
                <a:lnTo>
                  <a:pt x="28419" y="84940"/>
                </a:lnTo>
                <a:lnTo>
                  <a:pt x="27686" y="83439"/>
                </a:lnTo>
                <a:close/>
              </a:path>
              <a:path w="399415" h="224154">
                <a:moveTo>
                  <a:pt x="27584" y="84074"/>
                </a:moveTo>
                <a:lnTo>
                  <a:pt x="28179" y="84999"/>
                </a:lnTo>
                <a:lnTo>
                  <a:pt x="28082" y="84694"/>
                </a:lnTo>
                <a:lnTo>
                  <a:pt x="27584" y="84074"/>
                </a:lnTo>
                <a:close/>
              </a:path>
              <a:path w="399415" h="224154">
                <a:moveTo>
                  <a:pt x="28671" y="83439"/>
                </a:moveTo>
                <a:lnTo>
                  <a:pt x="27686" y="83439"/>
                </a:lnTo>
                <a:lnTo>
                  <a:pt x="28419" y="84940"/>
                </a:lnTo>
                <a:lnTo>
                  <a:pt x="28359" y="83947"/>
                </a:lnTo>
                <a:lnTo>
                  <a:pt x="28651" y="83947"/>
                </a:lnTo>
                <a:lnTo>
                  <a:pt x="28671" y="83439"/>
                </a:lnTo>
                <a:close/>
              </a:path>
              <a:path w="399415" h="224154">
                <a:moveTo>
                  <a:pt x="27886" y="84074"/>
                </a:moveTo>
                <a:lnTo>
                  <a:pt x="27584" y="84074"/>
                </a:lnTo>
                <a:lnTo>
                  <a:pt x="28082" y="84694"/>
                </a:lnTo>
                <a:lnTo>
                  <a:pt x="27886" y="84074"/>
                </a:lnTo>
                <a:close/>
              </a:path>
              <a:path w="399415" h="224154">
                <a:moveTo>
                  <a:pt x="41212" y="27814"/>
                </a:moveTo>
                <a:lnTo>
                  <a:pt x="38989" y="28575"/>
                </a:lnTo>
                <a:lnTo>
                  <a:pt x="41275" y="28194"/>
                </a:lnTo>
                <a:lnTo>
                  <a:pt x="41212" y="27814"/>
                </a:lnTo>
                <a:close/>
              </a:path>
              <a:path w="399415" h="224154">
                <a:moveTo>
                  <a:pt x="42038" y="27754"/>
                </a:moveTo>
                <a:lnTo>
                  <a:pt x="41294" y="28127"/>
                </a:lnTo>
                <a:lnTo>
                  <a:pt x="38989" y="28575"/>
                </a:lnTo>
                <a:lnTo>
                  <a:pt x="41224" y="28575"/>
                </a:lnTo>
                <a:lnTo>
                  <a:pt x="42038" y="27754"/>
                </a:lnTo>
                <a:close/>
              </a:path>
              <a:path w="399415" h="224154">
                <a:moveTo>
                  <a:pt x="42351" y="27598"/>
                </a:moveTo>
                <a:lnTo>
                  <a:pt x="42038" y="27754"/>
                </a:lnTo>
                <a:lnTo>
                  <a:pt x="41224" y="28575"/>
                </a:lnTo>
                <a:lnTo>
                  <a:pt x="42254" y="27716"/>
                </a:lnTo>
                <a:close/>
              </a:path>
              <a:path w="399415" h="224154">
                <a:moveTo>
                  <a:pt x="42254" y="27716"/>
                </a:moveTo>
                <a:lnTo>
                  <a:pt x="41224" y="28575"/>
                </a:lnTo>
                <a:lnTo>
                  <a:pt x="41547" y="28575"/>
                </a:lnTo>
                <a:lnTo>
                  <a:pt x="42254" y="27716"/>
                </a:lnTo>
                <a:close/>
              </a:path>
              <a:path w="399415" h="224154">
                <a:moveTo>
                  <a:pt x="41266" y="28141"/>
                </a:moveTo>
                <a:close/>
              </a:path>
              <a:path w="399415" h="224154">
                <a:moveTo>
                  <a:pt x="42373" y="27417"/>
                </a:moveTo>
                <a:lnTo>
                  <a:pt x="41263" y="28127"/>
                </a:lnTo>
                <a:lnTo>
                  <a:pt x="42038" y="27754"/>
                </a:lnTo>
                <a:lnTo>
                  <a:pt x="42373" y="27417"/>
                </a:lnTo>
                <a:close/>
              </a:path>
              <a:path w="399415" h="224154">
                <a:moveTo>
                  <a:pt x="42338" y="27429"/>
                </a:moveTo>
                <a:lnTo>
                  <a:pt x="41387" y="27754"/>
                </a:lnTo>
                <a:lnTo>
                  <a:pt x="41263" y="28127"/>
                </a:lnTo>
                <a:lnTo>
                  <a:pt x="42338" y="27429"/>
                </a:lnTo>
                <a:close/>
              </a:path>
              <a:path w="399415" h="224154">
                <a:moveTo>
                  <a:pt x="42550" y="27357"/>
                </a:moveTo>
                <a:lnTo>
                  <a:pt x="42373" y="27417"/>
                </a:lnTo>
                <a:lnTo>
                  <a:pt x="42038" y="27754"/>
                </a:lnTo>
                <a:lnTo>
                  <a:pt x="42351" y="27598"/>
                </a:lnTo>
                <a:lnTo>
                  <a:pt x="42550" y="27357"/>
                </a:lnTo>
                <a:close/>
              </a:path>
              <a:path w="399415" h="224154">
                <a:moveTo>
                  <a:pt x="42462" y="27543"/>
                </a:moveTo>
                <a:lnTo>
                  <a:pt x="42254" y="27716"/>
                </a:lnTo>
                <a:lnTo>
                  <a:pt x="42462" y="27543"/>
                </a:lnTo>
                <a:close/>
              </a:path>
              <a:path w="399415" h="224154">
                <a:moveTo>
                  <a:pt x="42779" y="27279"/>
                </a:moveTo>
                <a:lnTo>
                  <a:pt x="42550" y="27357"/>
                </a:lnTo>
                <a:lnTo>
                  <a:pt x="42351" y="27598"/>
                </a:lnTo>
                <a:lnTo>
                  <a:pt x="42779" y="27279"/>
                </a:lnTo>
                <a:close/>
              </a:path>
              <a:path w="399415" h="224154">
                <a:moveTo>
                  <a:pt x="43446" y="27051"/>
                </a:moveTo>
                <a:lnTo>
                  <a:pt x="42779" y="27279"/>
                </a:lnTo>
                <a:lnTo>
                  <a:pt x="42462" y="27543"/>
                </a:lnTo>
                <a:lnTo>
                  <a:pt x="43446" y="27051"/>
                </a:lnTo>
                <a:close/>
              </a:path>
              <a:path w="399415" h="224154">
                <a:moveTo>
                  <a:pt x="42664" y="27218"/>
                </a:moveTo>
                <a:lnTo>
                  <a:pt x="42373" y="27417"/>
                </a:lnTo>
                <a:lnTo>
                  <a:pt x="42550" y="27357"/>
                </a:lnTo>
                <a:lnTo>
                  <a:pt x="42664" y="27218"/>
                </a:lnTo>
                <a:close/>
              </a:path>
              <a:path w="399415" h="224154">
                <a:moveTo>
                  <a:pt x="43116" y="26670"/>
                </a:moveTo>
                <a:lnTo>
                  <a:pt x="42403" y="27387"/>
                </a:lnTo>
                <a:lnTo>
                  <a:pt x="42664" y="27218"/>
                </a:lnTo>
                <a:lnTo>
                  <a:pt x="43116" y="26670"/>
                </a:lnTo>
                <a:close/>
              </a:path>
              <a:path w="399415" h="224154">
                <a:moveTo>
                  <a:pt x="43510" y="26670"/>
                </a:moveTo>
                <a:lnTo>
                  <a:pt x="42664" y="27218"/>
                </a:lnTo>
                <a:lnTo>
                  <a:pt x="42550" y="27357"/>
                </a:lnTo>
                <a:lnTo>
                  <a:pt x="42779" y="27279"/>
                </a:lnTo>
                <a:lnTo>
                  <a:pt x="43510" y="2667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/>
          <p:nvPr/>
        </p:nvSpPr>
        <p:spPr>
          <a:xfrm>
            <a:off x="2832461" y="4745549"/>
            <a:ext cx="399415" cy="222250"/>
          </a:xfrm>
          <a:custGeom>
            <a:avLst/>
            <a:gdLst/>
            <a:ahLst/>
            <a:cxnLst/>
            <a:rect l="l" t="t" r="r" b="b"/>
            <a:pathLst>
              <a:path w="399415" h="222250">
                <a:moveTo>
                  <a:pt x="319626" y="169171"/>
                </a:moveTo>
                <a:lnTo>
                  <a:pt x="270725" y="196850"/>
                </a:lnTo>
                <a:lnTo>
                  <a:pt x="268312" y="205613"/>
                </a:lnTo>
                <a:lnTo>
                  <a:pt x="272122" y="212471"/>
                </a:lnTo>
                <a:lnTo>
                  <a:pt x="276059" y="219329"/>
                </a:lnTo>
                <a:lnTo>
                  <a:pt x="284695" y="221742"/>
                </a:lnTo>
                <a:lnTo>
                  <a:pt x="374696" y="170815"/>
                </a:lnTo>
                <a:lnTo>
                  <a:pt x="370801" y="170815"/>
                </a:lnTo>
                <a:lnTo>
                  <a:pt x="362673" y="170688"/>
                </a:lnTo>
                <a:lnTo>
                  <a:pt x="326605" y="169545"/>
                </a:lnTo>
                <a:lnTo>
                  <a:pt x="319626" y="169171"/>
                </a:lnTo>
                <a:close/>
              </a:path>
              <a:path w="399415" h="222250">
                <a:moveTo>
                  <a:pt x="342636" y="156177"/>
                </a:moveTo>
                <a:lnTo>
                  <a:pt x="319626" y="169171"/>
                </a:lnTo>
                <a:lnTo>
                  <a:pt x="326605" y="169545"/>
                </a:lnTo>
                <a:lnTo>
                  <a:pt x="362673" y="170688"/>
                </a:lnTo>
                <a:lnTo>
                  <a:pt x="370801" y="170815"/>
                </a:lnTo>
                <a:lnTo>
                  <a:pt x="370828" y="168783"/>
                </a:lnTo>
                <a:lnTo>
                  <a:pt x="363562" y="168783"/>
                </a:lnTo>
                <a:lnTo>
                  <a:pt x="342636" y="156177"/>
                </a:lnTo>
                <a:close/>
              </a:path>
              <a:path w="399415" h="222250">
                <a:moveTo>
                  <a:pt x="286473" y="89154"/>
                </a:moveTo>
                <a:lnTo>
                  <a:pt x="277710" y="91313"/>
                </a:lnTo>
                <a:lnTo>
                  <a:pt x="269659" y="104648"/>
                </a:lnTo>
                <a:lnTo>
                  <a:pt x="269676" y="105156"/>
                </a:lnTo>
                <a:lnTo>
                  <a:pt x="316388" y="140365"/>
                </a:lnTo>
                <a:lnTo>
                  <a:pt x="363562" y="142113"/>
                </a:lnTo>
                <a:lnTo>
                  <a:pt x="371182" y="142240"/>
                </a:lnTo>
                <a:lnTo>
                  <a:pt x="370801" y="170815"/>
                </a:lnTo>
                <a:lnTo>
                  <a:pt x="374696" y="170815"/>
                </a:lnTo>
                <a:lnTo>
                  <a:pt x="399376" y="156845"/>
                </a:lnTo>
                <a:lnTo>
                  <a:pt x="286473" y="89154"/>
                </a:lnTo>
                <a:close/>
              </a:path>
              <a:path w="399415" h="222250">
                <a:moveTo>
                  <a:pt x="36575" y="0"/>
                </a:moveTo>
                <a:lnTo>
                  <a:pt x="32727" y="635"/>
                </a:lnTo>
                <a:lnTo>
                  <a:pt x="31216" y="1143"/>
                </a:lnTo>
                <a:lnTo>
                  <a:pt x="29832" y="1905"/>
                </a:lnTo>
                <a:lnTo>
                  <a:pt x="27546" y="3048"/>
                </a:lnTo>
                <a:lnTo>
                  <a:pt x="26708" y="3556"/>
                </a:lnTo>
                <a:lnTo>
                  <a:pt x="25920" y="4064"/>
                </a:lnTo>
                <a:lnTo>
                  <a:pt x="25196" y="4699"/>
                </a:lnTo>
                <a:lnTo>
                  <a:pt x="22288" y="7112"/>
                </a:lnTo>
                <a:lnTo>
                  <a:pt x="5092" y="43180"/>
                </a:lnTo>
                <a:lnTo>
                  <a:pt x="86" y="82550"/>
                </a:lnTo>
                <a:lnTo>
                  <a:pt x="0" y="86868"/>
                </a:lnTo>
                <a:lnTo>
                  <a:pt x="965" y="92583"/>
                </a:lnTo>
                <a:lnTo>
                  <a:pt x="1384" y="93853"/>
                </a:lnTo>
                <a:lnTo>
                  <a:pt x="1968" y="94996"/>
                </a:lnTo>
                <a:lnTo>
                  <a:pt x="4089" y="99441"/>
                </a:lnTo>
                <a:lnTo>
                  <a:pt x="4711" y="100330"/>
                </a:lnTo>
                <a:lnTo>
                  <a:pt x="8315" y="104775"/>
                </a:lnTo>
                <a:lnTo>
                  <a:pt x="9131" y="105664"/>
                </a:lnTo>
                <a:lnTo>
                  <a:pt x="9664" y="106045"/>
                </a:lnTo>
                <a:lnTo>
                  <a:pt x="13373" y="109474"/>
                </a:lnTo>
                <a:lnTo>
                  <a:pt x="50660" y="128143"/>
                </a:lnTo>
                <a:lnTo>
                  <a:pt x="93141" y="140462"/>
                </a:lnTo>
                <a:lnTo>
                  <a:pt x="131825" y="148590"/>
                </a:lnTo>
                <a:lnTo>
                  <a:pt x="190830" y="157861"/>
                </a:lnTo>
                <a:lnTo>
                  <a:pt x="256501" y="164973"/>
                </a:lnTo>
                <a:lnTo>
                  <a:pt x="319626" y="169171"/>
                </a:lnTo>
                <a:lnTo>
                  <a:pt x="342636" y="156177"/>
                </a:lnTo>
                <a:lnTo>
                  <a:pt x="316388" y="140365"/>
                </a:lnTo>
                <a:lnTo>
                  <a:pt x="293331" y="139192"/>
                </a:lnTo>
                <a:lnTo>
                  <a:pt x="259295" y="136525"/>
                </a:lnTo>
                <a:lnTo>
                  <a:pt x="194906" y="129540"/>
                </a:lnTo>
                <a:lnTo>
                  <a:pt x="137274" y="120650"/>
                </a:lnTo>
                <a:lnTo>
                  <a:pt x="89115" y="109982"/>
                </a:lnTo>
                <a:lnTo>
                  <a:pt x="46189" y="95758"/>
                </a:lnTo>
                <a:lnTo>
                  <a:pt x="30457" y="86360"/>
                </a:lnTo>
                <a:lnTo>
                  <a:pt x="28905" y="86360"/>
                </a:lnTo>
                <a:lnTo>
                  <a:pt x="28823" y="86106"/>
                </a:lnTo>
                <a:lnTo>
                  <a:pt x="28524" y="86106"/>
                </a:lnTo>
                <a:lnTo>
                  <a:pt x="28412" y="84836"/>
                </a:lnTo>
                <a:lnTo>
                  <a:pt x="28203" y="84209"/>
                </a:lnTo>
                <a:lnTo>
                  <a:pt x="27444" y="83058"/>
                </a:lnTo>
                <a:lnTo>
                  <a:pt x="27837" y="83058"/>
                </a:lnTo>
                <a:lnTo>
                  <a:pt x="27673" y="82550"/>
                </a:lnTo>
                <a:lnTo>
                  <a:pt x="28663" y="82550"/>
                </a:lnTo>
                <a:lnTo>
                  <a:pt x="29006" y="73787"/>
                </a:lnTo>
                <a:lnTo>
                  <a:pt x="38328" y="33782"/>
                </a:lnTo>
                <a:lnTo>
                  <a:pt x="41400" y="28575"/>
                </a:lnTo>
                <a:lnTo>
                  <a:pt x="41211" y="28575"/>
                </a:lnTo>
                <a:lnTo>
                  <a:pt x="41334" y="28448"/>
                </a:lnTo>
                <a:lnTo>
                  <a:pt x="38976" y="28448"/>
                </a:lnTo>
                <a:lnTo>
                  <a:pt x="41199" y="27688"/>
                </a:lnTo>
                <a:lnTo>
                  <a:pt x="36575" y="0"/>
                </a:lnTo>
                <a:close/>
              </a:path>
              <a:path w="399415" h="222250">
                <a:moveTo>
                  <a:pt x="363943" y="144145"/>
                </a:moveTo>
                <a:lnTo>
                  <a:pt x="342636" y="156177"/>
                </a:lnTo>
                <a:lnTo>
                  <a:pt x="363562" y="168783"/>
                </a:lnTo>
                <a:lnTo>
                  <a:pt x="363943" y="144145"/>
                </a:lnTo>
                <a:close/>
              </a:path>
              <a:path w="399415" h="222250">
                <a:moveTo>
                  <a:pt x="371157" y="144145"/>
                </a:moveTo>
                <a:lnTo>
                  <a:pt x="363943" y="144145"/>
                </a:lnTo>
                <a:lnTo>
                  <a:pt x="363562" y="168783"/>
                </a:lnTo>
                <a:lnTo>
                  <a:pt x="370828" y="168783"/>
                </a:lnTo>
                <a:lnTo>
                  <a:pt x="371157" y="144145"/>
                </a:lnTo>
                <a:close/>
              </a:path>
              <a:path w="399415" h="222250">
                <a:moveTo>
                  <a:pt x="316388" y="140365"/>
                </a:moveTo>
                <a:lnTo>
                  <a:pt x="342636" y="156177"/>
                </a:lnTo>
                <a:lnTo>
                  <a:pt x="363943" y="144145"/>
                </a:lnTo>
                <a:lnTo>
                  <a:pt x="371157" y="144145"/>
                </a:lnTo>
                <a:lnTo>
                  <a:pt x="371182" y="142240"/>
                </a:lnTo>
                <a:lnTo>
                  <a:pt x="363562" y="142113"/>
                </a:lnTo>
                <a:lnTo>
                  <a:pt x="328256" y="140970"/>
                </a:lnTo>
                <a:lnTo>
                  <a:pt x="316388" y="140365"/>
                </a:lnTo>
                <a:close/>
              </a:path>
              <a:path w="399415" h="222250">
                <a:moveTo>
                  <a:pt x="28576" y="84774"/>
                </a:moveTo>
                <a:lnTo>
                  <a:pt x="28620" y="85481"/>
                </a:lnTo>
                <a:lnTo>
                  <a:pt x="28905" y="86360"/>
                </a:lnTo>
                <a:lnTo>
                  <a:pt x="28718" y="85281"/>
                </a:lnTo>
                <a:lnTo>
                  <a:pt x="28616" y="84836"/>
                </a:lnTo>
                <a:close/>
              </a:path>
              <a:path w="399415" h="222250">
                <a:moveTo>
                  <a:pt x="28650" y="84887"/>
                </a:moveTo>
                <a:lnTo>
                  <a:pt x="28905" y="86360"/>
                </a:lnTo>
                <a:lnTo>
                  <a:pt x="30200" y="86360"/>
                </a:lnTo>
                <a:lnTo>
                  <a:pt x="29713" y="85852"/>
                </a:lnTo>
                <a:lnTo>
                  <a:pt x="29286" y="85852"/>
                </a:lnTo>
                <a:lnTo>
                  <a:pt x="28650" y="84887"/>
                </a:lnTo>
                <a:close/>
              </a:path>
              <a:path w="399415" h="222250">
                <a:moveTo>
                  <a:pt x="28828" y="84914"/>
                </a:moveTo>
                <a:lnTo>
                  <a:pt x="30200" y="86360"/>
                </a:lnTo>
                <a:lnTo>
                  <a:pt x="29466" y="85481"/>
                </a:lnTo>
                <a:lnTo>
                  <a:pt x="28828" y="84914"/>
                </a:lnTo>
                <a:close/>
              </a:path>
              <a:path w="399415" h="222250">
                <a:moveTo>
                  <a:pt x="29466" y="85481"/>
                </a:moveTo>
                <a:lnTo>
                  <a:pt x="30200" y="86360"/>
                </a:lnTo>
                <a:lnTo>
                  <a:pt x="30457" y="86360"/>
                </a:lnTo>
                <a:lnTo>
                  <a:pt x="29466" y="85481"/>
                </a:lnTo>
                <a:close/>
              </a:path>
              <a:path w="399415" h="222250">
                <a:moveTo>
                  <a:pt x="28556" y="85281"/>
                </a:moveTo>
                <a:lnTo>
                  <a:pt x="28524" y="86106"/>
                </a:lnTo>
                <a:lnTo>
                  <a:pt x="28823" y="86106"/>
                </a:lnTo>
                <a:lnTo>
                  <a:pt x="28556" y="85281"/>
                </a:lnTo>
                <a:close/>
              </a:path>
              <a:path w="399415" h="222250">
                <a:moveTo>
                  <a:pt x="28589" y="84430"/>
                </a:moveTo>
                <a:lnTo>
                  <a:pt x="28698" y="84960"/>
                </a:lnTo>
                <a:lnTo>
                  <a:pt x="29286" y="85852"/>
                </a:lnTo>
                <a:lnTo>
                  <a:pt x="28589" y="84430"/>
                </a:lnTo>
                <a:close/>
              </a:path>
              <a:path w="399415" h="222250">
                <a:moveTo>
                  <a:pt x="28841" y="84942"/>
                </a:moveTo>
                <a:lnTo>
                  <a:pt x="29286" y="85852"/>
                </a:lnTo>
                <a:lnTo>
                  <a:pt x="29713" y="85852"/>
                </a:lnTo>
                <a:lnTo>
                  <a:pt x="28841" y="84942"/>
                </a:lnTo>
                <a:close/>
              </a:path>
              <a:path w="399415" h="222250">
                <a:moveTo>
                  <a:pt x="28594" y="84435"/>
                </a:moveTo>
                <a:lnTo>
                  <a:pt x="28760" y="84774"/>
                </a:lnTo>
                <a:lnTo>
                  <a:pt x="28880" y="84960"/>
                </a:lnTo>
                <a:lnTo>
                  <a:pt x="29466" y="85481"/>
                </a:lnTo>
                <a:lnTo>
                  <a:pt x="28594" y="84435"/>
                </a:lnTo>
                <a:close/>
              </a:path>
              <a:path w="399415" h="222250">
                <a:moveTo>
                  <a:pt x="28426" y="84548"/>
                </a:moveTo>
                <a:lnTo>
                  <a:pt x="28441" y="84774"/>
                </a:lnTo>
                <a:lnTo>
                  <a:pt x="28556" y="85281"/>
                </a:lnTo>
                <a:lnTo>
                  <a:pt x="28576" y="84774"/>
                </a:lnTo>
                <a:lnTo>
                  <a:pt x="28426" y="84548"/>
                </a:lnTo>
                <a:close/>
              </a:path>
              <a:path w="399415" h="222250">
                <a:moveTo>
                  <a:pt x="28215" y="84228"/>
                </a:moveTo>
                <a:lnTo>
                  <a:pt x="28452" y="84960"/>
                </a:lnTo>
                <a:lnTo>
                  <a:pt x="28330" y="84401"/>
                </a:lnTo>
                <a:lnTo>
                  <a:pt x="28215" y="84228"/>
                </a:lnTo>
                <a:close/>
              </a:path>
              <a:path w="399415" h="222250">
                <a:moveTo>
                  <a:pt x="28789" y="84836"/>
                </a:moveTo>
                <a:close/>
              </a:path>
              <a:path w="399415" h="222250">
                <a:moveTo>
                  <a:pt x="28405" y="84209"/>
                </a:moveTo>
                <a:lnTo>
                  <a:pt x="28426" y="84548"/>
                </a:lnTo>
                <a:lnTo>
                  <a:pt x="28576" y="84774"/>
                </a:lnTo>
                <a:lnTo>
                  <a:pt x="28535" y="84365"/>
                </a:lnTo>
                <a:lnTo>
                  <a:pt x="28405" y="84209"/>
                </a:lnTo>
                <a:close/>
              </a:path>
              <a:path w="399415" h="222250">
                <a:moveTo>
                  <a:pt x="28085" y="83826"/>
                </a:moveTo>
                <a:lnTo>
                  <a:pt x="28209" y="84209"/>
                </a:lnTo>
                <a:lnTo>
                  <a:pt x="28426" y="84548"/>
                </a:lnTo>
                <a:lnTo>
                  <a:pt x="28405" y="84209"/>
                </a:lnTo>
                <a:lnTo>
                  <a:pt x="28085" y="83826"/>
                </a:lnTo>
                <a:close/>
              </a:path>
              <a:path w="399415" h="222250">
                <a:moveTo>
                  <a:pt x="28643" y="83058"/>
                </a:moveTo>
                <a:lnTo>
                  <a:pt x="28333" y="83058"/>
                </a:lnTo>
                <a:lnTo>
                  <a:pt x="28589" y="84426"/>
                </a:lnTo>
                <a:lnTo>
                  <a:pt x="28643" y="83058"/>
                </a:lnTo>
                <a:close/>
              </a:path>
              <a:path w="399415" h="222250">
                <a:moveTo>
                  <a:pt x="28394" y="84025"/>
                </a:moveTo>
                <a:lnTo>
                  <a:pt x="28421" y="84228"/>
                </a:lnTo>
                <a:lnTo>
                  <a:pt x="28566" y="84401"/>
                </a:lnTo>
                <a:lnTo>
                  <a:pt x="28394" y="84025"/>
                </a:lnTo>
                <a:close/>
              </a:path>
              <a:path w="399415" h="222250">
                <a:moveTo>
                  <a:pt x="28333" y="83058"/>
                </a:moveTo>
                <a:lnTo>
                  <a:pt x="28381" y="83826"/>
                </a:lnTo>
                <a:lnTo>
                  <a:pt x="28483" y="84209"/>
                </a:lnTo>
                <a:lnTo>
                  <a:pt x="28559" y="84365"/>
                </a:lnTo>
                <a:lnTo>
                  <a:pt x="28333" y="83058"/>
                </a:lnTo>
                <a:close/>
              </a:path>
              <a:path w="399415" h="222250">
                <a:moveTo>
                  <a:pt x="27444" y="83058"/>
                </a:moveTo>
                <a:lnTo>
                  <a:pt x="28215" y="84228"/>
                </a:lnTo>
                <a:lnTo>
                  <a:pt x="28085" y="83826"/>
                </a:lnTo>
                <a:lnTo>
                  <a:pt x="27444" y="83058"/>
                </a:lnTo>
                <a:close/>
              </a:path>
              <a:path w="399415" h="222250">
                <a:moveTo>
                  <a:pt x="27673" y="82550"/>
                </a:moveTo>
                <a:lnTo>
                  <a:pt x="28085" y="83826"/>
                </a:lnTo>
                <a:lnTo>
                  <a:pt x="28405" y="84209"/>
                </a:lnTo>
                <a:lnTo>
                  <a:pt x="28296" y="83826"/>
                </a:lnTo>
                <a:lnTo>
                  <a:pt x="27673" y="82550"/>
                </a:lnTo>
                <a:close/>
              </a:path>
              <a:path w="399415" h="222250">
                <a:moveTo>
                  <a:pt x="28663" y="82550"/>
                </a:moveTo>
                <a:lnTo>
                  <a:pt x="27673" y="82550"/>
                </a:lnTo>
                <a:lnTo>
                  <a:pt x="28394" y="84025"/>
                </a:lnTo>
                <a:lnTo>
                  <a:pt x="28333" y="83058"/>
                </a:lnTo>
                <a:lnTo>
                  <a:pt x="28643" y="83058"/>
                </a:lnTo>
                <a:lnTo>
                  <a:pt x="28663" y="82550"/>
                </a:lnTo>
                <a:close/>
              </a:path>
              <a:path w="399415" h="222250">
                <a:moveTo>
                  <a:pt x="27837" y="83058"/>
                </a:moveTo>
                <a:lnTo>
                  <a:pt x="27444" y="83058"/>
                </a:lnTo>
                <a:lnTo>
                  <a:pt x="28085" y="83826"/>
                </a:lnTo>
                <a:lnTo>
                  <a:pt x="27837" y="83058"/>
                </a:lnTo>
                <a:close/>
              </a:path>
              <a:path w="399415" h="222250">
                <a:moveTo>
                  <a:pt x="42268" y="27571"/>
                </a:moveTo>
                <a:lnTo>
                  <a:pt x="42073" y="27688"/>
                </a:lnTo>
                <a:lnTo>
                  <a:pt x="41211" y="28575"/>
                </a:lnTo>
                <a:lnTo>
                  <a:pt x="41889" y="28010"/>
                </a:lnTo>
                <a:lnTo>
                  <a:pt x="42268" y="27571"/>
                </a:lnTo>
                <a:close/>
              </a:path>
              <a:path w="399415" h="222250">
                <a:moveTo>
                  <a:pt x="41889" y="28010"/>
                </a:moveTo>
                <a:lnTo>
                  <a:pt x="41211" y="28575"/>
                </a:lnTo>
                <a:lnTo>
                  <a:pt x="41400" y="28575"/>
                </a:lnTo>
                <a:lnTo>
                  <a:pt x="41889" y="28010"/>
                </a:lnTo>
                <a:close/>
              </a:path>
              <a:path w="399415" h="222250">
                <a:moveTo>
                  <a:pt x="41199" y="27688"/>
                </a:moveTo>
                <a:lnTo>
                  <a:pt x="38976" y="28448"/>
                </a:lnTo>
                <a:lnTo>
                  <a:pt x="41262" y="28067"/>
                </a:lnTo>
                <a:lnTo>
                  <a:pt x="41199" y="27688"/>
                </a:lnTo>
                <a:close/>
              </a:path>
              <a:path w="399415" h="222250">
                <a:moveTo>
                  <a:pt x="42507" y="27240"/>
                </a:moveTo>
                <a:lnTo>
                  <a:pt x="41249" y="27670"/>
                </a:lnTo>
                <a:lnTo>
                  <a:pt x="41262" y="28067"/>
                </a:lnTo>
                <a:lnTo>
                  <a:pt x="38976" y="28448"/>
                </a:lnTo>
                <a:lnTo>
                  <a:pt x="41334" y="28448"/>
                </a:lnTo>
                <a:lnTo>
                  <a:pt x="41581" y="28194"/>
                </a:lnTo>
                <a:lnTo>
                  <a:pt x="41147" y="28194"/>
                </a:lnTo>
                <a:lnTo>
                  <a:pt x="42320" y="27433"/>
                </a:lnTo>
                <a:lnTo>
                  <a:pt x="42507" y="27240"/>
                </a:lnTo>
                <a:close/>
              </a:path>
              <a:path w="399415" h="222250">
                <a:moveTo>
                  <a:pt x="42320" y="27433"/>
                </a:moveTo>
                <a:lnTo>
                  <a:pt x="41147" y="28194"/>
                </a:lnTo>
                <a:lnTo>
                  <a:pt x="42089" y="27670"/>
                </a:lnTo>
                <a:lnTo>
                  <a:pt x="42320" y="27433"/>
                </a:lnTo>
                <a:close/>
              </a:path>
              <a:path w="399415" h="222250">
                <a:moveTo>
                  <a:pt x="42089" y="27670"/>
                </a:moveTo>
                <a:lnTo>
                  <a:pt x="41147" y="28194"/>
                </a:lnTo>
                <a:lnTo>
                  <a:pt x="41581" y="28194"/>
                </a:lnTo>
                <a:lnTo>
                  <a:pt x="42089" y="27670"/>
                </a:lnTo>
                <a:close/>
              </a:path>
              <a:path w="399415" h="222250">
                <a:moveTo>
                  <a:pt x="42710" y="27326"/>
                </a:moveTo>
                <a:lnTo>
                  <a:pt x="42268" y="27571"/>
                </a:lnTo>
                <a:lnTo>
                  <a:pt x="41889" y="28010"/>
                </a:lnTo>
                <a:lnTo>
                  <a:pt x="42710" y="27326"/>
                </a:lnTo>
                <a:close/>
              </a:path>
              <a:path w="399415" h="222250">
                <a:moveTo>
                  <a:pt x="42474" y="27333"/>
                </a:moveTo>
                <a:lnTo>
                  <a:pt x="42320" y="27433"/>
                </a:lnTo>
                <a:lnTo>
                  <a:pt x="42089" y="27670"/>
                </a:lnTo>
                <a:lnTo>
                  <a:pt x="42268" y="27571"/>
                </a:lnTo>
                <a:lnTo>
                  <a:pt x="42474" y="27333"/>
                </a:lnTo>
                <a:close/>
              </a:path>
              <a:path w="399415" h="222250">
                <a:moveTo>
                  <a:pt x="43024" y="27063"/>
                </a:moveTo>
                <a:lnTo>
                  <a:pt x="42740" y="27161"/>
                </a:lnTo>
                <a:lnTo>
                  <a:pt x="42485" y="27326"/>
                </a:lnTo>
                <a:lnTo>
                  <a:pt x="42268" y="27571"/>
                </a:lnTo>
                <a:lnTo>
                  <a:pt x="42696" y="27333"/>
                </a:lnTo>
                <a:lnTo>
                  <a:pt x="43024" y="27063"/>
                </a:lnTo>
                <a:close/>
              </a:path>
              <a:path w="399415" h="222250">
                <a:moveTo>
                  <a:pt x="42574" y="27217"/>
                </a:moveTo>
                <a:lnTo>
                  <a:pt x="42320" y="27433"/>
                </a:lnTo>
                <a:lnTo>
                  <a:pt x="42474" y="27333"/>
                </a:lnTo>
                <a:close/>
              </a:path>
              <a:path w="399415" h="222250">
                <a:moveTo>
                  <a:pt x="42740" y="27161"/>
                </a:moveTo>
                <a:lnTo>
                  <a:pt x="42574" y="27217"/>
                </a:lnTo>
                <a:lnTo>
                  <a:pt x="42740" y="27161"/>
                </a:lnTo>
                <a:close/>
              </a:path>
              <a:path w="399415" h="222250">
                <a:moveTo>
                  <a:pt x="43434" y="26924"/>
                </a:moveTo>
                <a:lnTo>
                  <a:pt x="43024" y="27063"/>
                </a:lnTo>
                <a:lnTo>
                  <a:pt x="42710" y="27326"/>
                </a:lnTo>
                <a:lnTo>
                  <a:pt x="43434" y="26924"/>
                </a:lnTo>
                <a:close/>
              </a:path>
              <a:path w="399415" h="222250">
                <a:moveTo>
                  <a:pt x="42938" y="26797"/>
                </a:moveTo>
                <a:lnTo>
                  <a:pt x="42507" y="27240"/>
                </a:lnTo>
                <a:lnTo>
                  <a:pt x="42938" y="26797"/>
                </a:lnTo>
                <a:close/>
              </a:path>
              <a:path w="399415" h="222250">
                <a:moveTo>
                  <a:pt x="43497" y="26670"/>
                </a:moveTo>
                <a:lnTo>
                  <a:pt x="42740" y="27161"/>
                </a:lnTo>
                <a:lnTo>
                  <a:pt x="43024" y="27063"/>
                </a:lnTo>
                <a:lnTo>
                  <a:pt x="43497" y="2667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 txBox="1"/>
          <p:nvPr/>
        </p:nvSpPr>
        <p:spPr>
          <a:xfrm>
            <a:off x="2542126" y="2708089"/>
            <a:ext cx="3954779" cy="292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buChar char="•"/>
              <a:tabLst>
                <a:tab pos="156210" algn="l"/>
                <a:tab pos="1059815" algn="l"/>
                <a:tab pos="1509395" algn="l"/>
                <a:tab pos="2324735" algn="l"/>
                <a:tab pos="3700779" algn="l"/>
              </a:tabLst>
            </a:pPr>
            <a:r>
              <a:rPr spc="-5" dirty="0">
                <a:latin typeface="Arial"/>
                <a:cs typeface="Arial"/>
              </a:rPr>
              <a:t>D</a:t>
            </a:r>
            <a:r>
              <a:rPr spc="-15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vi</a:t>
            </a:r>
            <a:r>
              <a:rPr spc="-15" dirty="0">
                <a:latin typeface="Arial"/>
                <a:cs typeface="Arial"/>
              </a:rPr>
              <a:t>d</a:t>
            </a:r>
            <a:r>
              <a:rPr spc="-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	a</a:t>
            </a:r>
            <a:r>
              <a:rPr spc="-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re</a:t>
            </a:r>
            <a:r>
              <a:rPr spc="-15" dirty="0">
                <a:latin typeface="Arial"/>
                <a:cs typeface="Arial"/>
              </a:rPr>
              <a:t>l</a:t>
            </a:r>
            <a:r>
              <a:rPr spc="-5" dirty="0">
                <a:latin typeface="Arial"/>
                <a:cs typeface="Arial"/>
              </a:rPr>
              <a:t>evo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c</a:t>
            </a:r>
            <a:r>
              <a:rPr spc="-5" dirty="0">
                <a:latin typeface="Arial"/>
                <a:cs typeface="Arial"/>
              </a:rPr>
              <a:t>i</a:t>
            </a:r>
            <a:r>
              <a:rPr spc="-15" dirty="0">
                <a:latin typeface="Arial"/>
                <a:cs typeface="Arial"/>
              </a:rPr>
              <a:t>d</a:t>
            </a:r>
            <a:r>
              <a:rPr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nt</a:t>
            </a:r>
            <a:r>
              <a:rPr spc="-15" dirty="0">
                <a:latin typeface="Arial"/>
                <a:cs typeface="Arial"/>
              </a:rPr>
              <a:t>a</a:t>
            </a:r>
            <a:r>
              <a:rPr spc="-5" dirty="0">
                <a:latin typeface="Arial"/>
                <a:cs typeface="Arial"/>
              </a:rPr>
              <a:t>d</a:t>
            </a:r>
            <a:r>
              <a:rPr spc="-1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,	</a:t>
            </a:r>
            <a:r>
              <a:rPr spc="-10" dirty="0">
                <a:latin typeface="Arial"/>
                <a:cs typeface="Arial"/>
              </a:rPr>
              <a:t>as  </a:t>
            </a:r>
            <a:r>
              <a:rPr spc="-5" dirty="0">
                <a:latin typeface="Arial"/>
                <a:cs typeface="Arial"/>
              </a:rPr>
              <a:t>ribeiras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apresentam:</a:t>
            </a:r>
            <a:endParaRPr>
              <a:latin typeface="Arial"/>
              <a:cs typeface="Arial"/>
            </a:endParaRPr>
          </a:p>
          <a:p>
            <a:pPr marL="1177925" marR="521334" indent="-344805">
              <a:lnSpc>
                <a:spcPts val="2110"/>
              </a:lnSpc>
              <a:spcBef>
                <a:spcPts val="1385"/>
              </a:spcBef>
            </a:pPr>
            <a:r>
              <a:rPr spc="-5" dirty="0">
                <a:latin typeface="Arial"/>
                <a:cs typeface="Arial"/>
              </a:rPr>
              <a:t>um perfil longitudinal </a:t>
            </a:r>
            <a:r>
              <a:rPr dirty="0">
                <a:latin typeface="Arial"/>
                <a:cs typeface="Arial"/>
              </a:rPr>
              <a:t>com  </a:t>
            </a:r>
            <a:r>
              <a:rPr spc="-5" dirty="0">
                <a:latin typeface="Arial"/>
                <a:cs typeface="Arial"/>
              </a:rPr>
              <a:t>declive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acentuado;</a:t>
            </a:r>
            <a:endParaRPr>
              <a:latin typeface="Arial"/>
              <a:cs typeface="Arial"/>
            </a:endParaRPr>
          </a:p>
          <a:p>
            <a:pPr marL="789305" marR="261620" algn="ctr">
              <a:lnSpc>
                <a:spcPts val="2110"/>
              </a:lnSpc>
              <a:spcBef>
                <a:spcPts val="880"/>
              </a:spcBef>
            </a:pPr>
            <a:r>
              <a:rPr spc="-5" dirty="0">
                <a:latin typeface="Arial"/>
                <a:cs typeface="Arial"/>
              </a:rPr>
              <a:t>na sua maioria, os vales são  encaixados, em </a:t>
            </a:r>
            <a:r>
              <a:rPr dirty="0">
                <a:latin typeface="Arial"/>
                <a:cs typeface="Arial"/>
              </a:rPr>
              <a:t>forma </a:t>
            </a:r>
            <a:r>
              <a:rPr spc="-10" dirty="0">
                <a:latin typeface="Arial"/>
                <a:cs typeface="Arial"/>
              </a:rPr>
              <a:t>de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85" dirty="0">
                <a:latin typeface="Arial"/>
                <a:cs typeface="Arial"/>
              </a:rPr>
              <a:t>V.</a:t>
            </a:r>
            <a:endParaRPr>
              <a:latin typeface="Arial"/>
              <a:cs typeface="Arial"/>
            </a:endParaRPr>
          </a:p>
          <a:p>
            <a:pPr marL="735965" marR="137160" algn="ctr">
              <a:spcBef>
                <a:spcPts val="1345"/>
              </a:spcBef>
            </a:pPr>
            <a:r>
              <a:rPr dirty="0">
                <a:latin typeface="Arial"/>
                <a:cs typeface="Arial"/>
              </a:rPr>
              <a:t>Os </a:t>
            </a:r>
            <a:r>
              <a:rPr spc="-5" dirty="0">
                <a:latin typeface="Arial"/>
                <a:cs typeface="Arial"/>
              </a:rPr>
              <a:t>grandes desníveis levam à  formação de numerosas  cascatas.</a:t>
            </a:r>
            <a:endParaRPr>
              <a:latin typeface="Arial"/>
              <a:cs typeface="Arial"/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7983161" y="4470595"/>
            <a:ext cx="1873250" cy="2190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587B04B-DC5F-4606-BA79-9E4C2BED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Superficiais: Perfil Longitudinal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82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7608915" y="1043166"/>
            <a:ext cx="3598926" cy="55450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4"/>
          <p:cNvSpPr txBox="1"/>
          <p:nvPr/>
        </p:nvSpPr>
        <p:spPr>
          <a:xfrm>
            <a:off x="11342046" y="1180770"/>
            <a:ext cx="243656" cy="52698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" dirty="0">
                <a:latin typeface="Arial"/>
                <a:cs typeface="Arial"/>
              </a:rPr>
              <a:t>As principais bacias hidrográficas de Portugal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Continental.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204026" y="1520157"/>
            <a:ext cx="4381662" cy="866904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37465" marR="2329180" algn="just">
              <a:spcBef>
                <a:spcPts val="1215"/>
              </a:spcBef>
              <a:tabLst>
                <a:tab pos="325120" algn="l"/>
              </a:tabLst>
            </a:pP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bacia hidrográfica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  </a:t>
            </a:r>
            <a:r>
              <a:rPr sz="1400" spc="-5" dirty="0">
                <a:latin typeface="Arial"/>
                <a:cs typeface="Arial"/>
              </a:rPr>
              <a:t>Mondego é a </a:t>
            </a:r>
            <a:r>
              <a:rPr sz="1400" spc="-5" dirty="0" err="1">
                <a:latin typeface="Arial"/>
                <a:cs typeface="Arial"/>
              </a:rPr>
              <a:t>maior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lang="pt-PT" sz="1400" spc="-5" dirty="0">
                <a:latin typeface="Arial"/>
                <a:cs typeface="Arial"/>
              </a:rPr>
              <a:t> </a:t>
            </a:r>
            <a:r>
              <a:rPr sz="1400" spc="-5" dirty="0" err="1">
                <a:latin typeface="Arial"/>
                <a:cs typeface="Arial"/>
              </a:rPr>
              <a:t>bacia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nacional.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 rot="626045">
            <a:off x="7462163" y="2589978"/>
            <a:ext cx="1921043" cy="453390"/>
          </a:xfrm>
          <a:custGeom>
            <a:avLst/>
            <a:gdLst/>
            <a:ahLst/>
            <a:cxnLst/>
            <a:rect l="l" t="t" r="r" b="b"/>
            <a:pathLst>
              <a:path w="3952875" h="453389">
                <a:moveTo>
                  <a:pt x="3870433" y="404701"/>
                </a:moveTo>
                <a:lnTo>
                  <a:pt x="3821176" y="427355"/>
                </a:lnTo>
                <a:lnTo>
                  <a:pt x="3818001" y="435863"/>
                </a:lnTo>
                <a:lnTo>
                  <a:pt x="3821303" y="443102"/>
                </a:lnTo>
                <a:lnTo>
                  <a:pt x="3824605" y="450214"/>
                </a:lnTo>
                <a:lnTo>
                  <a:pt x="3833114" y="453389"/>
                </a:lnTo>
                <a:lnTo>
                  <a:pt x="3927865" y="409828"/>
                </a:lnTo>
                <a:lnTo>
                  <a:pt x="3923156" y="409828"/>
                </a:lnTo>
                <a:lnTo>
                  <a:pt x="3870433" y="404701"/>
                </a:lnTo>
                <a:close/>
              </a:path>
              <a:path w="3952875" h="453389">
                <a:moveTo>
                  <a:pt x="3896230" y="392856"/>
                </a:moveTo>
                <a:lnTo>
                  <a:pt x="3870433" y="404701"/>
                </a:lnTo>
                <a:lnTo>
                  <a:pt x="3923156" y="409828"/>
                </a:lnTo>
                <a:lnTo>
                  <a:pt x="3923418" y="407162"/>
                </a:lnTo>
                <a:lnTo>
                  <a:pt x="3916045" y="407162"/>
                </a:lnTo>
                <a:lnTo>
                  <a:pt x="3896230" y="392856"/>
                </a:lnTo>
                <a:close/>
              </a:path>
              <a:path w="3952875" h="453389">
                <a:moveTo>
                  <a:pt x="3845941" y="321310"/>
                </a:moveTo>
                <a:lnTo>
                  <a:pt x="3837051" y="322834"/>
                </a:lnTo>
                <a:lnTo>
                  <a:pt x="3832352" y="329184"/>
                </a:lnTo>
                <a:lnTo>
                  <a:pt x="3827780" y="335534"/>
                </a:lnTo>
                <a:lnTo>
                  <a:pt x="3829177" y="344550"/>
                </a:lnTo>
                <a:lnTo>
                  <a:pt x="3835654" y="349123"/>
                </a:lnTo>
                <a:lnTo>
                  <a:pt x="3873237" y="376256"/>
                </a:lnTo>
                <a:lnTo>
                  <a:pt x="3925951" y="381381"/>
                </a:lnTo>
                <a:lnTo>
                  <a:pt x="3923156" y="409828"/>
                </a:lnTo>
                <a:lnTo>
                  <a:pt x="3927865" y="409828"/>
                </a:lnTo>
                <a:lnTo>
                  <a:pt x="3952748" y="398399"/>
                </a:lnTo>
                <a:lnTo>
                  <a:pt x="3845941" y="321310"/>
                </a:lnTo>
                <a:close/>
              </a:path>
              <a:path w="3952875" h="453389">
                <a:moveTo>
                  <a:pt x="3918457" y="382650"/>
                </a:moveTo>
                <a:lnTo>
                  <a:pt x="3896230" y="392856"/>
                </a:lnTo>
                <a:lnTo>
                  <a:pt x="3916045" y="407162"/>
                </a:lnTo>
                <a:lnTo>
                  <a:pt x="3918457" y="382650"/>
                </a:lnTo>
                <a:close/>
              </a:path>
              <a:path w="3952875" h="453389">
                <a:moveTo>
                  <a:pt x="3925826" y="382650"/>
                </a:moveTo>
                <a:lnTo>
                  <a:pt x="3918457" y="382650"/>
                </a:lnTo>
                <a:lnTo>
                  <a:pt x="3916045" y="407162"/>
                </a:lnTo>
                <a:lnTo>
                  <a:pt x="3923418" y="407162"/>
                </a:lnTo>
                <a:lnTo>
                  <a:pt x="3925826" y="382650"/>
                </a:lnTo>
                <a:close/>
              </a:path>
              <a:path w="3952875" h="453389">
                <a:moveTo>
                  <a:pt x="2667" y="0"/>
                </a:moveTo>
                <a:lnTo>
                  <a:pt x="0" y="28321"/>
                </a:lnTo>
                <a:lnTo>
                  <a:pt x="3870433" y="404701"/>
                </a:lnTo>
                <a:lnTo>
                  <a:pt x="3896230" y="392856"/>
                </a:lnTo>
                <a:lnTo>
                  <a:pt x="3873237" y="376256"/>
                </a:lnTo>
                <a:lnTo>
                  <a:pt x="2667" y="0"/>
                </a:lnTo>
                <a:close/>
              </a:path>
              <a:path w="3952875" h="453389">
                <a:moveTo>
                  <a:pt x="3873237" y="376256"/>
                </a:moveTo>
                <a:lnTo>
                  <a:pt x="3896230" y="392856"/>
                </a:lnTo>
                <a:lnTo>
                  <a:pt x="3918457" y="382650"/>
                </a:lnTo>
                <a:lnTo>
                  <a:pt x="3925826" y="382650"/>
                </a:lnTo>
                <a:lnTo>
                  <a:pt x="3925951" y="381381"/>
                </a:lnTo>
                <a:lnTo>
                  <a:pt x="3873237" y="37625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EAE75A45-A731-439E-9EEE-1B0B357CF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E768C69-3A69-4055-A834-CBF55B1AFB13}"/>
              </a:ext>
            </a:extLst>
          </p:cNvPr>
          <p:cNvSpPr txBox="1"/>
          <p:nvPr/>
        </p:nvSpPr>
        <p:spPr>
          <a:xfrm>
            <a:off x="172073" y="1298144"/>
            <a:ext cx="5409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Bacia Hidrográfica: superfícies onde todas as águas escoam numa sequência de ribeiros, rios, lagos e lagoas, desembocando numa única foz.</a:t>
            </a:r>
          </a:p>
          <a:p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 maioria das bacias hidrográficas localizam-se totalmente em território nacional.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As mais extensas são internacionais, constituindo bacias hidrográficas luso-espanholas: 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PT" dirty="0"/>
              <a:t>Bacia Hidrográfica do Minho;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PT" dirty="0"/>
              <a:t>Bacia Hidrográfica do Lima;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PT" dirty="0"/>
              <a:t>Bacia Hidrográfica do Douro;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PT" dirty="0"/>
              <a:t>Bacia Hidrográfica do Tejo;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PT" dirty="0"/>
              <a:t>Bacia Hidrográfica do Guadiana.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11350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EFB31B4-B05C-4DDB-B297-10A531FC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C1A88C7-E5D5-497F-B0FF-33CDAB2E8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69" t="17451" r="8392" b="19607"/>
          <a:stretch/>
        </p:blipFill>
        <p:spPr>
          <a:xfrm>
            <a:off x="437238" y="1035423"/>
            <a:ext cx="11297562" cy="558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94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11CB10A-6D50-49BE-BADF-CB274B7F6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Hidrográficas: Balanço Hídrico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C841B51-9790-4B01-A89F-A19FE22B73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5" t="35077" r="31453" b="22872"/>
          <a:stretch/>
        </p:blipFill>
        <p:spPr>
          <a:xfrm>
            <a:off x="815057" y="1603717"/>
            <a:ext cx="10561886" cy="447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26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6F2930E-A0EB-4680-B245-4CE054E09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75" t="27077" r="32863" b="14461"/>
          <a:stretch/>
        </p:blipFill>
        <p:spPr>
          <a:xfrm>
            <a:off x="1481797" y="1002321"/>
            <a:ext cx="9228406" cy="5767754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40E16EF-C3DB-4A2A-948F-192807F7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Hidrográficas: Balanço Hídrico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874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E5259F3-7D69-4CF6-A446-A95B23978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Hidrográficas: Balanço Hídrico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6A0A54-310B-4ABF-90A4-B1B4FAE3C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9" t="28308" r="29145" b="11999"/>
          <a:stretch/>
        </p:blipFill>
        <p:spPr>
          <a:xfrm>
            <a:off x="1333384" y="984738"/>
            <a:ext cx="9525233" cy="575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30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F20C42E-E42E-4872-B327-E102EB3D3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2" t="32000" r="29274" b="13026"/>
          <a:stretch/>
        </p:blipFill>
        <p:spPr>
          <a:xfrm>
            <a:off x="1369255" y="1420836"/>
            <a:ext cx="9453490" cy="525629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79096521-B9AD-4D81-BED5-3A748AD7C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Principais Bacias Hidrográficas: Balanço Hídrico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ED3A4E1-BC86-4AC6-A497-4374D61DA4AA}"/>
              </a:ext>
            </a:extLst>
          </p:cNvPr>
          <p:cNvSpPr/>
          <p:nvPr/>
        </p:nvSpPr>
        <p:spPr>
          <a:xfrm>
            <a:off x="1730326" y="4979963"/>
            <a:ext cx="3024554" cy="1878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7559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BFE58-6D2F-4B54-AC3F-7EEA55294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2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recipitação: fator condicionante das disponibilidades hídricas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F44CC7-DB00-4866-AF53-144C91ED5B58}"/>
              </a:ext>
            </a:extLst>
          </p:cNvPr>
          <p:cNvSpPr txBox="1"/>
          <p:nvPr/>
        </p:nvSpPr>
        <p:spPr>
          <a:xfrm>
            <a:off x="0" y="960111"/>
            <a:ext cx="12192000" cy="755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1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400" b="1" dirty="0"/>
              <a:t>Recursos Hídricos: </a:t>
            </a:r>
            <a:r>
              <a:rPr lang="pt-PT" sz="2400" dirty="0"/>
              <a:t>conjunto das águas disponíveis em quantidade e qualidade suficientes para um fim determinado, um local e durante um certo período de tempo.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 dirty="0"/>
              <a:t>Disponibilidades hídricas: quantidade de água disponível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  <a:p>
            <a:r>
              <a:rPr lang="pt-PT" sz="2400" dirty="0"/>
              <a:t>                                             Dependem:</a:t>
            </a:r>
          </a:p>
          <a:p>
            <a:r>
              <a:rPr lang="pt-PT" sz="2400" dirty="0"/>
              <a:t>                                             </a:t>
            </a:r>
            <a:r>
              <a:rPr lang="pt-PT" sz="2400" b="1" dirty="0">
                <a:solidFill>
                  <a:srgbClr val="C00000"/>
                </a:solidFill>
              </a:rPr>
              <a:t>- do volume e distribuição de precipitação ao longo do ano</a:t>
            </a:r>
          </a:p>
          <a:p>
            <a:endParaRPr lang="pt-PT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400" dirty="0"/>
              <a:t>Em Portugal a água encontra-se: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t-PT" sz="2400" dirty="0"/>
              <a:t>Rios;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t-PT" sz="2400" dirty="0"/>
              <a:t>Lagos;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t-PT" sz="2400" dirty="0"/>
              <a:t>Lagoas;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t-PT" sz="2400" dirty="0"/>
              <a:t>Albufeiras;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t-PT" sz="2400" dirty="0"/>
              <a:t>Nascentes e </a:t>
            </a:r>
            <a:r>
              <a:rPr lang="pt-PT" sz="2400" dirty="0" err="1"/>
              <a:t>lençois</a:t>
            </a:r>
            <a:r>
              <a:rPr lang="pt-PT" sz="2400" dirty="0"/>
              <a:t> de água até 800 metros de profundidade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6359ACA4-1C95-4E30-B9A6-58F3B3EB8AE0}"/>
              </a:ext>
            </a:extLst>
          </p:cNvPr>
          <p:cNvSpPr/>
          <p:nvPr/>
        </p:nvSpPr>
        <p:spPr>
          <a:xfrm>
            <a:off x="4012442" y="2602707"/>
            <a:ext cx="655092" cy="682388"/>
          </a:xfrm>
          <a:prstGeom prst="downArrow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" name="Chaveta à direita 6">
            <a:extLst>
              <a:ext uri="{FF2B5EF4-FFF2-40B4-BE49-F238E27FC236}">
                <a16:creationId xmlns:a16="http://schemas.microsoft.com/office/drawing/2014/main" id="{6FD31F42-9B3F-4E4B-853C-BE0F0FD5AA64}"/>
              </a:ext>
            </a:extLst>
          </p:cNvPr>
          <p:cNvSpPr/>
          <p:nvPr/>
        </p:nvSpPr>
        <p:spPr>
          <a:xfrm>
            <a:off x="3275470" y="4694833"/>
            <a:ext cx="341194" cy="1323832"/>
          </a:xfrm>
          <a:prstGeom prst="rightBrac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9B736E0-ED4B-486B-A7BF-40362F69B114}"/>
              </a:ext>
            </a:extLst>
          </p:cNvPr>
          <p:cNvSpPr txBox="1"/>
          <p:nvPr/>
        </p:nvSpPr>
        <p:spPr>
          <a:xfrm>
            <a:off x="3684901" y="5172083"/>
            <a:ext cx="298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Recursos Hídricos Superficiais</a:t>
            </a:r>
          </a:p>
        </p:txBody>
      </p: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540911D2-0917-4B41-A40F-A7FE634F14FB}"/>
              </a:ext>
            </a:extLst>
          </p:cNvPr>
          <p:cNvCxnSpPr>
            <a:cxnSpLocks/>
          </p:cNvCxnSpPr>
          <p:nvPr/>
        </p:nvCxnSpPr>
        <p:spPr>
          <a:xfrm>
            <a:off x="9457894" y="6305271"/>
            <a:ext cx="559561" cy="0"/>
          </a:xfrm>
          <a:prstGeom prst="straightConnector1">
            <a:avLst/>
          </a:prstGeom>
          <a:ln w="5715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2C30F9C-1F8D-411B-A98B-139D5C029464}"/>
              </a:ext>
            </a:extLst>
          </p:cNvPr>
          <p:cNvSpPr txBox="1"/>
          <p:nvPr/>
        </p:nvSpPr>
        <p:spPr>
          <a:xfrm>
            <a:off x="10017455" y="5984125"/>
            <a:ext cx="200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Recursos Hídricos Subterrâneos</a:t>
            </a:r>
          </a:p>
        </p:txBody>
      </p:sp>
    </p:spTree>
    <p:extLst>
      <p:ext uri="{BB962C8B-B14F-4D97-AF65-F5344CB8AC3E}">
        <p14:creationId xmlns:p14="http://schemas.microsoft.com/office/powerpoint/2010/main" val="1346940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24514" y="1206246"/>
            <a:ext cx="6372208" cy="4223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587948" y="1070812"/>
            <a:ext cx="8353301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77435" algn="just">
              <a:spcBef>
                <a:spcPts val="100"/>
              </a:spcBef>
              <a:buFont typeface="Wingdings"/>
              <a:buChar char=""/>
              <a:tabLst>
                <a:tab pos="246379" algn="l"/>
              </a:tabLst>
            </a:pPr>
            <a:r>
              <a:rPr sz="2400" spc="-5" dirty="0">
                <a:latin typeface="Arial"/>
                <a:cs typeface="Arial"/>
              </a:rPr>
              <a:t>As disponibilidades hídricas </a:t>
            </a:r>
            <a:r>
              <a:rPr sz="2400" dirty="0">
                <a:latin typeface="Arial"/>
                <a:cs typeface="Arial"/>
              </a:rPr>
              <a:t>das  </a:t>
            </a:r>
            <a:r>
              <a:rPr sz="2400" spc="-5" dirty="0">
                <a:latin typeface="Arial"/>
                <a:cs typeface="Arial"/>
              </a:rPr>
              <a:t>bacias hidrográficas portuguesas  são fortemente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influenciadas:</a:t>
            </a:r>
            <a:endParaRPr sz="2400" dirty="0">
              <a:latin typeface="Arial"/>
              <a:cs typeface="Arial"/>
            </a:endParaRPr>
          </a:p>
          <a:p>
            <a:pPr algn="just">
              <a:spcBef>
                <a:spcPts val="3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210820" indent="-143510" algn="just">
              <a:buChar char="•"/>
              <a:tabLst>
                <a:tab pos="210820" algn="l"/>
              </a:tabLst>
            </a:pPr>
            <a:r>
              <a:rPr sz="2400" spc="-5" dirty="0">
                <a:latin typeface="Arial"/>
                <a:cs typeface="Arial"/>
              </a:rPr>
              <a:t>pela </a:t>
            </a:r>
            <a:r>
              <a:rPr sz="2400" b="1" spc="-5" dirty="0">
                <a:latin typeface="Arial"/>
                <a:cs typeface="Arial"/>
              </a:rPr>
              <a:t>irregularidade temporal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</a:t>
            </a:r>
            <a:endParaRPr sz="2400" dirty="0">
              <a:latin typeface="Arial"/>
              <a:cs typeface="Arial"/>
            </a:endParaRPr>
          </a:p>
          <a:p>
            <a:pPr marL="321945" algn="just">
              <a:spcBef>
                <a:spcPts val="5"/>
              </a:spcBef>
            </a:pPr>
            <a:r>
              <a:rPr sz="2400" b="1" spc="-5" dirty="0">
                <a:latin typeface="Arial"/>
                <a:cs typeface="Arial"/>
              </a:rPr>
              <a:t>espacial </a:t>
            </a:r>
            <a:r>
              <a:rPr sz="2400" b="1" dirty="0">
                <a:latin typeface="Arial"/>
                <a:cs typeface="Arial"/>
              </a:rPr>
              <a:t>da </a:t>
            </a:r>
            <a:r>
              <a:rPr sz="2400" b="1" spc="-5" dirty="0">
                <a:latin typeface="Arial"/>
                <a:cs typeface="Arial"/>
              </a:rPr>
              <a:t>precipitação…</a:t>
            </a:r>
            <a:endParaRPr sz="24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algn="just">
              <a:spcBef>
                <a:spcPts val="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32715" marR="4998720" algn="just"/>
            <a:r>
              <a:rPr sz="2400" b="1" dirty="0">
                <a:latin typeface="Arial"/>
                <a:cs typeface="Arial"/>
              </a:rPr>
              <a:t>…que </a:t>
            </a:r>
            <a:r>
              <a:rPr sz="2400" b="1" spc="-5" dirty="0">
                <a:latin typeface="Arial"/>
                <a:cs typeface="Arial"/>
              </a:rPr>
              <a:t>confere ao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escoamento  uma acentuada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sazonalidade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algn="just">
              <a:spcBef>
                <a:spcPts val="25"/>
              </a:spcBef>
            </a:pP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2388432" y="4250118"/>
            <a:ext cx="132170" cy="360680"/>
          </a:xfrm>
          <a:custGeom>
            <a:avLst/>
            <a:gdLst/>
            <a:ahLst/>
            <a:cxnLst/>
            <a:rect l="l" t="t" r="r" b="b"/>
            <a:pathLst>
              <a:path w="132714" h="360679">
                <a:moveTo>
                  <a:pt x="16001" y="230124"/>
                </a:moveTo>
                <a:lnTo>
                  <a:pt x="2286" y="237998"/>
                </a:lnTo>
                <a:lnTo>
                  <a:pt x="0" y="246761"/>
                </a:lnTo>
                <a:lnTo>
                  <a:pt x="4063" y="253619"/>
                </a:lnTo>
                <a:lnTo>
                  <a:pt x="66420" y="360552"/>
                </a:lnTo>
                <a:lnTo>
                  <a:pt x="82976" y="332105"/>
                </a:lnTo>
                <a:lnTo>
                  <a:pt x="52069" y="332105"/>
                </a:lnTo>
                <a:lnTo>
                  <a:pt x="52069" y="279302"/>
                </a:lnTo>
                <a:lnTo>
                  <a:pt x="28701" y="239268"/>
                </a:lnTo>
                <a:lnTo>
                  <a:pt x="24764" y="232409"/>
                </a:lnTo>
                <a:lnTo>
                  <a:pt x="16001" y="230124"/>
                </a:lnTo>
                <a:close/>
              </a:path>
              <a:path w="132714" h="360679">
                <a:moveTo>
                  <a:pt x="52069" y="279302"/>
                </a:moveTo>
                <a:lnTo>
                  <a:pt x="52069" y="332105"/>
                </a:lnTo>
                <a:lnTo>
                  <a:pt x="80644" y="332105"/>
                </a:lnTo>
                <a:lnTo>
                  <a:pt x="80644" y="324993"/>
                </a:lnTo>
                <a:lnTo>
                  <a:pt x="53975" y="324993"/>
                </a:lnTo>
                <a:lnTo>
                  <a:pt x="66357" y="303779"/>
                </a:lnTo>
                <a:lnTo>
                  <a:pt x="52069" y="279302"/>
                </a:lnTo>
                <a:close/>
              </a:path>
              <a:path w="132714" h="360679">
                <a:moveTo>
                  <a:pt x="116712" y="230124"/>
                </a:moveTo>
                <a:lnTo>
                  <a:pt x="107950" y="232409"/>
                </a:lnTo>
                <a:lnTo>
                  <a:pt x="104012" y="239268"/>
                </a:lnTo>
                <a:lnTo>
                  <a:pt x="80644" y="279302"/>
                </a:lnTo>
                <a:lnTo>
                  <a:pt x="80644" y="332105"/>
                </a:lnTo>
                <a:lnTo>
                  <a:pt x="82976" y="332105"/>
                </a:lnTo>
                <a:lnTo>
                  <a:pt x="128650" y="253619"/>
                </a:lnTo>
                <a:lnTo>
                  <a:pt x="132714" y="246761"/>
                </a:lnTo>
                <a:lnTo>
                  <a:pt x="130428" y="237998"/>
                </a:lnTo>
                <a:lnTo>
                  <a:pt x="116712" y="230124"/>
                </a:lnTo>
                <a:close/>
              </a:path>
              <a:path w="132714" h="360679">
                <a:moveTo>
                  <a:pt x="66357" y="303779"/>
                </a:moveTo>
                <a:lnTo>
                  <a:pt x="53975" y="324993"/>
                </a:lnTo>
                <a:lnTo>
                  <a:pt x="78739" y="324993"/>
                </a:lnTo>
                <a:lnTo>
                  <a:pt x="66357" y="303779"/>
                </a:lnTo>
                <a:close/>
              </a:path>
              <a:path w="132714" h="360679">
                <a:moveTo>
                  <a:pt x="80644" y="279302"/>
                </a:moveTo>
                <a:lnTo>
                  <a:pt x="66357" y="303779"/>
                </a:lnTo>
                <a:lnTo>
                  <a:pt x="78739" y="324993"/>
                </a:lnTo>
                <a:lnTo>
                  <a:pt x="80644" y="324993"/>
                </a:lnTo>
                <a:lnTo>
                  <a:pt x="80644" y="279302"/>
                </a:lnTo>
                <a:close/>
              </a:path>
              <a:path w="132714" h="360679">
                <a:moveTo>
                  <a:pt x="80644" y="0"/>
                </a:moveTo>
                <a:lnTo>
                  <a:pt x="52069" y="0"/>
                </a:lnTo>
                <a:lnTo>
                  <a:pt x="52069" y="279302"/>
                </a:lnTo>
                <a:lnTo>
                  <a:pt x="66357" y="303779"/>
                </a:lnTo>
                <a:lnTo>
                  <a:pt x="80644" y="279302"/>
                </a:lnTo>
                <a:lnTo>
                  <a:pt x="8064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F0BDFD3C-B4A3-484C-B9C6-6FCB19ADE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5089AA-34F3-4F31-9464-53B7F836B033}"/>
              </a:ext>
            </a:extLst>
          </p:cNvPr>
          <p:cNvSpPr txBox="1"/>
          <p:nvPr/>
        </p:nvSpPr>
        <p:spPr>
          <a:xfrm>
            <a:off x="6386732" y="5430129"/>
            <a:ext cx="5683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pc="-5" dirty="0">
                <a:latin typeface="Arial"/>
                <a:cs typeface="Arial"/>
              </a:rPr>
              <a:t>Precipitação média mensal em algumas das  principais bacias hidrográficas</a:t>
            </a:r>
            <a:r>
              <a:rPr lang="pt-PT" spc="5" dirty="0">
                <a:latin typeface="Arial"/>
                <a:cs typeface="Arial"/>
              </a:rPr>
              <a:t> </a:t>
            </a:r>
            <a:r>
              <a:rPr lang="pt-PT" spc="-5" dirty="0">
                <a:latin typeface="Arial"/>
                <a:cs typeface="Arial"/>
              </a:rPr>
              <a:t>portuguesas.</a:t>
            </a:r>
            <a:endParaRPr lang="pt-PT" dirty="0">
              <a:latin typeface="Arial"/>
              <a:cs typeface="Arial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99381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457687" y="1336912"/>
            <a:ext cx="6656119" cy="46151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6317820" y="5952043"/>
            <a:ext cx="49358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51230" marR="5080" indent="-939165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Escoamento médio mensal em algumas das principais  bacias hidrográficas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portuguesas.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341962" y="981537"/>
            <a:ext cx="4595797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" marR="7620" indent="-200025" algn="just">
              <a:spcBef>
                <a:spcPts val="100"/>
              </a:spcBef>
              <a:buSzPct val="94444"/>
              <a:buFont typeface="Wingdings"/>
              <a:buChar char=""/>
              <a:tabLst>
                <a:tab pos="200025" algn="l"/>
              </a:tabLst>
            </a:pPr>
            <a:r>
              <a:rPr sz="2800" spc="-40" dirty="0">
                <a:latin typeface="Arial"/>
                <a:cs typeface="Arial"/>
              </a:rPr>
              <a:t>Tanto </a:t>
            </a:r>
            <a:r>
              <a:rPr sz="2800" spc="-5" dirty="0">
                <a:latin typeface="Arial"/>
                <a:cs typeface="Arial"/>
              </a:rPr>
              <a:t>a precipitação como  o escoamento são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mais</a:t>
            </a:r>
            <a:endParaRPr sz="2800" dirty="0">
              <a:latin typeface="Arial"/>
              <a:cs typeface="Arial"/>
            </a:endParaRPr>
          </a:p>
          <a:p>
            <a:pPr marL="12700" marR="5080" indent="-1270" algn="just"/>
            <a:r>
              <a:rPr sz="2800" spc="-10" dirty="0">
                <a:latin typeface="Arial"/>
                <a:cs typeface="Arial"/>
              </a:rPr>
              <a:t>elevados nas </a:t>
            </a:r>
            <a:r>
              <a:rPr sz="2800" spc="-5" dirty="0">
                <a:latin typeface="Arial"/>
                <a:cs typeface="Arial"/>
              </a:rPr>
              <a:t>bacias  hidrográficas situadas a  norte, </a:t>
            </a:r>
            <a:r>
              <a:rPr sz="2800" dirty="0">
                <a:latin typeface="Arial"/>
                <a:cs typeface="Arial"/>
              </a:rPr>
              <a:t>com </a:t>
            </a:r>
            <a:r>
              <a:rPr sz="2800" spc="-5" dirty="0">
                <a:latin typeface="Arial"/>
                <a:cs typeface="Arial"/>
              </a:rPr>
              <a:t>grande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destaque  para a </a:t>
            </a:r>
            <a:r>
              <a:rPr sz="2800" spc="-10" dirty="0">
                <a:latin typeface="Arial"/>
                <a:cs typeface="Arial"/>
              </a:rPr>
              <a:t>do </a:t>
            </a:r>
            <a:r>
              <a:rPr sz="2800" b="1" spc="-5" dirty="0">
                <a:latin typeface="Arial"/>
                <a:cs typeface="Arial"/>
              </a:rPr>
              <a:t>rio </a:t>
            </a:r>
            <a:r>
              <a:rPr sz="2800" b="1" dirty="0">
                <a:latin typeface="Arial"/>
                <a:cs typeface="Arial"/>
              </a:rPr>
              <a:t>Minho</a:t>
            </a:r>
            <a:r>
              <a:rPr sz="2800" dirty="0">
                <a:latin typeface="Arial"/>
                <a:cs typeface="Arial"/>
              </a:rPr>
              <a:t>,  </a:t>
            </a:r>
            <a:r>
              <a:rPr sz="2800" spc="-5" dirty="0">
                <a:latin typeface="Arial"/>
                <a:cs typeface="Arial"/>
              </a:rPr>
              <a:t>registando-se uma variação  sazonal bastante  acentuada.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6132006" y="2070921"/>
            <a:ext cx="792480" cy="3384550"/>
          </a:xfrm>
          <a:custGeom>
            <a:avLst/>
            <a:gdLst/>
            <a:ahLst/>
            <a:cxnLst/>
            <a:rect l="l" t="t" r="r" b="b"/>
            <a:pathLst>
              <a:path w="792479" h="3384550">
                <a:moveTo>
                  <a:pt x="0" y="3384550"/>
                </a:moveTo>
                <a:lnTo>
                  <a:pt x="792162" y="3384550"/>
                </a:lnTo>
                <a:lnTo>
                  <a:pt x="792162" y="0"/>
                </a:lnTo>
                <a:lnTo>
                  <a:pt x="0" y="0"/>
                </a:lnTo>
                <a:lnTo>
                  <a:pt x="0" y="338455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02DC206-5D4C-4164-8C9E-7B2D902B8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06789A2-CBCD-40C6-ABE6-C760575175EF}"/>
              </a:ext>
            </a:extLst>
          </p:cNvPr>
          <p:cNvSpPr txBox="1"/>
          <p:nvPr/>
        </p:nvSpPr>
        <p:spPr>
          <a:xfrm>
            <a:off x="341962" y="5455471"/>
            <a:ext cx="5355453" cy="1200329"/>
          </a:xfrm>
          <a:prstGeom prst="rect">
            <a:avLst/>
          </a:prstGeom>
          <a:noFill/>
          <a:ln w="38100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r>
              <a:rPr lang="pt-PT" sz="2400" b="1" dirty="0"/>
              <a:t>Caudal de um Rio: </a:t>
            </a:r>
            <a:r>
              <a:rPr lang="pt-PT" sz="2400" dirty="0"/>
              <a:t>volume de água que atravessa uma dada área por unidade de tempo (m</a:t>
            </a:r>
            <a:r>
              <a:rPr lang="pt-PT" sz="2400" baseline="30000" dirty="0"/>
              <a:t>3</a:t>
            </a:r>
            <a:r>
              <a:rPr lang="pt-PT" sz="2400" dirty="0"/>
              <a:t>/s).</a:t>
            </a:r>
          </a:p>
        </p:txBody>
      </p:sp>
    </p:spTree>
    <p:extLst>
      <p:ext uri="{BB962C8B-B14F-4D97-AF65-F5344CB8AC3E}">
        <p14:creationId xmlns:p14="http://schemas.microsoft.com/office/powerpoint/2010/main" val="2633257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/>
          <p:nvPr/>
        </p:nvSpPr>
        <p:spPr>
          <a:xfrm>
            <a:off x="1248398" y="1056309"/>
            <a:ext cx="1056846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" indent="-240665">
              <a:spcBef>
                <a:spcPts val="100"/>
              </a:spcBef>
              <a:buFont typeface="Wingdings"/>
              <a:buChar char=""/>
              <a:tabLst>
                <a:tab pos="254000" algn="l"/>
                <a:tab pos="711835" algn="l"/>
                <a:tab pos="1435735" algn="l"/>
                <a:tab pos="2527300" algn="l"/>
                <a:tab pos="3126105" algn="l"/>
                <a:tab pos="3418840" algn="l"/>
                <a:tab pos="4880610" algn="l"/>
              </a:tabLst>
            </a:pPr>
            <a:r>
              <a:rPr sz="2400" spc="-65" dirty="0">
                <a:latin typeface="Arial"/>
                <a:cs typeface="Arial"/>
              </a:rPr>
              <a:t>Tal	</a:t>
            </a:r>
            <a:r>
              <a:rPr sz="2400" spc="-5" dirty="0">
                <a:latin typeface="Arial"/>
                <a:cs typeface="Arial"/>
              </a:rPr>
              <a:t>como	acontece	</a:t>
            </a:r>
            <a:r>
              <a:rPr sz="2400" dirty="0">
                <a:latin typeface="Arial"/>
                <a:cs typeface="Arial"/>
              </a:rPr>
              <a:t>com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lang="pt-PT" sz="2400" spc="-5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precipitação</a:t>
            </a:r>
            <a:r>
              <a:rPr sz="2400" spc="-5" dirty="0">
                <a:latin typeface="Arial"/>
                <a:cs typeface="Arial"/>
              </a:rPr>
              <a:t>,	o</a:t>
            </a:r>
            <a:r>
              <a:rPr lang="pt-PT" sz="2400" spc="-5" dirty="0">
                <a:latin typeface="Arial"/>
                <a:cs typeface="Arial"/>
              </a:rPr>
              <a:t> escoamento apresenta</a:t>
            </a:r>
            <a:r>
              <a:rPr lang="pt-PT" sz="2400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também</a:t>
            </a:r>
            <a:r>
              <a:rPr sz="2400" b="1" spc="-5" dirty="0">
                <a:latin typeface="Arial"/>
                <a:cs typeface="Arial"/>
              </a:rPr>
              <a:t> uma grande irregularidade</a:t>
            </a:r>
            <a:r>
              <a:rPr sz="2400" b="1" spc="8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interanual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59DF8541-EDDA-403E-91AD-CB9614138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1F87BCC-6DE2-43ED-A3D7-B46008FE7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45" t="36923" r="33248" b="13025"/>
          <a:stretch/>
        </p:blipFill>
        <p:spPr>
          <a:xfrm>
            <a:off x="1935265" y="2209275"/>
            <a:ext cx="8321470" cy="454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17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5DD28EE-D4F0-48E5-8271-AB729F63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627E4F1-21AC-488C-9486-75A5A93BF80F}"/>
              </a:ext>
            </a:extLst>
          </p:cNvPr>
          <p:cNvSpPr txBox="1"/>
          <p:nvPr/>
        </p:nvSpPr>
        <p:spPr>
          <a:xfrm>
            <a:off x="356382" y="998806"/>
            <a:ext cx="1147923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/>
              <a:t>Precipitações irregulares ao longo do ano apresentam consequências nos rios portugueses, fazendo com que estes apresentem um escoamento médio anual irregular:</a:t>
            </a:r>
          </a:p>
          <a:p>
            <a:r>
              <a:rPr lang="pt-PT" sz="2000" dirty="0"/>
              <a:t>                       - caudais muito baixos ou nulos,  na estação de estiagem/escassez de precipitação (verão)</a:t>
            </a:r>
          </a:p>
          <a:p>
            <a:r>
              <a:rPr lang="pt-PT" sz="2000" dirty="0"/>
              <a:t>                       - caudais elevados, na estação de abundância de precipitação (inverno)</a:t>
            </a:r>
          </a:p>
          <a:p>
            <a:endParaRPr lang="pt-PT" sz="2000" dirty="0"/>
          </a:p>
          <a:p>
            <a:endParaRPr lang="pt-PT" sz="2000" dirty="0"/>
          </a:p>
          <a:p>
            <a:endParaRPr lang="pt-PT" sz="2000" dirty="0"/>
          </a:p>
          <a:p>
            <a:r>
              <a:rPr lang="pt-PT" sz="2000" dirty="0"/>
              <a:t>Fazendo com que haja uma variabilidade muito acentuada no escoamento médio anual dos rios portugueses, refletindo a irregularidade </a:t>
            </a:r>
            <a:r>
              <a:rPr lang="pt-PT" sz="2000" dirty="0" err="1"/>
              <a:t>interanual</a:t>
            </a:r>
            <a:r>
              <a:rPr lang="pt-PT" sz="2000" dirty="0"/>
              <a:t> da precipitação</a:t>
            </a:r>
          </a:p>
          <a:p>
            <a:endParaRPr lang="pt-PT" sz="2000" dirty="0"/>
          </a:p>
          <a:p>
            <a:endParaRPr lang="pt-PT" sz="2000" dirty="0"/>
          </a:p>
          <a:p>
            <a:r>
              <a:rPr lang="pt-PT" sz="2000" dirty="0"/>
              <a:t>Estação seca: o leito normal dos rios fica reduzido ao leito de estiagem, devido à escassez de precipitação e aos elevados valores de temperatura, que aumentam a evaporação.</a:t>
            </a:r>
          </a:p>
          <a:p>
            <a:endParaRPr lang="pt-PT" sz="2000" dirty="0"/>
          </a:p>
          <a:p>
            <a:r>
              <a:rPr lang="pt-PT" sz="2000" dirty="0"/>
              <a:t>Estação Húmida: a precipitação </a:t>
            </a:r>
            <a:r>
              <a:rPr lang="pt-PT" sz="2000" dirty="0" err="1"/>
              <a:t>abudante</a:t>
            </a:r>
            <a:r>
              <a:rPr lang="pt-PT" sz="2000" dirty="0"/>
              <a:t> e as temperaturas mais baixas fazem diminuir a evaporação e aumentar os caudais dos rios, podendo ultrapassar as margens do leito normal, provocando inundações ou cheias, designando-se de leito de inundação.</a:t>
            </a:r>
          </a:p>
          <a:p>
            <a:endParaRPr lang="pt-PT" sz="2000" dirty="0"/>
          </a:p>
        </p:txBody>
      </p:sp>
      <p:cxnSp>
        <p:nvCxnSpPr>
          <p:cNvPr id="7" name="Conexão reta unidirecional 6">
            <a:extLst>
              <a:ext uri="{FF2B5EF4-FFF2-40B4-BE49-F238E27FC236}">
                <a16:creationId xmlns:a16="http://schemas.microsoft.com/office/drawing/2014/main" id="{4EA3FC76-0402-48BD-83BE-3F35859AFF24}"/>
              </a:ext>
            </a:extLst>
          </p:cNvPr>
          <p:cNvCxnSpPr>
            <a:cxnSpLocks/>
          </p:cNvCxnSpPr>
          <p:nvPr/>
        </p:nvCxnSpPr>
        <p:spPr>
          <a:xfrm flipH="1">
            <a:off x="5472332" y="2250831"/>
            <a:ext cx="14068" cy="956603"/>
          </a:xfrm>
          <a:prstGeom prst="straightConnector1">
            <a:avLst/>
          </a:prstGeom>
          <a:ln w="5715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28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9624AA8-4A68-40AD-9A5C-E2E1C842F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FFA862-0ADE-4FE8-B890-64831A85D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95" t="42462" r="19274" b="17128"/>
          <a:stretch/>
        </p:blipFill>
        <p:spPr>
          <a:xfrm>
            <a:off x="5247249" y="1111348"/>
            <a:ext cx="6738426" cy="497179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AD43654-FB15-4492-B30E-350C3EBC63AF}"/>
              </a:ext>
            </a:extLst>
          </p:cNvPr>
          <p:cNvSpPr txBox="1"/>
          <p:nvPr/>
        </p:nvSpPr>
        <p:spPr>
          <a:xfrm>
            <a:off x="239151" y="1111347"/>
            <a:ext cx="4445391" cy="5262979"/>
          </a:xfrm>
          <a:prstGeom prst="rect">
            <a:avLst/>
          </a:prstGeom>
          <a:noFill/>
          <a:ln w="57150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b="1" dirty="0"/>
              <a:t>Leito normal: </a:t>
            </a:r>
            <a:r>
              <a:rPr lang="pt-PT" sz="2800" dirty="0"/>
              <a:t>área ocupada pelas águas em situação de caudal médio.</a:t>
            </a:r>
          </a:p>
          <a:p>
            <a:endParaRPr lang="pt-PT" sz="2800" dirty="0"/>
          </a:p>
          <a:p>
            <a:r>
              <a:rPr lang="pt-PT" sz="2800" b="1" dirty="0"/>
              <a:t>Leito de estiagem: </a:t>
            </a:r>
            <a:r>
              <a:rPr lang="pt-PT" sz="2800" dirty="0"/>
              <a:t>área ocupada pelo caudal mínimo de um curso de água.</a:t>
            </a:r>
          </a:p>
          <a:p>
            <a:endParaRPr lang="pt-PT" sz="2800" dirty="0"/>
          </a:p>
          <a:p>
            <a:r>
              <a:rPr lang="pt-PT" sz="2800" b="1" dirty="0"/>
              <a:t>Leito de cheia ou inundação:</a:t>
            </a:r>
            <a:r>
              <a:rPr lang="pt-PT" sz="2800" dirty="0"/>
              <a:t> área ocupada pelas águas de um rio em situação de caudal máximo - cheia.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F5C1970-FB07-475C-8C6B-B40DEB547B1F}"/>
              </a:ext>
            </a:extLst>
          </p:cNvPr>
          <p:cNvSpPr/>
          <p:nvPr/>
        </p:nvSpPr>
        <p:spPr>
          <a:xfrm>
            <a:off x="5134708" y="5711483"/>
            <a:ext cx="4135901" cy="478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63226E8-88D0-40FC-8227-19DDF9F1C001}"/>
              </a:ext>
            </a:extLst>
          </p:cNvPr>
          <p:cNvSpPr txBox="1"/>
          <p:nvPr/>
        </p:nvSpPr>
        <p:spPr>
          <a:xfrm>
            <a:off x="6309360" y="5717385"/>
            <a:ext cx="4614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Leitos de um rio, no seu perfil transversal.</a:t>
            </a:r>
          </a:p>
        </p:txBody>
      </p:sp>
    </p:spTree>
    <p:extLst>
      <p:ext uri="{BB962C8B-B14F-4D97-AF65-F5344CB8AC3E}">
        <p14:creationId xmlns:p14="http://schemas.microsoft.com/office/powerpoint/2010/main" val="2042246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16484C5-0775-4581-A5FC-72831F846F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64" t="15490" r="34543" b="9215"/>
          <a:stretch/>
        </p:blipFill>
        <p:spPr>
          <a:xfrm>
            <a:off x="6477003" y="879729"/>
            <a:ext cx="3899647" cy="5647764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2F40BF6-8245-4B2B-B833-B0D17069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EC107A5-FE6C-4EE5-835E-38E720A3E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15" t="17647" r="21487" b="15490"/>
          <a:stretch/>
        </p:blipFill>
        <p:spPr>
          <a:xfrm>
            <a:off x="524435" y="945923"/>
            <a:ext cx="4611767" cy="591207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90EE093-FDDA-418B-9944-7BE7DCE7FBD3}"/>
              </a:ext>
            </a:extLst>
          </p:cNvPr>
          <p:cNvSpPr/>
          <p:nvPr/>
        </p:nvSpPr>
        <p:spPr>
          <a:xfrm>
            <a:off x="524435" y="1761565"/>
            <a:ext cx="815790" cy="268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A440433-2BBE-4C37-935C-47EF60FACD10}"/>
              </a:ext>
            </a:extLst>
          </p:cNvPr>
          <p:cNvSpPr/>
          <p:nvPr/>
        </p:nvSpPr>
        <p:spPr>
          <a:xfrm>
            <a:off x="2622176" y="3482787"/>
            <a:ext cx="914400" cy="215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1FB724A-F503-44D7-83FE-FA373B61ADC9}"/>
              </a:ext>
            </a:extLst>
          </p:cNvPr>
          <p:cNvSpPr/>
          <p:nvPr/>
        </p:nvSpPr>
        <p:spPr>
          <a:xfrm>
            <a:off x="4527830" y="4268605"/>
            <a:ext cx="703728" cy="268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84D3004-A8EA-4D0C-8E33-9F51E14EEA78}"/>
              </a:ext>
            </a:extLst>
          </p:cNvPr>
          <p:cNvSpPr/>
          <p:nvPr/>
        </p:nvSpPr>
        <p:spPr>
          <a:xfrm>
            <a:off x="3908786" y="5804500"/>
            <a:ext cx="703728" cy="215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5110-5FCB-44E7-97D3-87DFBD0358FE}"/>
              </a:ext>
            </a:extLst>
          </p:cNvPr>
          <p:cNvSpPr/>
          <p:nvPr/>
        </p:nvSpPr>
        <p:spPr>
          <a:xfrm>
            <a:off x="3792070" y="3644152"/>
            <a:ext cx="1922929" cy="3139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AC052D8-67C0-4A5E-A996-2921C8BEB804}"/>
              </a:ext>
            </a:extLst>
          </p:cNvPr>
          <p:cNvSpPr txBox="1"/>
          <p:nvPr/>
        </p:nvSpPr>
        <p:spPr>
          <a:xfrm>
            <a:off x="6781802" y="6476262"/>
            <a:ext cx="3290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/>
              <a:t>Pontos de ocorrências de cheias.</a:t>
            </a:r>
          </a:p>
        </p:txBody>
      </p:sp>
    </p:spTree>
    <p:extLst>
      <p:ext uri="{BB962C8B-B14F-4D97-AF65-F5344CB8AC3E}">
        <p14:creationId xmlns:p14="http://schemas.microsoft.com/office/powerpoint/2010/main" val="2920444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6695" y="1864319"/>
            <a:ext cx="384180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4475" marR="5080" indent="-244475">
              <a:spcBef>
                <a:spcPts val="100"/>
              </a:spcBef>
              <a:buFont typeface="Wingdings"/>
              <a:buChar char=""/>
              <a:tabLst>
                <a:tab pos="244475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acentuada </a:t>
            </a:r>
            <a:r>
              <a:rPr sz="3200" spc="-5" dirty="0" err="1">
                <a:latin typeface="Arial"/>
                <a:cs typeface="Arial"/>
              </a:rPr>
              <a:t>variação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da</a:t>
            </a:r>
            <a:r>
              <a:rPr lang="pt-PT" sz="3200" spc="-5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precipitação</a:t>
            </a:r>
            <a:r>
              <a:rPr sz="3200" spc="-5" dirty="0">
                <a:latin typeface="Arial"/>
                <a:cs typeface="Arial"/>
              </a:rPr>
              <a:t> e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do</a:t>
            </a:r>
            <a:r>
              <a:rPr lang="pt-PT" sz="3200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escoamento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influ</a:t>
            </a:r>
            <a:r>
              <a:rPr lang="pt-PT" sz="3200" spc="-5" dirty="0">
                <a:latin typeface="Arial"/>
                <a:cs typeface="Arial"/>
              </a:rPr>
              <a:t>e</a:t>
            </a:r>
            <a:r>
              <a:rPr sz="3200" spc="-5" dirty="0" err="1">
                <a:latin typeface="Arial"/>
                <a:cs typeface="Arial"/>
              </a:rPr>
              <a:t>ncia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</a:t>
            </a:r>
            <a:r>
              <a:rPr lang="pt-PT" sz="320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caudal </a:t>
            </a:r>
            <a:r>
              <a:rPr sz="3200" b="1" dirty="0">
                <a:latin typeface="Arial"/>
                <a:cs typeface="Arial"/>
              </a:rPr>
              <a:t>dos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rios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5353746" y="1129690"/>
            <a:ext cx="6280235" cy="4598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8944025" y="5752170"/>
            <a:ext cx="13525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013460" algn="l"/>
              </a:tabLst>
            </a:pPr>
            <a:r>
              <a:rPr sz="1600" spc="-5" dirty="0">
                <a:latin typeface="Arial"/>
                <a:cs typeface="Arial"/>
              </a:rPr>
              <a:t>p</a:t>
            </a:r>
            <a:r>
              <a:rPr sz="1600" spc="-10" dirty="0">
                <a:latin typeface="Arial"/>
                <a:cs typeface="Arial"/>
              </a:rPr>
              <a:t>r</a:t>
            </a:r>
            <a:r>
              <a:rPr sz="1600" spc="-5" dirty="0">
                <a:latin typeface="Arial"/>
                <a:cs typeface="Arial"/>
              </a:rPr>
              <a:t>inc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p</a:t>
            </a:r>
            <a:r>
              <a:rPr sz="1600" spc="-20" dirty="0">
                <a:latin typeface="Arial"/>
                <a:cs typeface="Arial"/>
              </a:rPr>
              <a:t>a</a:t>
            </a:r>
            <a:r>
              <a:rPr sz="1600" spc="-5" dirty="0">
                <a:latin typeface="Arial"/>
                <a:cs typeface="Arial"/>
              </a:rPr>
              <a:t>is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5" dirty="0">
                <a:latin typeface="Arial"/>
                <a:cs typeface="Arial"/>
              </a:rPr>
              <a:t>ri</a:t>
            </a:r>
            <a:r>
              <a:rPr sz="1600" spc="-20" dirty="0">
                <a:latin typeface="Arial"/>
                <a:cs typeface="Arial"/>
              </a:rPr>
              <a:t>o</a:t>
            </a:r>
            <a:r>
              <a:rPr sz="1600" spc="-5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5881674" y="5752170"/>
            <a:ext cx="29451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98830" algn="l"/>
                <a:tab pos="1494155" algn="l"/>
                <a:tab pos="1862455" algn="l"/>
                <a:tab pos="2604770" algn="l"/>
              </a:tabLst>
            </a:pPr>
            <a:r>
              <a:rPr sz="1600" spc="-5" dirty="0">
                <a:latin typeface="Arial"/>
                <a:cs typeface="Arial"/>
              </a:rPr>
              <a:t>Caud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spc="-5" dirty="0">
                <a:latin typeface="Arial"/>
                <a:cs typeface="Arial"/>
              </a:rPr>
              <a:t>l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5" dirty="0">
                <a:latin typeface="Arial"/>
                <a:cs typeface="Arial"/>
              </a:rPr>
              <a:t>médio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10" dirty="0">
                <a:latin typeface="Arial"/>
                <a:cs typeface="Arial"/>
              </a:rPr>
              <a:t>d</a:t>
            </a:r>
            <a:r>
              <a:rPr sz="1600" spc="-5" dirty="0">
                <a:latin typeface="Arial"/>
                <a:cs typeface="Arial"/>
              </a:rPr>
              <a:t>e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5" dirty="0">
                <a:latin typeface="Arial"/>
                <a:cs typeface="Arial"/>
              </a:rPr>
              <a:t>alguns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10" dirty="0">
                <a:latin typeface="Arial"/>
                <a:cs typeface="Arial"/>
              </a:rPr>
              <a:t>dos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portugueses.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AD2B7876-ED5A-4DE4-86F0-CA83C4F0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56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6584425" y="2377927"/>
            <a:ext cx="211480" cy="3311869"/>
          </a:xfrm>
          <a:custGeom>
            <a:avLst/>
            <a:gdLst/>
            <a:ahLst/>
            <a:cxnLst/>
            <a:rect l="l" t="t" r="r" b="b"/>
            <a:pathLst>
              <a:path w="132715" h="2665729">
                <a:moveTo>
                  <a:pt x="15875" y="2535047"/>
                </a:moveTo>
                <a:lnTo>
                  <a:pt x="9144" y="2539111"/>
                </a:lnTo>
                <a:lnTo>
                  <a:pt x="2286" y="2543048"/>
                </a:lnTo>
                <a:lnTo>
                  <a:pt x="0" y="2551811"/>
                </a:lnTo>
                <a:lnTo>
                  <a:pt x="66294" y="2665476"/>
                </a:lnTo>
                <a:lnTo>
                  <a:pt x="82808" y="2637155"/>
                </a:lnTo>
                <a:lnTo>
                  <a:pt x="51943" y="2637155"/>
                </a:lnTo>
                <a:lnTo>
                  <a:pt x="51943" y="2584225"/>
                </a:lnTo>
                <a:lnTo>
                  <a:pt x="28575" y="2544191"/>
                </a:lnTo>
                <a:lnTo>
                  <a:pt x="24638" y="2537333"/>
                </a:lnTo>
                <a:lnTo>
                  <a:pt x="15875" y="2535047"/>
                </a:lnTo>
                <a:close/>
              </a:path>
              <a:path w="132715" h="2665729">
                <a:moveTo>
                  <a:pt x="51943" y="2584225"/>
                </a:moveTo>
                <a:lnTo>
                  <a:pt x="51943" y="2637155"/>
                </a:lnTo>
                <a:lnTo>
                  <a:pt x="80518" y="2637155"/>
                </a:lnTo>
                <a:lnTo>
                  <a:pt x="80518" y="2629916"/>
                </a:lnTo>
                <a:lnTo>
                  <a:pt x="53975" y="2629916"/>
                </a:lnTo>
                <a:lnTo>
                  <a:pt x="66294" y="2608811"/>
                </a:lnTo>
                <a:lnTo>
                  <a:pt x="51943" y="2584225"/>
                </a:lnTo>
                <a:close/>
              </a:path>
              <a:path w="132715" h="2665729">
                <a:moveTo>
                  <a:pt x="116713" y="2535047"/>
                </a:moveTo>
                <a:lnTo>
                  <a:pt x="107950" y="2537333"/>
                </a:lnTo>
                <a:lnTo>
                  <a:pt x="104013" y="2544191"/>
                </a:lnTo>
                <a:lnTo>
                  <a:pt x="80645" y="2584225"/>
                </a:lnTo>
                <a:lnTo>
                  <a:pt x="80518" y="2637155"/>
                </a:lnTo>
                <a:lnTo>
                  <a:pt x="82808" y="2637155"/>
                </a:lnTo>
                <a:lnTo>
                  <a:pt x="132588" y="2551811"/>
                </a:lnTo>
                <a:lnTo>
                  <a:pt x="130301" y="2543048"/>
                </a:lnTo>
                <a:lnTo>
                  <a:pt x="123444" y="2539111"/>
                </a:lnTo>
                <a:lnTo>
                  <a:pt x="116713" y="2535047"/>
                </a:lnTo>
                <a:close/>
              </a:path>
              <a:path w="132715" h="2665729">
                <a:moveTo>
                  <a:pt x="66294" y="2608811"/>
                </a:moveTo>
                <a:lnTo>
                  <a:pt x="53975" y="2629916"/>
                </a:lnTo>
                <a:lnTo>
                  <a:pt x="78613" y="2629916"/>
                </a:lnTo>
                <a:lnTo>
                  <a:pt x="66294" y="2608811"/>
                </a:lnTo>
                <a:close/>
              </a:path>
              <a:path w="132715" h="2665729">
                <a:moveTo>
                  <a:pt x="80518" y="2584442"/>
                </a:moveTo>
                <a:lnTo>
                  <a:pt x="66294" y="2608811"/>
                </a:lnTo>
                <a:lnTo>
                  <a:pt x="78613" y="2629916"/>
                </a:lnTo>
                <a:lnTo>
                  <a:pt x="80518" y="2629916"/>
                </a:lnTo>
                <a:lnTo>
                  <a:pt x="80518" y="2584442"/>
                </a:lnTo>
                <a:close/>
              </a:path>
              <a:path w="132715" h="2665729">
                <a:moveTo>
                  <a:pt x="80518" y="0"/>
                </a:moveTo>
                <a:lnTo>
                  <a:pt x="51943" y="0"/>
                </a:lnTo>
                <a:lnTo>
                  <a:pt x="52070" y="2584442"/>
                </a:lnTo>
                <a:lnTo>
                  <a:pt x="66294" y="2608811"/>
                </a:lnTo>
                <a:lnTo>
                  <a:pt x="80518" y="2584442"/>
                </a:lnTo>
                <a:lnTo>
                  <a:pt x="8051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1975848" y="2377927"/>
            <a:ext cx="211480" cy="2718705"/>
          </a:xfrm>
          <a:custGeom>
            <a:avLst/>
            <a:gdLst/>
            <a:ahLst/>
            <a:cxnLst/>
            <a:rect l="l" t="t" r="r" b="b"/>
            <a:pathLst>
              <a:path w="132714" h="2233929">
                <a:moveTo>
                  <a:pt x="16001" y="2103247"/>
                </a:moveTo>
                <a:lnTo>
                  <a:pt x="9143" y="2107311"/>
                </a:lnTo>
                <a:lnTo>
                  <a:pt x="2286" y="2111248"/>
                </a:lnTo>
                <a:lnTo>
                  <a:pt x="0" y="2120011"/>
                </a:lnTo>
                <a:lnTo>
                  <a:pt x="4063" y="2126742"/>
                </a:lnTo>
                <a:lnTo>
                  <a:pt x="66420" y="2233676"/>
                </a:lnTo>
                <a:lnTo>
                  <a:pt x="82902" y="2205355"/>
                </a:lnTo>
                <a:lnTo>
                  <a:pt x="52069" y="2205355"/>
                </a:lnTo>
                <a:lnTo>
                  <a:pt x="52069" y="2152425"/>
                </a:lnTo>
                <a:lnTo>
                  <a:pt x="28701" y="2112391"/>
                </a:lnTo>
                <a:lnTo>
                  <a:pt x="24764" y="2105533"/>
                </a:lnTo>
                <a:lnTo>
                  <a:pt x="16001" y="2103247"/>
                </a:lnTo>
                <a:close/>
              </a:path>
              <a:path w="132714" h="2233929">
                <a:moveTo>
                  <a:pt x="52070" y="2152425"/>
                </a:moveTo>
                <a:lnTo>
                  <a:pt x="52069" y="2205355"/>
                </a:lnTo>
                <a:lnTo>
                  <a:pt x="80644" y="2205355"/>
                </a:lnTo>
                <a:lnTo>
                  <a:pt x="80644" y="2198116"/>
                </a:lnTo>
                <a:lnTo>
                  <a:pt x="53975" y="2198116"/>
                </a:lnTo>
                <a:lnTo>
                  <a:pt x="66357" y="2176902"/>
                </a:lnTo>
                <a:lnTo>
                  <a:pt x="52070" y="2152425"/>
                </a:lnTo>
                <a:close/>
              </a:path>
              <a:path w="132714" h="2233929">
                <a:moveTo>
                  <a:pt x="116712" y="2103247"/>
                </a:moveTo>
                <a:lnTo>
                  <a:pt x="107950" y="2105533"/>
                </a:lnTo>
                <a:lnTo>
                  <a:pt x="104012" y="2112391"/>
                </a:lnTo>
                <a:lnTo>
                  <a:pt x="80644" y="2152425"/>
                </a:lnTo>
                <a:lnTo>
                  <a:pt x="80644" y="2205355"/>
                </a:lnTo>
                <a:lnTo>
                  <a:pt x="82902" y="2205355"/>
                </a:lnTo>
                <a:lnTo>
                  <a:pt x="128650" y="2126742"/>
                </a:lnTo>
                <a:lnTo>
                  <a:pt x="132714" y="2120011"/>
                </a:lnTo>
                <a:lnTo>
                  <a:pt x="130428" y="2111248"/>
                </a:lnTo>
                <a:lnTo>
                  <a:pt x="123570" y="2107311"/>
                </a:lnTo>
                <a:lnTo>
                  <a:pt x="116712" y="2103247"/>
                </a:lnTo>
                <a:close/>
              </a:path>
              <a:path w="132714" h="2233929">
                <a:moveTo>
                  <a:pt x="66357" y="2176902"/>
                </a:moveTo>
                <a:lnTo>
                  <a:pt x="53975" y="2198116"/>
                </a:lnTo>
                <a:lnTo>
                  <a:pt x="78739" y="2198116"/>
                </a:lnTo>
                <a:lnTo>
                  <a:pt x="66357" y="2176902"/>
                </a:lnTo>
                <a:close/>
              </a:path>
              <a:path w="132714" h="2233929">
                <a:moveTo>
                  <a:pt x="80644" y="2152425"/>
                </a:moveTo>
                <a:lnTo>
                  <a:pt x="66357" y="2176902"/>
                </a:lnTo>
                <a:lnTo>
                  <a:pt x="78739" y="2198116"/>
                </a:lnTo>
                <a:lnTo>
                  <a:pt x="80644" y="2198116"/>
                </a:lnTo>
                <a:lnTo>
                  <a:pt x="80644" y="2152425"/>
                </a:lnTo>
                <a:close/>
              </a:path>
              <a:path w="132714" h="2233929">
                <a:moveTo>
                  <a:pt x="80644" y="0"/>
                </a:moveTo>
                <a:lnTo>
                  <a:pt x="52069" y="0"/>
                </a:lnTo>
                <a:lnTo>
                  <a:pt x="52070" y="2152425"/>
                </a:lnTo>
                <a:lnTo>
                  <a:pt x="66357" y="2176902"/>
                </a:lnTo>
                <a:lnTo>
                  <a:pt x="80644" y="2152425"/>
                </a:lnTo>
                <a:lnTo>
                  <a:pt x="8064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2213610" y="1003324"/>
            <a:ext cx="7764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Em Portugal, o </a:t>
            </a:r>
            <a:r>
              <a:rPr b="1" spc="-5" dirty="0">
                <a:latin typeface="Arial"/>
                <a:cs typeface="Arial"/>
              </a:rPr>
              <a:t>regime </a:t>
            </a:r>
            <a:r>
              <a:rPr b="1" dirty="0">
                <a:latin typeface="Arial"/>
                <a:cs typeface="Arial"/>
              </a:rPr>
              <a:t>dos </a:t>
            </a:r>
            <a:r>
              <a:rPr b="1" spc="-5" dirty="0">
                <a:latin typeface="Arial"/>
                <a:cs typeface="Arial"/>
              </a:rPr>
              <a:t>rios </a:t>
            </a:r>
            <a:r>
              <a:rPr dirty="0">
                <a:latin typeface="Arial"/>
                <a:cs typeface="Arial"/>
              </a:rPr>
              <a:t>– </a:t>
            </a:r>
            <a:r>
              <a:rPr spc="-5" dirty="0">
                <a:latin typeface="Arial"/>
                <a:cs typeface="Arial"/>
              </a:rPr>
              <a:t>variação do caudal ao longo </a:t>
            </a:r>
            <a:r>
              <a:rPr dirty="0">
                <a:latin typeface="Arial"/>
                <a:cs typeface="Arial"/>
              </a:rPr>
              <a:t>do </a:t>
            </a:r>
            <a:r>
              <a:rPr spc="-5" dirty="0">
                <a:latin typeface="Arial"/>
                <a:cs typeface="Arial"/>
              </a:rPr>
              <a:t>ano </a:t>
            </a:r>
            <a:r>
              <a:rPr dirty="0">
                <a:latin typeface="Arial"/>
                <a:cs typeface="Arial"/>
              </a:rPr>
              <a:t>–  </a:t>
            </a:r>
            <a:r>
              <a:rPr spc="-5" dirty="0">
                <a:latin typeface="Arial"/>
                <a:cs typeface="Arial"/>
              </a:rPr>
              <a:t>caracteriza-se por uma grande </a:t>
            </a:r>
            <a:r>
              <a:rPr b="1" spc="-5" dirty="0">
                <a:latin typeface="Arial"/>
                <a:cs typeface="Arial"/>
              </a:rPr>
              <a:t>irregularidade sazonal e</a:t>
            </a:r>
            <a:r>
              <a:rPr b="1" spc="8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espacial: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818244" y="1932933"/>
            <a:ext cx="2447925" cy="444994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166370" rIns="0" bIns="0" rtlCol="0">
            <a:spAutoFit/>
          </a:bodyPr>
          <a:lstStyle/>
          <a:p>
            <a:pPr marL="638810">
              <a:spcBef>
                <a:spcPts val="1310"/>
              </a:spcBef>
            </a:pPr>
            <a:r>
              <a:rPr b="1" spc="-5" dirty="0">
                <a:latin typeface="Arial"/>
                <a:cs typeface="Arial"/>
              </a:rPr>
              <a:t>No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norte…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315006" y="2681363"/>
            <a:ext cx="3599179" cy="863057"/>
          </a:xfrm>
          <a:prstGeom prst="rect">
            <a:avLst/>
          </a:pr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60000" marR="394335" indent="-755015" algn="ctr">
              <a:lnSpc>
                <a:spcPts val="2110"/>
              </a:lnSpc>
              <a:spcBef>
                <a:spcPts val="300"/>
              </a:spcBef>
            </a:pPr>
            <a:r>
              <a:rPr spc="-5" dirty="0">
                <a:latin typeface="Arial"/>
                <a:cs typeface="Arial"/>
              </a:rPr>
              <a:t>com </a:t>
            </a:r>
            <a:r>
              <a:rPr b="1" spc="-5" dirty="0">
                <a:latin typeface="Arial"/>
                <a:cs typeface="Arial"/>
              </a:rPr>
              <a:t>caudais </a:t>
            </a:r>
            <a:r>
              <a:rPr b="1" spc="-5" dirty="0" err="1">
                <a:latin typeface="Arial"/>
                <a:cs typeface="Arial"/>
              </a:rPr>
              <a:t>médios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5" dirty="0" err="1">
                <a:latin typeface="Arial"/>
                <a:cs typeface="Arial"/>
              </a:rPr>
              <a:t>mais</a:t>
            </a:r>
            <a:r>
              <a:rPr lang="pt-PT" b="1" spc="-5" dirty="0">
                <a:latin typeface="Arial"/>
                <a:cs typeface="Arial"/>
              </a:rPr>
              <a:t> </a:t>
            </a:r>
            <a:r>
              <a:rPr b="1" dirty="0" err="1">
                <a:latin typeface="Arial"/>
                <a:cs typeface="Arial"/>
              </a:rPr>
              <a:t>abundantes</a:t>
            </a:r>
            <a:r>
              <a:rPr lang="pt-PT" dirty="0">
                <a:latin typeface="Arial"/>
                <a:cs typeface="Arial"/>
              </a:rPr>
              <a:t> e mais </a:t>
            </a:r>
            <a:r>
              <a:rPr lang="pt-PT" b="1" dirty="0">
                <a:latin typeface="Arial"/>
                <a:cs typeface="Arial"/>
              </a:rPr>
              <a:t>regulares</a:t>
            </a:r>
            <a:r>
              <a:rPr lang="pt-PT" dirty="0">
                <a:latin typeface="Arial"/>
                <a:cs typeface="Arial"/>
              </a:rPr>
              <a:t>, ao longo do ano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315006" y="3980930"/>
            <a:ext cx="3599179" cy="593752"/>
          </a:xfrm>
          <a:prstGeom prst="rect">
            <a:avLst/>
          </a:pr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715010" marR="521970" indent="-186055">
              <a:lnSpc>
                <a:spcPts val="2110"/>
              </a:lnSpc>
              <a:spcBef>
                <a:spcPts val="430"/>
              </a:spcBef>
            </a:pPr>
            <a:r>
              <a:rPr spc="-5" dirty="0">
                <a:latin typeface="Arial"/>
                <a:cs typeface="Arial"/>
              </a:rPr>
              <a:t>a ocorrência de </a:t>
            </a:r>
            <a:r>
              <a:rPr b="1" spc="-5" dirty="0">
                <a:latin typeface="Arial"/>
                <a:cs typeface="Arial"/>
              </a:rPr>
              <a:t>cheias é  frequente </a:t>
            </a:r>
            <a:r>
              <a:rPr spc="-5" dirty="0">
                <a:latin typeface="Arial"/>
                <a:cs typeface="Arial"/>
              </a:rPr>
              <a:t>no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inverno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315006" y="5096633"/>
            <a:ext cx="3599179" cy="1141210"/>
          </a:xfrm>
          <a:prstGeom prst="rect">
            <a:avLst/>
          </a:pr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61925" marR="152400" indent="-2540" algn="ctr">
              <a:lnSpc>
                <a:spcPct val="98900"/>
              </a:lnSpc>
              <a:spcBef>
                <a:spcPts val="345"/>
              </a:spcBef>
            </a:pPr>
            <a:r>
              <a:rPr spc="-5" dirty="0">
                <a:latin typeface="Arial"/>
                <a:cs typeface="Arial"/>
              </a:rPr>
              <a:t>no verão, dá-se a </a:t>
            </a:r>
            <a:r>
              <a:rPr b="1" spc="-5" dirty="0">
                <a:latin typeface="Arial"/>
                <a:cs typeface="Arial"/>
              </a:rPr>
              <a:t>redução </a:t>
            </a:r>
            <a:r>
              <a:rPr b="1" dirty="0">
                <a:latin typeface="Arial"/>
                <a:cs typeface="Arial"/>
              </a:rPr>
              <a:t>do  </a:t>
            </a:r>
            <a:r>
              <a:rPr b="1" spc="-5" dirty="0">
                <a:latin typeface="Arial"/>
                <a:cs typeface="Arial"/>
              </a:rPr>
              <a:t>caudal </a:t>
            </a:r>
            <a:r>
              <a:rPr spc="-5" dirty="0">
                <a:latin typeface="Arial"/>
                <a:cs typeface="Arial"/>
              </a:rPr>
              <a:t>em dois a </a:t>
            </a:r>
            <a:r>
              <a:rPr dirty="0">
                <a:latin typeface="Arial"/>
                <a:cs typeface="Arial"/>
              </a:rPr>
              <a:t>três </a:t>
            </a:r>
            <a:r>
              <a:rPr spc="-5" dirty="0">
                <a:latin typeface="Arial"/>
                <a:cs typeface="Arial"/>
              </a:rPr>
              <a:t>meses de  </a:t>
            </a:r>
            <a:r>
              <a:rPr b="1" spc="-5" dirty="0" err="1">
                <a:latin typeface="Arial"/>
                <a:cs typeface="Arial"/>
              </a:rPr>
              <a:t>estiagem</a:t>
            </a:r>
            <a:r>
              <a:rPr lang="pt-PT" b="1" spc="-5" dirty="0">
                <a:latin typeface="Arial"/>
                <a:cs typeface="Arial"/>
              </a:rPr>
              <a:t> </a:t>
            </a:r>
            <a:r>
              <a:rPr lang="pt-PT" spc="-5" dirty="0">
                <a:latin typeface="Arial"/>
                <a:cs typeface="Arial"/>
              </a:rPr>
              <a:t>– período de caudal </a:t>
            </a:r>
            <a:r>
              <a:rPr lang="pt-PT" spc="-5" dirty="0" err="1">
                <a:latin typeface="Arial"/>
                <a:cs typeface="Arial"/>
              </a:rPr>
              <a:t>inferiro</a:t>
            </a:r>
            <a:r>
              <a:rPr lang="pt-PT" spc="-5" dirty="0">
                <a:latin typeface="Arial"/>
                <a:cs typeface="Arial"/>
              </a:rPr>
              <a:t> a 25% do caudal médio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5426820" y="1932933"/>
            <a:ext cx="2447925" cy="444994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166370" rIns="0" bIns="0" rtlCol="0">
            <a:spAutoFit/>
          </a:bodyPr>
          <a:lstStyle/>
          <a:p>
            <a:pPr marL="760095">
              <a:spcBef>
                <a:spcPts val="1310"/>
              </a:spcBef>
            </a:pPr>
            <a:r>
              <a:rPr b="1" spc="-5" dirty="0">
                <a:latin typeface="Arial"/>
                <a:cs typeface="Arial"/>
              </a:rPr>
              <a:t>No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sul…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634594" y="5689797"/>
            <a:ext cx="3745229" cy="922655"/>
          </a:xfrm>
          <a:custGeom>
            <a:avLst/>
            <a:gdLst/>
            <a:ahLst/>
            <a:cxnLst/>
            <a:rect l="l" t="t" r="r" b="b"/>
            <a:pathLst>
              <a:path w="3745229" h="922654">
                <a:moveTo>
                  <a:pt x="0" y="922337"/>
                </a:moveTo>
                <a:lnTo>
                  <a:pt x="3744976" y="922337"/>
                </a:lnTo>
                <a:lnTo>
                  <a:pt x="3744976" y="0"/>
                </a:lnTo>
                <a:lnTo>
                  <a:pt x="0" y="0"/>
                </a:lnTo>
                <a:lnTo>
                  <a:pt x="0" y="922337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/>
          <p:cNvSpPr txBox="1"/>
          <p:nvPr/>
        </p:nvSpPr>
        <p:spPr>
          <a:xfrm>
            <a:off x="4740989" y="5744770"/>
            <a:ext cx="35890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No verão, a redução dos caudais  pode chegar a </a:t>
            </a:r>
            <a:r>
              <a:rPr b="1" spc="-5" dirty="0">
                <a:latin typeface="Arial"/>
                <a:cs typeface="Arial"/>
              </a:rPr>
              <a:t>seis meses de  estiagem </a:t>
            </a:r>
            <a:r>
              <a:rPr spc="-5" dirty="0">
                <a:latin typeface="Arial"/>
                <a:cs typeface="Arial"/>
              </a:rPr>
              <a:t>ou </a:t>
            </a:r>
            <a:r>
              <a:rPr dirty="0">
                <a:latin typeface="Arial"/>
                <a:cs typeface="Arial"/>
              </a:rPr>
              <a:t>mesmo</a:t>
            </a:r>
            <a:r>
              <a:rPr spc="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secar.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4821244" y="2612034"/>
            <a:ext cx="3736975" cy="1142620"/>
          </a:xfrm>
          <a:prstGeom prst="rect">
            <a:avLst/>
          </a:pr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>
              <a:spcBef>
                <a:spcPts val="270"/>
              </a:spcBef>
            </a:pPr>
            <a:r>
              <a:rPr spc="-5" dirty="0">
                <a:latin typeface="Arial"/>
                <a:cs typeface="Arial"/>
              </a:rPr>
              <a:t>o regime dos rios é </a:t>
            </a:r>
            <a:r>
              <a:rPr b="1" spc="-5" dirty="0" err="1">
                <a:latin typeface="Arial"/>
                <a:cs typeface="Arial"/>
              </a:rPr>
              <a:t>mais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irregular</a:t>
            </a:r>
            <a:r>
              <a:rPr lang="pt-PT" spc="-5" dirty="0">
                <a:latin typeface="Arial"/>
                <a:cs typeface="Arial"/>
              </a:rPr>
              <a:t>, devido à menor precipitação e à temperatura média ser mais elevada, aumentando a evaporação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14"/>
          <p:cNvSpPr txBox="1"/>
          <p:nvPr/>
        </p:nvSpPr>
        <p:spPr>
          <a:xfrm>
            <a:off x="4782511" y="4068648"/>
            <a:ext cx="3745229" cy="1132361"/>
          </a:xfrm>
          <a:prstGeom prst="rect">
            <a:avLst/>
          </a:prstGeom>
          <a:solidFill>
            <a:schemeClr val="bg1"/>
          </a:solidFill>
          <a:ln w="19050">
            <a:solidFill>
              <a:srgbClr val="375F92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60000" marR="136525" indent="-928369" algn="ctr">
              <a:lnSpc>
                <a:spcPts val="2110"/>
              </a:lnSpc>
              <a:spcBef>
                <a:spcPts val="200"/>
              </a:spcBef>
            </a:pPr>
            <a:r>
              <a:rPr spc="-5" dirty="0">
                <a:latin typeface="Arial"/>
                <a:cs typeface="Arial"/>
              </a:rPr>
              <a:t>ocorrência de </a:t>
            </a:r>
            <a:r>
              <a:rPr b="1" dirty="0">
                <a:latin typeface="Arial"/>
                <a:cs typeface="Arial"/>
              </a:rPr>
              <a:t>menos </a:t>
            </a:r>
            <a:r>
              <a:rPr b="1" spc="-5" dirty="0">
                <a:latin typeface="Arial"/>
                <a:cs typeface="Arial"/>
              </a:rPr>
              <a:t>cheias </a:t>
            </a:r>
            <a:r>
              <a:rPr dirty="0">
                <a:latin typeface="Arial"/>
                <a:cs typeface="Arial"/>
              </a:rPr>
              <a:t>mas  </a:t>
            </a:r>
            <a:r>
              <a:rPr spc="-5" dirty="0" err="1">
                <a:latin typeface="Arial"/>
                <a:cs typeface="Arial"/>
              </a:rPr>
              <a:t>mais</a:t>
            </a:r>
            <a:r>
              <a:rPr spc="-5" dirty="0">
                <a:latin typeface="Arial"/>
                <a:cs typeface="Arial"/>
              </a:rPr>
              <a:t> </a:t>
            </a:r>
            <a:r>
              <a:rPr spc="-5" dirty="0" err="1">
                <a:latin typeface="Arial"/>
                <a:cs typeface="Arial"/>
              </a:rPr>
              <a:t>torrenciais</a:t>
            </a:r>
            <a:r>
              <a:rPr lang="pt-PT" spc="-5" dirty="0">
                <a:latin typeface="Arial"/>
                <a:cs typeface="Arial"/>
              </a:rPr>
              <a:t>, podendo ultrapassar 300 a </a:t>
            </a:r>
            <a:r>
              <a:rPr lang="pt-PT" spc="-10" dirty="0">
                <a:latin typeface="Arial"/>
                <a:cs typeface="Arial"/>
              </a:rPr>
              <a:t>400  </a:t>
            </a:r>
            <a:r>
              <a:rPr lang="pt-PT" spc="-5" dirty="0">
                <a:latin typeface="Arial"/>
                <a:cs typeface="Arial"/>
              </a:rPr>
              <a:t>vezes o caudal</a:t>
            </a:r>
            <a:r>
              <a:rPr lang="pt-PT" spc="20" dirty="0">
                <a:latin typeface="Arial"/>
                <a:cs typeface="Arial"/>
              </a:rPr>
              <a:t> </a:t>
            </a:r>
            <a:r>
              <a:rPr lang="pt-PT" spc="-5" dirty="0">
                <a:latin typeface="Arial"/>
                <a:cs typeface="Arial"/>
              </a:rPr>
              <a:t>médio.</a:t>
            </a:r>
            <a:endParaRPr lang="pt-PT" dirty="0">
              <a:latin typeface="Arial"/>
              <a:cs typeface="Arial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BBEE65BB-0A60-4A19-9B19-1921F25E7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 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95827D-39B1-42BE-B888-2D66E550486E}"/>
              </a:ext>
            </a:extLst>
          </p:cNvPr>
          <p:cNvSpPr txBox="1"/>
          <p:nvPr/>
        </p:nvSpPr>
        <p:spPr>
          <a:xfrm>
            <a:off x="8708386" y="2741199"/>
            <a:ext cx="3303494" cy="2585323"/>
          </a:xfrm>
          <a:prstGeom prst="rect">
            <a:avLst/>
          </a:prstGeom>
          <a:noFill/>
          <a:ln w="28575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dirty="0"/>
              <a:t>No Norte, durante o </a:t>
            </a:r>
            <a:r>
              <a:rPr lang="pt-PT" b="1" dirty="0"/>
              <a:t>verão</a:t>
            </a:r>
            <a:r>
              <a:rPr lang="pt-PT" dirty="0"/>
              <a:t>, o caudal diminui mas há sempre escoamento.</a:t>
            </a:r>
          </a:p>
          <a:p>
            <a:pPr algn="just"/>
            <a:endParaRPr lang="pt-PT" dirty="0"/>
          </a:p>
          <a:p>
            <a:pPr algn="just"/>
            <a:r>
              <a:rPr lang="pt-PT" dirty="0"/>
              <a:t>No Sul, no </a:t>
            </a:r>
            <a:r>
              <a:rPr lang="pt-PT" b="1" dirty="0"/>
              <a:t>verão</a:t>
            </a:r>
            <a:r>
              <a:rPr lang="pt-PT" dirty="0"/>
              <a:t>, devido à longa duração da estação seca, dá-se uma redução no caudal dos rios ou até o seu desaparecimento temporário.</a:t>
            </a:r>
          </a:p>
        </p:txBody>
      </p:sp>
    </p:spTree>
    <p:extLst>
      <p:ext uri="{BB962C8B-B14F-4D97-AF65-F5344CB8AC3E}">
        <p14:creationId xmlns:p14="http://schemas.microsoft.com/office/powerpoint/2010/main" val="610137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26958" y="2021840"/>
            <a:ext cx="308229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5080" indent="-137160">
              <a:spcBef>
                <a:spcPts val="100"/>
              </a:spcBef>
              <a:buChar char="•"/>
              <a:tabLst>
                <a:tab pos="155575" algn="l"/>
              </a:tabLst>
            </a:pPr>
            <a:r>
              <a:rPr b="1" dirty="0">
                <a:latin typeface="Arial"/>
                <a:cs typeface="Arial"/>
              </a:rPr>
              <a:t>nas </a:t>
            </a:r>
            <a:r>
              <a:rPr b="1" spc="-5" dirty="0">
                <a:latin typeface="Arial"/>
                <a:cs typeface="Arial"/>
              </a:rPr>
              <a:t>Regiões </a:t>
            </a:r>
            <a:r>
              <a:rPr b="1" spc="-10" dirty="0">
                <a:latin typeface="Arial"/>
                <a:cs typeface="Arial"/>
              </a:rPr>
              <a:t>Autónomas</a:t>
            </a:r>
            <a:r>
              <a:rPr spc="-10" dirty="0">
                <a:latin typeface="Arial"/>
                <a:cs typeface="Arial"/>
              </a:rPr>
              <a:t>,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  variação sazonal é menos  acentuada nos Açores </a:t>
            </a:r>
            <a:r>
              <a:rPr dirty="0">
                <a:latin typeface="Arial"/>
                <a:cs typeface="Arial"/>
              </a:rPr>
              <a:t>mas  </a:t>
            </a:r>
            <a:r>
              <a:rPr spc="-5" dirty="0">
                <a:latin typeface="Arial"/>
                <a:cs typeface="Arial"/>
              </a:rPr>
              <a:t>grande parte dos cursos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</a:t>
            </a:r>
            <a:endParaRPr>
              <a:latin typeface="Arial"/>
              <a:cs typeface="Arial"/>
            </a:endParaRPr>
          </a:p>
          <a:p>
            <a:pPr marL="264160" marR="258445" indent="202565"/>
            <a:r>
              <a:rPr spc="-5" dirty="0">
                <a:latin typeface="Arial"/>
                <a:cs typeface="Arial"/>
              </a:rPr>
              <a:t>água </a:t>
            </a:r>
            <a:r>
              <a:rPr dirty="0">
                <a:latin typeface="Arial"/>
                <a:cs typeface="Arial"/>
              </a:rPr>
              <a:t>tem </a:t>
            </a:r>
            <a:r>
              <a:rPr spc="-5" dirty="0">
                <a:latin typeface="Arial"/>
                <a:cs typeface="Arial"/>
              </a:rPr>
              <a:t>um </a:t>
            </a:r>
            <a:r>
              <a:rPr b="1" spc="-5" dirty="0">
                <a:latin typeface="Arial"/>
                <a:cs typeface="Arial"/>
              </a:rPr>
              <a:t>regime  temporário e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torrencial.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5803558" y="2066037"/>
            <a:ext cx="144780" cy="1729105"/>
          </a:xfrm>
          <a:custGeom>
            <a:avLst/>
            <a:gdLst/>
            <a:ahLst/>
            <a:cxnLst/>
            <a:rect l="l" t="t" r="r" b="b"/>
            <a:pathLst>
              <a:path w="144779" h="1729104">
                <a:moveTo>
                  <a:pt x="0" y="0"/>
                </a:moveTo>
                <a:lnTo>
                  <a:pt x="28114" y="936"/>
                </a:lnTo>
                <a:lnTo>
                  <a:pt x="51085" y="3492"/>
                </a:lnTo>
                <a:lnTo>
                  <a:pt x="66579" y="7286"/>
                </a:lnTo>
                <a:lnTo>
                  <a:pt x="72262" y="11937"/>
                </a:lnTo>
                <a:lnTo>
                  <a:pt x="72262" y="852297"/>
                </a:lnTo>
                <a:lnTo>
                  <a:pt x="77928" y="856968"/>
                </a:lnTo>
                <a:lnTo>
                  <a:pt x="93392" y="860806"/>
                </a:lnTo>
                <a:lnTo>
                  <a:pt x="116357" y="863405"/>
                </a:lnTo>
                <a:lnTo>
                  <a:pt x="144525" y="864362"/>
                </a:lnTo>
                <a:lnTo>
                  <a:pt x="116357" y="865300"/>
                </a:lnTo>
                <a:lnTo>
                  <a:pt x="93392" y="867870"/>
                </a:lnTo>
                <a:lnTo>
                  <a:pt x="77928" y="871702"/>
                </a:lnTo>
                <a:lnTo>
                  <a:pt x="72262" y="876426"/>
                </a:lnTo>
                <a:lnTo>
                  <a:pt x="72262" y="1716659"/>
                </a:lnTo>
                <a:lnTo>
                  <a:pt x="66579" y="1721383"/>
                </a:lnTo>
                <a:lnTo>
                  <a:pt x="51085" y="1725215"/>
                </a:lnTo>
                <a:lnTo>
                  <a:pt x="28114" y="1727785"/>
                </a:lnTo>
                <a:lnTo>
                  <a:pt x="0" y="1728724"/>
                </a:lnTo>
              </a:path>
            </a:pathLst>
          </a:custGeom>
          <a:ln w="2857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6760885" y="1157987"/>
            <a:ext cx="3415665" cy="29457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300"/>
              </a:lnSpc>
              <a:spcBef>
                <a:spcPts val="114"/>
              </a:spcBef>
            </a:pPr>
            <a:r>
              <a:rPr spc="-5" dirty="0">
                <a:latin typeface="Arial"/>
                <a:cs typeface="Arial"/>
              </a:rPr>
              <a:t>Quando ocorrem precipitações  intensas, os caudais das ribeiras  atingem frequentemente</a:t>
            </a:r>
            <a:r>
              <a:rPr spc="-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volumes  </a:t>
            </a:r>
            <a:r>
              <a:rPr spc="-10" dirty="0">
                <a:latin typeface="Arial"/>
                <a:cs typeface="Arial"/>
              </a:rPr>
              <a:t>elevados…</a:t>
            </a:r>
            <a:endParaRPr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3825" marR="186690" indent="-3175" algn="ctr">
              <a:spcBef>
                <a:spcPts val="1295"/>
              </a:spcBef>
            </a:pPr>
            <a:r>
              <a:rPr spc="-5" dirty="0">
                <a:latin typeface="Arial"/>
                <a:cs typeface="Arial"/>
              </a:rPr>
              <a:t>…provocando cheias rápidas,  devido ao declive </a:t>
            </a:r>
            <a:r>
              <a:rPr dirty="0">
                <a:latin typeface="Arial"/>
                <a:cs typeface="Arial"/>
              </a:rPr>
              <a:t>e à</a:t>
            </a:r>
            <a:r>
              <a:rPr spc="-4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pequena  </a:t>
            </a:r>
            <a:r>
              <a:rPr spc="-5" dirty="0">
                <a:latin typeface="Arial"/>
                <a:cs typeface="Arial"/>
              </a:rPr>
              <a:t>dimensão das bacias  hidrográficas, que reduzem o  </a:t>
            </a:r>
            <a:r>
              <a:rPr b="1" spc="-5" dirty="0">
                <a:latin typeface="Arial"/>
                <a:cs typeface="Arial"/>
              </a:rPr>
              <a:t>tempo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concentração</a:t>
            </a:r>
            <a:r>
              <a:rPr spc="-5" dirty="0">
                <a:latin typeface="Arial"/>
                <a:cs typeface="Arial"/>
              </a:rPr>
              <a:t>.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2420596" y="5307648"/>
            <a:ext cx="3599179" cy="866969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1440" marR="84455" algn="just">
              <a:lnSpc>
                <a:spcPct val="98900"/>
              </a:lnSpc>
              <a:spcBef>
                <a:spcPts val="345"/>
              </a:spcBef>
            </a:pPr>
            <a:r>
              <a:rPr b="1" spc="-30" dirty="0">
                <a:latin typeface="Arial"/>
                <a:cs typeface="Arial"/>
              </a:rPr>
              <a:t>Tempo </a:t>
            </a:r>
            <a:r>
              <a:rPr b="1" spc="-5" dirty="0">
                <a:latin typeface="Arial"/>
                <a:cs typeface="Arial"/>
              </a:rPr>
              <a:t>de concentração</a:t>
            </a:r>
            <a:r>
              <a:rPr spc="-5" dirty="0">
                <a:latin typeface="Arial"/>
                <a:cs typeface="Arial"/>
              </a:rPr>
              <a:t>: tempo  que as ribeiras levam a</a:t>
            </a:r>
            <a:r>
              <a:rPr spc="4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escoar  toda a água das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chuvas.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8401089" y="2281808"/>
            <a:ext cx="132715" cy="359410"/>
          </a:xfrm>
          <a:custGeom>
            <a:avLst/>
            <a:gdLst/>
            <a:ahLst/>
            <a:cxnLst/>
            <a:rect l="l" t="t" r="r" b="b"/>
            <a:pathLst>
              <a:path w="132715" h="359410">
                <a:moveTo>
                  <a:pt x="15875" y="228473"/>
                </a:moveTo>
                <a:lnTo>
                  <a:pt x="9144" y="232537"/>
                </a:lnTo>
                <a:lnTo>
                  <a:pt x="2286" y="236474"/>
                </a:lnTo>
                <a:lnTo>
                  <a:pt x="0" y="245237"/>
                </a:lnTo>
                <a:lnTo>
                  <a:pt x="66294" y="358901"/>
                </a:lnTo>
                <a:lnTo>
                  <a:pt x="82808" y="330580"/>
                </a:lnTo>
                <a:lnTo>
                  <a:pt x="51943" y="330580"/>
                </a:lnTo>
                <a:lnTo>
                  <a:pt x="51943" y="277651"/>
                </a:lnTo>
                <a:lnTo>
                  <a:pt x="28575" y="237616"/>
                </a:lnTo>
                <a:lnTo>
                  <a:pt x="24638" y="230759"/>
                </a:lnTo>
                <a:lnTo>
                  <a:pt x="15875" y="228473"/>
                </a:lnTo>
                <a:close/>
              </a:path>
              <a:path w="132715" h="359410">
                <a:moveTo>
                  <a:pt x="51943" y="277651"/>
                </a:moveTo>
                <a:lnTo>
                  <a:pt x="51943" y="330580"/>
                </a:lnTo>
                <a:lnTo>
                  <a:pt x="80518" y="330580"/>
                </a:lnTo>
                <a:lnTo>
                  <a:pt x="80518" y="323341"/>
                </a:lnTo>
                <a:lnTo>
                  <a:pt x="53975" y="323341"/>
                </a:lnTo>
                <a:lnTo>
                  <a:pt x="66294" y="302237"/>
                </a:lnTo>
                <a:lnTo>
                  <a:pt x="51943" y="277651"/>
                </a:lnTo>
                <a:close/>
              </a:path>
              <a:path w="132715" h="359410">
                <a:moveTo>
                  <a:pt x="116713" y="228473"/>
                </a:moveTo>
                <a:lnTo>
                  <a:pt x="107950" y="230759"/>
                </a:lnTo>
                <a:lnTo>
                  <a:pt x="104013" y="237616"/>
                </a:lnTo>
                <a:lnTo>
                  <a:pt x="80645" y="277651"/>
                </a:lnTo>
                <a:lnTo>
                  <a:pt x="80518" y="330580"/>
                </a:lnTo>
                <a:lnTo>
                  <a:pt x="82808" y="330580"/>
                </a:lnTo>
                <a:lnTo>
                  <a:pt x="132588" y="245237"/>
                </a:lnTo>
                <a:lnTo>
                  <a:pt x="130301" y="236474"/>
                </a:lnTo>
                <a:lnTo>
                  <a:pt x="123444" y="232537"/>
                </a:lnTo>
                <a:lnTo>
                  <a:pt x="116713" y="228473"/>
                </a:lnTo>
                <a:close/>
              </a:path>
              <a:path w="132715" h="359410">
                <a:moveTo>
                  <a:pt x="66294" y="302237"/>
                </a:moveTo>
                <a:lnTo>
                  <a:pt x="53975" y="323341"/>
                </a:lnTo>
                <a:lnTo>
                  <a:pt x="78613" y="323341"/>
                </a:lnTo>
                <a:lnTo>
                  <a:pt x="66294" y="302237"/>
                </a:lnTo>
                <a:close/>
              </a:path>
              <a:path w="132715" h="359410">
                <a:moveTo>
                  <a:pt x="80518" y="277868"/>
                </a:moveTo>
                <a:lnTo>
                  <a:pt x="66294" y="302237"/>
                </a:lnTo>
                <a:lnTo>
                  <a:pt x="78613" y="323341"/>
                </a:lnTo>
                <a:lnTo>
                  <a:pt x="80518" y="323341"/>
                </a:lnTo>
                <a:lnTo>
                  <a:pt x="80518" y="277868"/>
                </a:lnTo>
                <a:close/>
              </a:path>
              <a:path w="132715" h="359410">
                <a:moveTo>
                  <a:pt x="80518" y="0"/>
                </a:moveTo>
                <a:lnTo>
                  <a:pt x="51943" y="0"/>
                </a:lnTo>
                <a:lnTo>
                  <a:pt x="52070" y="277868"/>
                </a:lnTo>
                <a:lnTo>
                  <a:pt x="66294" y="302237"/>
                </a:lnTo>
                <a:lnTo>
                  <a:pt x="80518" y="277868"/>
                </a:lnTo>
                <a:lnTo>
                  <a:pt x="8051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 txBox="1"/>
          <p:nvPr/>
        </p:nvSpPr>
        <p:spPr>
          <a:xfrm>
            <a:off x="6452909" y="6379211"/>
            <a:ext cx="3848100" cy="2571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19200">
              <a:lnSpc>
                <a:spcPts val="1980"/>
              </a:lnSpc>
            </a:pPr>
            <a:r>
              <a:rPr spc="-140" dirty="0">
                <a:latin typeface="Arial"/>
                <a:cs typeface="Arial"/>
              </a:rPr>
              <a:t>Cheias </a:t>
            </a:r>
            <a:r>
              <a:rPr spc="-50" dirty="0">
                <a:latin typeface="Arial"/>
                <a:cs typeface="Arial"/>
              </a:rPr>
              <a:t>-</a:t>
            </a:r>
            <a:r>
              <a:rPr spc="-35" dirty="0">
                <a:latin typeface="Arial"/>
                <a:cs typeface="Arial"/>
              </a:rPr>
              <a:t> </a:t>
            </a:r>
            <a:r>
              <a:rPr spc="-114" dirty="0">
                <a:latin typeface="Arial"/>
                <a:cs typeface="Arial"/>
              </a:rPr>
              <a:t>Açores</a:t>
            </a:r>
            <a:endParaRPr>
              <a:latin typeface="Arial"/>
              <a:cs typeface="Arial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39115" t="59099" r="36192" b="15003"/>
          <a:stretch/>
        </p:blipFill>
        <p:spPr>
          <a:xfrm>
            <a:off x="7028561" y="4240827"/>
            <a:ext cx="3010486" cy="1973491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210F1862-BC17-40B9-A001-CC4B0096E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06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35630F2-906D-4123-BA7E-934354A3A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9" t="34313" r="23571" b="17843"/>
          <a:stretch/>
        </p:blipFill>
        <p:spPr>
          <a:xfrm>
            <a:off x="1012986" y="1264023"/>
            <a:ext cx="10166028" cy="531158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797EF0E-42D6-448D-A11D-2E120B57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8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8E942F3-149C-4833-BB86-F451D39F2B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03" t="28308" r="32350" b="11589"/>
          <a:stretch/>
        </p:blipFill>
        <p:spPr>
          <a:xfrm>
            <a:off x="1699462" y="1026943"/>
            <a:ext cx="8793076" cy="561300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B8F7C7F5-0B9C-439D-AF74-32E886815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2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recipitação: fator condicionante das disponibilidades hídricas</a:t>
            </a:r>
          </a:p>
        </p:txBody>
      </p:sp>
    </p:spTree>
    <p:extLst>
      <p:ext uri="{BB962C8B-B14F-4D97-AF65-F5344CB8AC3E}">
        <p14:creationId xmlns:p14="http://schemas.microsoft.com/office/powerpoint/2010/main" val="447320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CD57A2-A9FC-4F55-86B8-E90BAECE6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54" t="29215" r="22712" b="12354"/>
          <a:stretch/>
        </p:blipFill>
        <p:spPr>
          <a:xfrm>
            <a:off x="1658471" y="1062319"/>
            <a:ext cx="8875058" cy="5556233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1E838E2-8028-4D55-BAC4-5D2D5DEA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Rios: influencia da ação humana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47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7E23184-CD92-4A28-BF79-95066ACE1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86" t="28824" r="23080" b="11765"/>
          <a:stretch/>
        </p:blipFill>
        <p:spPr>
          <a:xfrm>
            <a:off x="1597959" y="995084"/>
            <a:ext cx="8996082" cy="5726496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79C96856-8325-4E98-88DE-24C2B3B3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do Caudal dos Rios: influencia da ação humana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xão reta unidirecional 6">
            <a:extLst>
              <a:ext uri="{FF2B5EF4-FFF2-40B4-BE49-F238E27FC236}">
                <a16:creationId xmlns:a16="http://schemas.microsoft.com/office/drawing/2014/main" id="{C64C5FA8-29FC-4161-9FA2-0484587D5F42}"/>
              </a:ext>
            </a:extLst>
          </p:cNvPr>
          <p:cNvCxnSpPr/>
          <p:nvPr/>
        </p:nvCxnSpPr>
        <p:spPr>
          <a:xfrm>
            <a:off x="2635624" y="4329953"/>
            <a:ext cx="0" cy="510988"/>
          </a:xfrm>
          <a:prstGeom prst="straightConnector1">
            <a:avLst/>
          </a:prstGeom>
          <a:ln w="5715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B13E2F4E-498D-4C12-A600-CD33C59D8125}"/>
              </a:ext>
            </a:extLst>
          </p:cNvPr>
          <p:cNvSpPr txBox="1"/>
          <p:nvPr/>
        </p:nvSpPr>
        <p:spPr>
          <a:xfrm>
            <a:off x="1302124" y="4836269"/>
            <a:ext cx="2960591" cy="1200329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dirty="0"/>
              <a:t>Acumulação de areias e aluviões (depósitos de areias, cascalhos ou lamas) no leito dos rios</a:t>
            </a:r>
          </a:p>
        </p:txBody>
      </p:sp>
    </p:spTree>
    <p:extLst>
      <p:ext uri="{BB962C8B-B14F-4D97-AF65-F5344CB8AC3E}">
        <p14:creationId xmlns:p14="http://schemas.microsoft.com/office/powerpoint/2010/main" val="23274598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63907" y="3370155"/>
            <a:ext cx="3249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Em </a:t>
            </a:r>
            <a:r>
              <a:rPr spc="-5" dirty="0">
                <a:latin typeface="Arial"/>
                <a:cs typeface="Arial"/>
              </a:rPr>
              <a:t>Portugal não existem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lagos.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597622" y="1358221"/>
            <a:ext cx="7764780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20"/>
              </a:spcBef>
            </a:pPr>
            <a:endParaRPr sz="3900" dirty="0">
              <a:latin typeface="Times New Roman"/>
              <a:cs typeface="Times New Roman"/>
            </a:endParaRPr>
          </a:p>
          <a:p>
            <a:pPr marL="12700" marR="5080" algn="just">
              <a:spcBef>
                <a:spcPts val="5"/>
              </a:spcBef>
              <a:buFont typeface="Wingdings"/>
              <a:buChar char=""/>
              <a:tabLst>
                <a:tab pos="246379" algn="l"/>
              </a:tabLst>
            </a:pPr>
            <a:r>
              <a:rPr spc="-5" dirty="0">
                <a:latin typeface="Arial"/>
                <a:cs typeface="Arial"/>
              </a:rPr>
              <a:t>Além dos </a:t>
            </a:r>
            <a:r>
              <a:rPr dirty="0">
                <a:latin typeface="Arial"/>
                <a:cs typeface="Arial"/>
              </a:rPr>
              <a:t>cursos </a:t>
            </a:r>
            <a:r>
              <a:rPr spc="-5" dirty="0">
                <a:latin typeface="Arial"/>
                <a:cs typeface="Arial"/>
              </a:rPr>
              <a:t>de água, </a:t>
            </a:r>
            <a:r>
              <a:rPr dirty="0">
                <a:latin typeface="Arial"/>
                <a:cs typeface="Arial"/>
              </a:rPr>
              <a:t>há </a:t>
            </a:r>
            <a:r>
              <a:rPr spc="-5" dirty="0">
                <a:latin typeface="Arial"/>
                <a:cs typeface="Arial"/>
              </a:rPr>
              <a:t>outros reservatórios naturais de água </a:t>
            </a:r>
            <a:r>
              <a:rPr dirty="0">
                <a:latin typeface="Arial"/>
                <a:cs typeface="Arial"/>
              </a:rPr>
              <a:t>doce  </a:t>
            </a:r>
            <a:r>
              <a:rPr spc="-5" dirty="0">
                <a:latin typeface="Arial"/>
                <a:cs typeface="Arial"/>
              </a:rPr>
              <a:t>ou salobra </a:t>
            </a:r>
            <a:r>
              <a:rPr dirty="0">
                <a:latin typeface="Arial"/>
                <a:cs typeface="Arial"/>
              </a:rPr>
              <a:t>(mistura </a:t>
            </a:r>
            <a:r>
              <a:rPr spc="-5" dirty="0">
                <a:latin typeface="Arial"/>
                <a:cs typeface="Arial"/>
              </a:rPr>
              <a:t>de água doce e salgada) que constituem importantes  </a:t>
            </a:r>
            <a:r>
              <a:rPr b="1" spc="-10" dirty="0">
                <a:latin typeface="Arial"/>
                <a:cs typeface="Arial"/>
              </a:rPr>
              <a:t>reservas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hídricas</a:t>
            </a:r>
            <a:r>
              <a:rPr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433764" y="3194006"/>
            <a:ext cx="525145" cy="292735"/>
          </a:xfrm>
          <a:custGeom>
            <a:avLst/>
            <a:gdLst/>
            <a:ahLst/>
            <a:cxnLst/>
            <a:rect l="l" t="t" r="r" b="b"/>
            <a:pathLst>
              <a:path w="525144" h="292735">
                <a:moveTo>
                  <a:pt x="444743" y="240121"/>
                </a:moveTo>
                <a:lnTo>
                  <a:pt x="396216" y="267588"/>
                </a:lnTo>
                <a:lnTo>
                  <a:pt x="393803" y="276225"/>
                </a:lnTo>
                <a:lnTo>
                  <a:pt x="397613" y="283210"/>
                </a:lnTo>
                <a:lnTo>
                  <a:pt x="401550" y="290068"/>
                </a:lnTo>
                <a:lnTo>
                  <a:pt x="410313" y="292481"/>
                </a:lnTo>
                <a:lnTo>
                  <a:pt x="500360" y="241554"/>
                </a:lnTo>
                <a:lnTo>
                  <a:pt x="496292" y="241554"/>
                </a:lnTo>
                <a:lnTo>
                  <a:pt x="476480" y="241300"/>
                </a:lnTo>
                <a:lnTo>
                  <a:pt x="444743" y="240121"/>
                </a:lnTo>
                <a:close/>
              </a:path>
              <a:path w="525144" h="292735">
                <a:moveTo>
                  <a:pt x="468179" y="226886"/>
                </a:moveTo>
                <a:lnTo>
                  <a:pt x="444743" y="240121"/>
                </a:lnTo>
                <a:lnTo>
                  <a:pt x="476480" y="241300"/>
                </a:lnTo>
                <a:lnTo>
                  <a:pt x="496292" y="241554"/>
                </a:lnTo>
                <a:lnTo>
                  <a:pt x="496319" y="239522"/>
                </a:lnTo>
                <a:lnTo>
                  <a:pt x="489180" y="239522"/>
                </a:lnTo>
                <a:lnTo>
                  <a:pt x="468179" y="226886"/>
                </a:lnTo>
                <a:close/>
              </a:path>
              <a:path w="525144" h="292735">
                <a:moveTo>
                  <a:pt x="412091" y="159765"/>
                </a:moveTo>
                <a:lnTo>
                  <a:pt x="403328" y="162051"/>
                </a:lnTo>
                <a:lnTo>
                  <a:pt x="395200" y="175513"/>
                </a:lnTo>
                <a:lnTo>
                  <a:pt x="397359" y="184276"/>
                </a:lnTo>
                <a:lnTo>
                  <a:pt x="442437" y="211398"/>
                </a:lnTo>
                <a:lnTo>
                  <a:pt x="477496" y="212725"/>
                </a:lnTo>
                <a:lnTo>
                  <a:pt x="496673" y="212979"/>
                </a:lnTo>
                <a:lnTo>
                  <a:pt x="496292" y="241554"/>
                </a:lnTo>
                <a:lnTo>
                  <a:pt x="500360" y="241554"/>
                </a:lnTo>
                <a:lnTo>
                  <a:pt x="524867" y="227711"/>
                </a:lnTo>
                <a:lnTo>
                  <a:pt x="412091" y="159765"/>
                </a:lnTo>
                <a:close/>
              </a:path>
              <a:path w="525144" h="292735">
                <a:moveTo>
                  <a:pt x="11406" y="0"/>
                </a:moveTo>
                <a:lnTo>
                  <a:pt x="10771" y="762"/>
                </a:lnTo>
                <a:lnTo>
                  <a:pt x="9247" y="2159"/>
                </a:lnTo>
                <a:lnTo>
                  <a:pt x="8104" y="3937"/>
                </a:lnTo>
                <a:lnTo>
                  <a:pt x="7469" y="5842"/>
                </a:lnTo>
                <a:lnTo>
                  <a:pt x="6707" y="7747"/>
                </a:lnTo>
                <a:lnTo>
                  <a:pt x="5564" y="12192"/>
                </a:lnTo>
                <a:lnTo>
                  <a:pt x="1754" y="51181"/>
                </a:lnTo>
                <a:lnTo>
                  <a:pt x="222" y="98933"/>
                </a:lnTo>
                <a:lnTo>
                  <a:pt x="0" y="116839"/>
                </a:lnTo>
                <a:lnTo>
                  <a:pt x="72" y="120904"/>
                </a:lnTo>
                <a:lnTo>
                  <a:pt x="865" y="126111"/>
                </a:lnTo>
                <a:lnTo>
                  <a:pt x="1373" y="128650"/>
                </a:lnTo>
                <a:lnTo>
                  <a:pt x="4167" y="134874"/>
                </a:lnTo>
                <a:lnTo>
                  <a:pt x="4548" y="135636"/>
                </a:lnTo>
                <a:lnTo>
                  <a:pt x="4929" y="136525"/>
                </a:lnTo>
                <a:lnTo>
                  <a:pt x="5564" y="137287"/>
                </a:lnTo>
                <a:lnTo>
                  <a:pt x="8993" y="142367"/>
                </a:lnTo>
                <a:lnTo>
                  <a:pt x="10009" y="143637"/>
                </a:lnTo>
                <a:lnTo>
                  <a:pt x="41251" y="166497"/>
                </a:lnTo>
                <a:lnTo>
                  <a:pt x="89638" y="186309"/>
                </a:lnTo>
                <a:lnTo>
                  <a:pt x="135739" y="199644"/>
                </a:lnTo>
                <a:lnTo>
                  <a:pt x="189206" y="211455"/>
                </a:lnTo>
                <a:lnTo>
                  <a:pt x="248769" y="221742"/>
                </a:lnTo>
                <a:lnTo>
                  <a:pt x="291314" y="227584"/>
                </a:lnTo>
                <a:lnTo>
                  <a:pt x="335764" y="232537"/>
                </a:lnTo>
                <a:lnTo>
                  <a:pt x="381611" y="236474"/>
                </a:lnTo>
                <a:lnTo>
                  <a:pt x="428601" y="239522"/>
                </a:lnTo>
                <a:lnTo>
                  <a:pt x="444743" y="240121"/>
                </a:lnTo>
                <a:lnTo>
                  <a:pt x="468179" y="226886"/>
                </a:lnTo>
                <a:lnTo>
                  <a:pt x="442437" y="211398"/>
                </a:lnTo>
                <a:lnTo>
                  <a:pt x="430506" y="210947"/>
                </a:lnTo>
                <a:lnTo>
                  <a:pt x="384151" y="208025"/>
                </a:lnTo>
                <a:lnTo>
                  <a:pt x="338939" y="204215"/>
                </a:lnTo>
                <a:lnTo>
                  <a:pt x="295251" y="199262"/>
                </a:lnTo>
                <a:lnTo>
                  <a:pt x="253341" y="193548"/>
                </a:lnTo>
                <a:lnTo>
                  <a:pt x="213844" y="186944"/>
                </a:lnTo>
                <a:lnTo>
                  <a:pt x="159615" y="175895"/>
                </a:lnTo>
                <a:lnTo>
                  <a:pt x="112752" y="163575"/>
                </a:lnTo>
                <a:lnTo>
                  <a:pt x="74779" y="150495"/>
                </a:lnTo>
                <a:lnTo>
                  <a:pt x="40870" y="132969"/>
                </a:lnTo>
                <a:lnTo>
                  <a:pt x="32742" y="125984"/>
                </a:lnTo>
                <a:lnTo>
                  <a:pt x="32488" y="125984"/>
                </a:lnTo>
                <a:lnTo>
                  <a:pt x="30964" y="124206"/>
                </a:lnTo>
                <a:lnTo>
                  <a:pt x="31243" y="124206"/>
                </a:lnTo>
                <a:lnTo>
                  <a:pt x="30710" y="123444"/>
                </a:lnTo>
                <a:lnTo>
                  <a:pt x="30329" y="123444"/>
                </a:lnTo>
                <a:lnTo>
                  <a:pt x="29560" y="122047"/>
                </a:lnTo>
                <a:lnTo>
                  <a:pt x="29186" y="122047"/>
                </a:lnTo>
                <a:lnTo>
                  <a:pt x="28170" y="118363"/>
                </a:lnTo>
                <a:lnTo>
                  <a:pt x="28509" y="118363"/>
                </a:lnTo>
                <a:lnTo>
                  <a:pt x="28424" y="116839"/>
                </a:lnTo>
                <a:lnTo>
                  <a:pt x="28565" y="116839"/>
                </a:lnTo>
                <a:lnTo>
                  <a:pt x="28694" y="98298"/>
                </a:lnTo>
                <a:lnTo>
                  <a:pt x="29222" y="78486"/>
                </a:lnTo>
                <a:lnTo>
                  <a:pt x="29821" y="61468"/>
                </a:lnTo>
                <a:lnTo>
                  <a:pt x="30444" y="51181"/>
                </a:lnTo>
                <a:lnTo>
                  <a:pt x="30837" y="45085"/>
                </a:lnTo>
                <a:lnTo>
                  <a:pt x="31218" y="38100"/>
                </a:lnTo>
                <a:lnTo>
                  <a:pt x="31853" y="31876"/>
                </a:lnTo>
                <a:lnTo>
                  <a:pt x="32488" y="26035"/>
                </a:lnTo>
                <a:lnTo>
                  <a:pt x="32869" y="21844"/>
                </a:lnTo>
                <a:lnTo>
                  <a:pt x="33017" y="20955"/>
                </a:lnTo>
                <a:lnTo>
                  <a:pt x="30964" y="20955"/>
                </a:lnTo>
                <a:lnTo>
                  <a:pt x="31457" y="20177"/>
                </a:lnTo>
                <a:lnTo>
                  <a:pt x="11406" y="0"/>
                </a:lnTo>
                <a:close/>
              </a:path>
              <a:path w="525144" h="292735">
                <a:moveTo>
                  <a:pt x="489434" y="214884"/>
                </a:moveTo>
                <a:lnTo>
                  <a:pt x="468179" y="226886"/>
                </a:lnTo>
                <a:lnTo>
                  <a:pt x="489180" y="239522"/>
                </a:lnTo>
                <a:lnTo>
                  <a:pt x="489434" y="214884"/>
                </a:lnTo>
                <a:close/>
              </a:path>
              <a:path w="525144" h="292735">
                <a:moveTo>
                  <a:pt x="496647" y="214884"/>
                </a:moveTo>
                <a:lnTo>
                  <a:pt x="489434" y="214884"/>
                </a:lnTo>
                <a:lnTo>
                  <a:pt x="489180" y="239522"/>
                </a:lnTo>
                <a:lnTo>
                  <a:pt x="496319" y="239522"/>
                </a:lnTo>
                <a:lnTo>
                  <a:pt x="496647" y="214884"/>
                </a:lnTo>
                <a:close/>
              </a:path>
              <a:path w="525144" h="292735">
                <a:moveTo>
                  <a:pt x="442437" y="211398"/>
                </a:moveTo>
                <a:lnTo>
                  <a:pt x="468179" y="226886"/>
                </a:lnTo>
                <a:lnTo>
                  <a:pt x="489434" y="214884"/>
                </a:lnTo>
                <a:lnTo>
                  <a:pt x="496647" y="214884"/>
                </a:lnTo>
                <a:lnTo>
                  <a:pt x="496673" y="212979"/>
                </a:lnTo>
                <a:lnTo>
                  <a:pt x="477496" y="212725"/>
                </a:lnTo>
                <a:lnTo>
                  <a:pt x="442437" y="211398"/>
                </a:lnTo>
                <a:close/>
              </a:path>
              <a:path w="525144" h="292735">
                <a:moveTo>
                  <a:pt x="30964" y="124206"/>
                </a:moveTo>
                <a:lnTo>
                  <a:pt x="32488" y="125984"/>
                </a:lnTo>
                <a:lnTo>
                  <a:pt x="31895" y="125137"/>
                </a:lnTo>
                <a:lnTo>
                  <a:pt x="30964" y="124206"/>
                </a:lnTo>
                <a:close/>
              </a:path>
              <a:path w="525144" h="292735">
                <a:moveTo>
                  <a:pt x="31895" y="125137"/>
                </a:moveTo>
                <a:lnTo>
                  <a:pt x="32488" y="125984"/>
                </a:lnTo>
                <a:lnTo>
                  <a:pt x="32742" y="125984"/>
                </a:lnTo>
                <a:lnTo>
                  <a:pt x="31895" y="125137"/>
                </a:lnTo>
                <a:close/>
              </a:path>
              <a:path w="525144" h="292735">
                <a:moveTo>
                  <a:pt x="31243" y="124206"/>
                </a:moveTo>
                <a:lnTo>
                  <a:pt x="30964" y="124206"/>
                </a:lnTo>
                <a:lnTo>
                  <a:pt x="31895" y="125137"/>
                </a:lnTo>
                <a:lnTo>
                  <a:pt x="31243" y="124206"/>
                </a:lnTo>
                <a:close/>
              </a:path>
              <a:path w="525144" h="292735">
                <a:moveTo>
                  <a:pt x="29041" y="121060"/>
                </a:moveTo>
                <a:lnTo>
                  <a:pt x="30329" y="123444"/>
                </a:lnTo>
                <a:lnTo>
                  <a:pt x="29732" y="122047"/>
                </a:lnTo>
                <a:lnTo>
                  <a:pt x="29041" y="121060"/>
                </a:lnTo>
                <a:close/>
              </a:path>
              <a:path w="525144" h="292735">
                <a:moveTo>
                  <a:pt x="29740" y="122058"/>
                </a:moveTo>
                <a:lnTo>
                  <a:pt x="30329" y="123444"/>
                </a:lnTo>
                <a:lnTo>
                  <a:pt x="30710" y="123444"/>
                </a:lnTo>
                <a:lnTo>
                  <a:pt x="29740" y="122058"/>
                </a:lnTo>
                <a:close/>
              </a:path>
              <a:path w="525144" h="292735">
                <a:moveTo>
                  <a:pt x="28897" y="120075"/>
                </a:moveTo>
                <a:lnTo>
                  <a:pt x="29019" y="120904"/>
                </a:lnTo>
                <a:lnTo>
                  <a:pt x="29082" y="121118"/>
                </a:lnTo>
                <a:lnTo>
                  <a:pt x="29740" y="122058"/>
                </a:lnTo>
                <a:lnTo>
                  <a:pt x="28897" y="120075"/>
                </a:lnTo>
                <a:close/>
              </a:path>
              <a:path w="525144" h="292735">
                <a:moveTo>
                  <a:pt x="28170" y="118363"/>
                </a:moveTo>
                <a:lnTo>
                  <a:pt x="29186" y="122047"/>
                </a:lnTo>
                <a:lnTo>
                  <a:pt x="28897" y="120075"/>
                </a:lnTo>
                <a:lnTo>
                  <a:pt x="28170" y="118363"/>
                </a:lnTo>
                <a:close/>
              </a:path>
              <a:path w="525144" h="292735">
                <a:moveTo>
                  <a:pt x="29050" y="121118"/>
                </a:moveTo>
                <a:lnTo>
                  <a:pt x="29186" y="122047"/>
                </a:lnTo>
                <a:lnTo>
                  <a:pt x="29560" y="122047"/>
                </a:lnTo>
                <a:lnTo>
                  <a:pt x="29050" y="121118"/>
                </a:lnTo>
                <a:close/>
              </a:path>
              <a:path w="525144" h="292735">
                <a:moveTo>
                  <a:pt x="29019" y="120904"/>
                </a:moveTo>
                <a:lnTo>
                  <a:pt x="29041" y="121060"/>
                </a:lnTo>
                <a:lnTo>
                  <a:pt x="29019" y="120904"/>
                </a:lnTo>
                <a:close/>
              </a:path>
              <a:path w="525144" h="292735">
                <a:moveTo>
                  <a:pt x="28559" y="117766"/>
                </a:moveTo>
                <a:lnTo>
                  <a:pt x="28551" y="119125"/>
                </a:lnTo>
                <a:lnTo>
                  <a:pt x="28897" y="120075"/>
                </a:lnTo>
                <a:lnTo>
                  <a:pt x="28559" y="117766"/>
                </a:lnTo>
                <a:close/>
              </a:path>
              <a:path w="525144" h="292735">
                <a:moveTo>
                  <a:pt x="28509" y="118363"/>
                </a:moveTo>
                <a:lnTo>
                  <a:pt x="28170" y="118363"/>
                </a:lnTo>
                <a:lnTo>
                  <a:pt x="28494" y="119125"/>
                </a:lnTo>
                <a:lnTo>
                  <a:pt x="28509" y="118363"/>
                </a:lnTo>
                <a:close/>
              </a:path>
              <a:path w="525144" h="292735">
                <a:moveTo>
                  <a:pt x="28424" y="116839"/>
                </a:moveTo>
                <a:lnTo>
                  <a:pt x="28551" y="119125"/>
                </a:lnTo>
                <a:lnTo>
                  <a:pt x="28559" y="117766"/>
                </a:lnTo>
                <a:lnTo>
                  <a:pt x="28424" y="116839"/>
                </a:lnTo>
                <a:close/>
              </a:path>
              <a:path w="525144" h="292735">
                <a:moveTo>
                  <a:pt x="28565" y="116839"/>
                </a:moveTo>
                <a:lnTo>
                  <a:pt x="28424" y="116839"/>
                </a:lnTo>
                <a:lnTo>
                  <a:pt x="28559" y="117766"/>
                </a:lnTo>
                <a:lnTo>
                  <a:pt x="28565" y="116839"/>
                </a:lnTo>
                <a:close/>
              </a:path>
              <a:path w="525144" h="292735">
                <a:moveTo>
                  <a:pt x="31457" y="20177"/>
                </a:moveTo>
                <a:lnTo>
                  <a:pt x="30964" y="20955"/>
                </a:lnTo>
                <a:lnTo>
                  <a:pt x="31599" y="20320"/>
                </a:lnTo>
                <a:lnTo>
                  <a:pt x="31457" y="20177"/>
                </a:lnTo>
                <a:close/>
              </a:path>
              <a:path w="525144" h="292735">
                <a:moveTo>
                  <a:pt x="34266" y="15748"/>
                </a:moveTo>
                <a:lnTo>
                  <a:pt x="31457" y="20177"/>
                </a:lnTo>
                <a:lnTo>
                  <a:pt x="31599" y="20320"/>
                </a:lnTo>
                <a:lnTo>
                  <a:pt x="30964" y="20955"/>
                </a:lnTo>
                <a:lnTo>
                  <a:pt x="33017" y="20955"/>
                </a:lnTo>
                <a:lnTo>
                  <a:pt x="33377" y="18796"/>
                </a:lnTo>
                <a:lnTo>
                  <a:pt x="33631" y="17525"/>
                </a:lnTo>
                <a:lnTo>
                  <a:pt x="34266" y="15748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/>
          <p:nvPr/>
        </p:nvSpPr>
        <p:spPr>
          <a:xfrm>
            <a:off x="2855253" y="3304876"/>
            <a:ext cx="2249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804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Uns são de maior  dimensão </a:t>
            </a:r>
            <a:r>
              <a:rPr dirty="0">
                <a:latin typeface="Arial"/>
                <a:cs typeface="Arial"/>
              </a:rPr>
              <a:t>– </a:t>
            </a:r>
            <a:r>
              <a:rPr spc="-5" dirty="0">
                <a:latin typeface="Arial"/>
                <a:cs typeface="Arial"/>
              </a:rPr>
              <a:t>os</a:t>
            </a:r>
            <a:r>
              <a:rPr spc="-5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lagos;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5407953" y="3498171"/>
            <a:ext cx="503555" cy="132715"/>
          </a:xfrm>
          <a:custGeom>
            <a:avLst/>
            <a:gdLst/>
            <a:ahLst/>
            <a:cxnLst/>
            <a:rect l="l" t="t" r="r" b="b"/>
            <a:pathLst>
              <a:path w="503554" h="132714">
                <a:moveTo>
                  <a:pt x="446654" y="66357"/>
                </a:moveTo>
                <a:lnTo>
                  <a:pt x="375285" y="107950"/>
                </a:lnTo>
                <a:lnTo>
                  <a:pt x="372999" y="116712"/>
                </a:lnTo>
                <a:lnTo>
                  <a:pt x="380873" y="130429"/>
                </a:lnTo>
                <a:lnTo>
                  <a:pt x="389636" y="132715"/>
                </a:lnTo>
                <a:lnTo>
                  <a:pt x="396493" y="128650"/>
                </a:lnTo>
                <a:lnTo>
                  <a:pt x="478985" y="80645"/>
                </a:lnTo>
                <a:lnTo>
                  <a:pt x="474979" y="80645"/>
                </a:lnTo>
                <a:lnTo>
                  <a:pt x="474979" y="78740"/>
                </a:lnTo>
                <a:lnTo>
                  <a:pt x="467867" y="78740"/>
                </a:lnTo>
                <a:lnTo>
                  <a:pt x="446654" y="66357"/>
                </a:lnTo>
                <a:close/>
              </a:path>
              <a:path w="503554" h="132714">
                <a:moveTo>
                  <a:pt x="422177" y="52070"/>
                </a:moveTo>
                <a:lnTo>
                  <a:pt x="0" y="52070"/>
                </a:lnTo>
                <a:lnTo>
                  <a:pt x="0" y="80645"/>
                </a:lnTo>
                <a:lnTo>
                  <a:pt x="422177" y="80645"/>
                </a:lnTo>
                <a:lnTo>
                  <a:pt x="446654" y="66357"/>
                </a:lnTo>
                <a:lnTo>
                  <a:pt x="422177" y="52070"/>
                </a:lnTo>
                <a:close/>
              </a:path>
              <a:path w="503554" h="132714">
                <a:moveTo>
                  <a:pt x="478817" y="52070"/>
                </a:moveTo>
                <a:lnTo>
                  <a:pt x="474979" y="52070"/>
                </a:lnTo>
                <a:lnTo>
                  <a:pt x="474979" y="80645"/>
                </a:lnTo>
                <a:lnTo>
                  <a:pt x="478985" y="80645"/>
                </a:lnTo>
                <a:lnTo>
                  <a:pt x="503427" y="66421"/>
                </a:lnTo>
                <a:lnTo>
                  <a:pt x="478817" y="52070"/>
                </a:lnTo>
                <a:close/>
              </a:path>
              <a:path w="503554" h="132714">
                <a:moveTo>
                  <a:pt x="467867" y="53975"/>
                </a:moveTo>
                <a:lnTo>
                  <a:pt x="446654" y="66357"/>
                </a:lnTo>
                <a:lnTo>
                  <a:pt x="467867" y="78740"/>
                </a:lnTo>
                <a:lnTo>
                  <a:pt x="467867" y="53975"/>
                </a:lnTo>
                <a:close/>
              </a:path>
              <a:path w="503554" h="132714">
                <a:moveTo>
                  <a:pt x="474979" y="53975"/>
                </a:moveTo>
                <a:lnTo>
                  <a:pt x="467867" y="53975"/>
                </a:lnTo>
                <a:lnTo>
                  <a:pt x="467867" y="78740"/>
                </a:lnTo>
                <a:lnTo>
                  <a:pt x="474979" y="78740"/>
                </a:lnTo>
                <a:lnTo>
                  <a:pt x="474979" y="53975"/>
                </a:lnTo>
                <a:close/>
              </a:path>
              <a:path w="503554" h="132714">
                <a:moveTo>
                  <a:pt x="389636" y="0"/>
                </a:moveTo>
                <a:lnTo>
                  <a:pt x="380873" y="2286"/>
                </a:lnTo>
                <a:lnTo>
                  <a:pt x="372999" y="16002"/>
                </a:lnTo>
                <a:lnTo>
                  <a:pt x="375285" y="24765"/>
                </a:lnTo>
                <a:lnTo>
                  <a:pt x="446654" y="66357"/>
                </a:lnTo>
                <a:lnTo>
                  <a:pt x="467867" y="53975"/>
                </a:lnTo>
                <a:lnTo>
                  <a:pt x="474979" y="53975"/>
                </a:lnTo>
                <a:lnTo>
                  <a:pt x="474979" y="52070"/>
                </a:lnTo>
                <a:lnTo>
                  <a:pt x="478817" y="52070"/>
                </a:lnTo>
                <a:lnTo>
                  <a:pt x="38963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2433766" y="4058622"/>
            <a:ext cx="525145" cy="291465"/>
          </a:xfrm>
          <a:custGeom>
            <a:avLst/>
            <a:gdLst/>
            <a:ahLst/>
            <a:cxnLst/>
            <a:rect l="l" t="t" r="r" b="b"/>
            <a:pathLst>
              <a:path w="525144" h="291464">
                <a:moveTo>
                  <a:pt x="444784" y="239019"/>
                </a:moveTo>
                <a:lnTo>
                  <a:pt x="403072" y="262636"/>
                </a:lnTo>
                <a:lnTo>
                  <a:pt x="396214" y="266446"/>
                </a:lnTo>
                <a:lnTo>
                  <a:pt x="393801" y="275209"/>
                </a:lnTo>
                <a:lnTo>
                  <a:pt x="397611" y="282067"/>
                </a:lnTo>
                <a:lnTo>
                  <a:pt x="401548" y="288925"/>
                </a:lnTo>
                <a:lnTo>
                  <a:pt x="410311" y="291338"/>
                </a:lnTo>
                <a:lnTo>
                  <a:pt x="417169" y="287528"/>
                </a:lnTo>
                <a:lnTo>
                  <a:pt x="500185" y="240538"/>
                </a:lnTo>
                <a:lnTo>
                  <a:pt x="496290" y="240538"/>
                </a:lnTo>
                <a:lnTo>
                  <a:pt x="476478" y="240284"/>
                </a:lnTo>
                <a:lnTo>
                  <a:pt x="444784" y="239019"/>
                </a:lnTo>
                <a:close/>
              </a:path>
              <a:path w="525144" h="291464">
                <a:moveTo>
                  <a:pt x="468095" y="225821"/>
                </a:moveTo>
                <a:lnTo>
                  <a:pt x="444784" y="239019"/>
                </a:lnTo>
                <a:lnTo>
                  <a:pt x="476478" y="240284"/>
                </a:lnTo>
                <a:lnTo>
                  <a:pt x="496290" y="240538"/>
                </a:lnTo>
                <a:lnTo>
                  <a:pt x="496317" y="238506"/>
                </a:lnTo>
                <a:lnTo>
                  <a:pt x="489178" y="238506"/>
                </a:lnTo>
                <a:lnTo>
                  <a:pt x="468095" y="225821"/>
                </a:lnTo>
                <a:close/>
              </a:path>
              <a:path w="525144" h="291464">
                <a:moveTo>
                  <a:pt x="412089" y="158750"/>
                </a:moveTo>
                <a:lnTo>
                  <a:pt x="403326" y="160909"/>
                </a:lnTo>
                <a:lnTo>
                  <a:pt x="395198" y="174371"/>
                </a:lnTo>
                <a:lnTo>
                  <a:pt x="397357" y="183261"/>
                </a:lnTo>
                <a:lnTo>
                  <a:pt x="442441" y="210386"/>
                </a:lnTo>
                <a:lnTo>
                  <a:pt x="477494" y="211709"/>
                </a:lnTo>
                <a:lnTo>
                  <a:pt x="496671" y="211963"/>
                </a:lnTo>
                <a:lnTo>
                  <a:pt x="496290" y="240538"/>
                </a:lnTo>
                <a:lnTo>
                  <a:pt x="500185" y="240538"/>
                </a:lnTo>
                <a:lnTo>
                  <a:pt x="524865" y="226568"/>
                </a:lnTo>
                <a:lnTo>
                  <a:pt x="412089" y="158750"/>
                </a:lnTo>
                <a:close/>
              </a:path>
              <a:path w="525144" h="291464">
                <a:moveTo>
                  <a:pt x="12166" y="0"/>
                </a:moveTo>
                <a:lnTo>
                  <a:pt x="11531" y="508"/>
                </a:lnTo>
                <a:lnTo>
                  <a:pt x="9626" y="2159"/>
                </a:lnTo>
                <a:lnTo>
                  <a:pt x="8229" y="4191"/>
                </a:lnTo>
                <a:lnTo>
                  <a:pt x="7467" y="6477"/>
                </a:lnTo>
                <a:lnTo>
                  <a:pt x="6705" y="8255"/>
                </a:lnTo>
                <a:lnTo>
                  <a:pt x="1752" y="51562"/>
                </a:lnTo>
                <a:lnTo>
                  <a:pt x="220" y="98933"/>
                </a:lnTo>
                <a:lnTo>
                  <a:pt x="0" y="116586"/>
                </a:lnTo>
                <a:lnTo>
                  <a:pt x="90" y="120886"/>
                </a:lnTo>
                <a:lnTo>
                  <a:pt x="863" y="125857"/>
                </a:lnTo>
                <a:lnTo>
                  <a:pt x="1117" y="127127"/>
                </a:lnTo>
                <a:lnTo>
                  <a:pt x="1371" y="128270"/>
                </a:lnTo>
                <a:lnTo>
                  <a:pt x="4165" y="134493"/>
                </a:lnTo>
                <a:lnTo>
                  <a:pt x="4546" y="135382"/>
                </a:lnTo>
                <a:lnTo>
                  <a:pt x="4927" y="136144"/>
                </a:lnTo>
                <a:lnTo>
                  <a:pt x="5562" y="137033"/>
                </a:lnTo>
                <a:lnTo>
                  <a:pt x="8991" y="141986"/>
                </a:lnTo>
                <a:lnTo>
                  <a:pt x="41376" y="166116"/>
                </a:lnTo>
                <a:lnTo>
                  <a:pt x="89763" y="185674"/>
                </a:lnTo>
                <a:lnTo>
                  <a:pt x="135864" y="198882"/>
                </a:lnTo>
                <a:lnTo>
                  <a:pt x="208508" y="214249"/>
                </a:lnTo>
                <a:lnTo>
                  <a:pt x="248894" y="220853"/>
                </a:lnTo>
                <a:lnTo>
                  <a:pt x="291312" y="226568"/>
                </a:lnTo>
                <a:lnTo>
                  <a:pt x="335762" y="231648"/>
                </a:lnTo>
                <a:lnTo>
                  <a:pt x="381609" y="235585"/>
                </a:lnTo>
                <a:lnTo>
                  <a:pt x="428726" y="238379"/>
                </a:lnTo>
                <a:lnTo>
                  <a:pt x="444784" y="239019"/>
                </a:lnTo>
                <a:lnTo>
                  <a:pt x="468095" y="225821"/>
                </a:lnTo>
                <a:lnTo>
                  <a:pt x="442441" y="210386"/>
                </a:lnTo>
                <a:lnTo>
                  <a:pt x="430377" y="209931"/>
                </a:lnTo>
                <a:lnTo>
                  <a:pt x="384149" y="207010"/>
                </a:lnTo>
                <a:lnTo>
                  <a:pt x="338937" y="203200"/>
                </a:lnTo>
                <a:lnTo>
                  <a:pt x="295122" y="198247"/>
                </a:lnTo>
                <a:lnTo>
                  <a:pt x="253212" y="192659"/>
                </a:lnTo>
                <a:lnTo>
                  <a:pt x="194919" y="182626"/>
                </a:lnTo>
                <a:lnTo>
                  <a:pt x="142976" y="171196"/>
                </a:lnTo>
                <a:lnTo>
                  <a:pt x="99034" y="158623"/>
                </a:lnTo>
                <a:lnTo>
                  <a:pt x="55219" y="141097"/>
                </a:lnTo>
                <a:lnTo>
                  <a:pt x="32867" y="125730"/>
                </a:lnTo>
                <a:lnTo>
                  <a:pt x="32486" y="125730"/>
                </a:lnTo>
                <a:lnTo>
                  <a:pt x="30835" y="123698"/>
                </a:lnTo>
                <a:lnTo>
                  <a:pt x="31064" y="123698"/>
                </a:lnTo>
                <a:lnTo>
                  <a:pt x="30619" y="123063"/>
                </a:lnTo>
                <a:lnTo>
                  <a:pt x="30327" y="123063"/>
                </a:lnTo>
                <a:lnTo>
                  <a:pt x="29518" y="121666"/>
                </a:lnTo>
                <a:lnTo>
                  <a:pt x="29184" y="121666"/>
                </a:lnTo>
                <a:lnTo>
                  <a:pt x="28168" y="118110"/>
                </a:lnTo>
                <a:lnTo>
                  <a:pt x="28507" y="118110"/>
                </a:lnTo>
                <a:lnTo>
                  <a:pt x="28422" y="116586"/>
                </a:lnTo>
                <a:lnTo>
                  <a:pt x="28564" y="116586"/>
                </a:lnTo>
                <a:lnTo>
                  <a:pt x="28693" y="98298"/>
                </a:lnTo>
                <a:lnTo>
                  <a:pt x="29220" y="78613"/>
                </a:lnTo>
                <a:lnTo>
                  <a:pt x="29819" y="61595"/>
                </a:lnTo>
                <a:lnTo>
                  <a:pt x="30835" y="45466"/>
                </a:lnTo>
                <a:lnTo>
                  <a:pt x="31216" y="38481"/>
                </a:lnTo>
                <a:lnTo>
                  <a:pt x="31724" y="32385"/>
                </a:lnTo>
                <a:lnTo>
                  <a:pt x="32486" y="26670"/>
                </a:lnTo>
                <a:lnTo>
                  <a:pt x="32786" y="23368"/>
                </a:lnTo>
                <a:lnTo>
                  <a:pt x="32908" y="22225"/>
                </a:lnTo>
                <a:lnTo>
                  <a:pt x="30073" y="22225"/>
                </a:lnTo>
                <a:lnTo>
                  <a:pt x="30661" y="21388"/>
                </a:lnTo>
                <a:lnTo>
                  <a:pt x="12166" y="0"/>
                </a:lnTo>
                <a:close/>
              </a:path>
              <a:path w="525144" h="291464">
                <a:moveTo>
                  <a:pt x="489432" y="213741"/>
                </a:moveTo>
                <a:lnTo>
                  <a:pt x="468095" y="225821"/>
                </a:lnTo>
                <a:lnTo>
                  <a:pt x="489178" y="238506"/>
                </a:lnTo>
                <a:lnTo>
                  <a:pt x="489432" y="213741"/>
                </a:lnTo>
                <a:close/>
              </a:path>
              <a:path w="525144" h="291464">
                <a:moveTo>
                  <a:pt x="496647" y="213741"/>
                </a:moveTo>
                <a:lnTo>
                  <a:pt x="489432" y="213741"/>
                </a:lnTo>
                <a:lnTo>
                  <a:pt x="489178" y="238506"/>
                </a:lnTo>
                <a:lnTo>
                  <a:pt x="496317" y="238506"/>
                </a:lnTo>
                <a:lnTo>
                  <a:pt x="496647" y="213741"/>
                </a:lnTo>
                <a:close/>
              </a:path>
              <a:path w="525144" h="291464">
                <a:moveTo>
                  <a:pt x="442441" y="210386"/>
                </a:moveTo>
                <a:lnTo>
                  <a:pt x="468095" y="225821"/>
                </a:lnTo>
                <a:lnTo>
                  <a:pt x="489432" y="213741"/>
                </a:lnTo>
                <a:lnTo>
                  <a:pt x="496647" y="213741"/>
                </a:lnTo>
                <a:lnTo>
                  <a:pt x="496671" y="211963"/>
                </a:lnTo>
                <a:lnTo>
                  <a:pt x="477494" y="211709"/>
                </a:lnTo>
                <a:lnTo>
                  <a:pt x="442441" y="210386"/>
                </a:lnTo>
                <a:close/>
              </a:path>
              <a:path w="525144" h="291464">
                <a:moveTo>
                  <a:pt x="30835" y="123698"/>
                </a:moveTo>
                <a:lnTo>
                  <a:pt x="32486" y="125730"/>
                </a:lnTo>
                <a:lnTo>
                  <a:pt x="31597" y="124460"/>
                </a:lnTo>
                <a:lnTo>
                  <a:pt x="30835" y="123698"/>
                </a:lnTo>
                <a:close/>
              </a:path>
              <a:path w="525144" h="291464">
                <a:moveTo>
                  <a:pt x="31597" y="124460"/>
                </a:moveTo>
                <a:lnTo>
                  <a:pt x="32486" y="125730"/>
                </a:lnTo>
                <a:lnTo>
                  <a:pt x="32867" y="125730"/>
                </a:lnTo>
                <a:lnTo>
                  <a:pt x="31597" y="124460"/>
                </a:lnTo>
                <a:close/>
              </a:path>
              <a:path w="525144" h="291464">
                <a:moveTo>
                  <a:pt x="31064" y="123698"/>
                </a:moveTo>
                <a:lnTo>
                  <a:pt x="30835" y="123698"/>
                </a:lnTo>
                <a:lnTo>
                  <a:pt x="31597" y="124460"/>
                </a:lnTo>
                <a:lnTo>
                  <a:pt x="31064" y="123698"/>
                </a:lnTo>
                <a:close/>
              </a:path>
              <a:path w="525144" h="291464">
                <a:moveTo>
                  <a:pt x="29059" y="120834"/>
                </a:moveTo>
                <a:lnTo>
                  <a:pt x="30327" y="123063"/>
                </a:lnTo>
                <a:lnTo>
                  <a:pt x="29845" y="121956"/>
                </a:lnTo>
                <a:lnTo>
                  <a:pt x="29059" y="120834"/>
                </a:lnTo>
                <a:close/>
              </a:path>
              <a:path w="525144" h="291464">
                <a:moveTo>
                  <a:pt x="29845" y="121956"/>
                </a:moveTo>
                <a:lnTo>
                  <a:pt x="30327" y="123063"/>
                </a:lnTo>
                <a:lnTo>
                  <a:pt x="30619" y="123063"/>
                </a:lnTo>
                <a:lnTo>
                  <a:pt x="29845" y="121956"/>
                </a:lnTo>
                <a:close/>
              </a:path>
              <a:path w="525144" h="291464">
                <a:moveTo>
                  <a:pt x="28904" y="119798"/>
                </a:moveTo>
                <a:lnTo>
                  <a:pt x="29032" y="120650"/>
                </a:lnTo>
                <a:lnTo>
                  <a:pt x="29096" y="120886"/>
                </a:lnTo>
                <a:lnTo>
                  <a:pt x="29845" y="121956"/>
                </a:lnTo>
                <a:lnTo>
                  <a:pt x="28904" y="119798"/>
                </a:lnTo>
                <a:close/>
              </a:path>
              <a:path w="525144" h="291464">
                <a:moveTo>
                  <a:pt x="28168" y="118110"/>
                </a:moveTo>
                <a:lnTo>
                  <a:pt x="29184" y="121666"/>
                </a:lnTo>
                <a:lnTo>
                  <a:pt x="29067" y="120886"/>
                </a:lnTo>
                <a:lnTo>
                  <a:pt x="29032" y="120650"/>
                </a:lnTo>
                <a:lnTo>
                  <a:pt x="28904" y="119798"/>
                </a:lnTo>
                <a:lnTo>
                  <a:pt x="28168" y="118110"/>
                </a:lnTo>
                <a:close/>
              </a:path>
              <a:path w="525144" h="291464">
                <a:moveTo>
                  <a:pt x="29067" y="120886"/>
                </a:moveTo>
                <a:lnTo>
                  <a:pt x="29184" y="121666"/>
                </a:lnTo>
                <a:lnTo>
                  <a:pt x="29518" y="121666"/>
                </a:lnTo>
                <a:lnTo>
                  <a:pt x="29067" y="120886"/>
                </a:lnTo>
                <a:close/>
              </a:path>
              <a:path w="525144" h="291464">
                <a:moveTo>
                  <a:pt x="28930" y="120650"/>
                </a:moveTo>
                <a:lnTo>
                  <a:pt x="29067" y="120886"/>
                </a:lnTo>
                <a:lnTo>
                  <a:pt x="28930" y="120650"/>
                </a:lnTo>
                <a:close/>
              </a:path>
              <a:path w="525144" h="291464">
                <a:moveTo>
                  <a:pt x="29032" y="120650"/>
                </a:moveTo>
                <a:lnTo>
                  <a:pt x="29059" y="120834"/>
                </a:lnTo>
                <a:lnTo>
                  <a:pt x="29032" y="120650"/>
                </a:lnTo>
                <a:close/>
              </a:path>
              <a:path w="525144" h="291464">
                <a:moveTo>
                  <a:pt x="28558" y="117491"/>
                </a:moveTo>
                <a:lnTo>
                  <a:pt x="28549" y="118872"/>
                </a:lnTo>
                <a:lnTo>
                  <a:pt x="28904" y="119798"/>
                </a:lnTo>
                <a:lnTo>
                  <a:pt x="28558" y="117491"/>
                </a:lnTo>
                <a:close/>
              </a:path>
              <a:path w="525144" h="291464">
                <a:moveTo>
                  <a:pt x="28507" y="118110"/>
                </a:moveTo>
                <a:lnTo>
                  <a:pt x="28168" y="118110"/>
                </a:lnTo>
                <a:lnTo>
                  <a:pt x="28500" y="118872"/>
                </a:lnTo>
                <a:lnTo>
                  <a:pt x="28507" y="118110"/>
                </a:lnTo>
                <a:close/>
              </a:path>
              <a:path w="525144" h="291464">
                <a:moveTo>
                  <a:pt x="28422" y="116586"/>
                </a:moveTo>
                <a:lnTo>
                  <a:pt x="28549" y="118872"/>
                </a:lnTo>
                <a:lnTo>
                  <a:pt x="28558" y="117491"/>
                </a:lnTo>
                <a:lnTo>
                  <a:pt x="28422" y="116586"/>
                </a:lnTo>
                <a:close/>
              </a:path>
              <a:path w="525144" h="291464">
                <a:moveTo>
                  <a:pt x="28564" y="116586"/>
                </a:moveTo>
                <a:lnTo>
                  <a:pt x="28422" y="116586"/>
                </a:lnTo>
                <a:lnTo>
                  <a:pt x="28558" y="117491"/>
                </a:lnTo>
                <a:lnTo>
                  <a:pt x="28564" y="116586"/>
                </a:lnTo>
                <a:close/>
              </a:path>
              <a:path w="525144" h="291464">
                <a:moveTo>
                  <a:pt x="30661" y="21388"/>
                </a:moveTo>
                <a:lnTo>
                  <a:pt x="30073" y="22225"/>
                </a:lnTo>
                <a:lnTo>
                  <a:pt x="30835" y="21590"/>
                </a:lnTo>
                <a:lnTo>
                  <a:pt x="30661" y="21388"/>
                </a:lnTo>
                <a:close/>
              </a:path>
              <a:path w="525144" h="291464">
                <a:moveTo>
                  <a:pt x="34264" y="16256"/>
                </a:moveTo>
                <a:lnTo>
                  <a:pt x="30661" y="21388"/>
                </a:lnTo>
                <a:lnTo>
                  <a:pt x="30835" y="21590"/>
                </a:lnTo>
                <a:lnTo>
                  <a:pt x="30073" y="22225"/>
                </a:lnTo>
                <a:lnTo>
                  <a:pt x="32908" y="22225"/>
                </a:lnTo>
                <a:lnTo>
                  <a:pt x="33375" y="19304"/>
                </a:lnTo>
                <a:lnTo>
                  <a:pt x="33629" y="18161"/>
                </a:lnTo>
                <a:lnTo>
                  <a:pt x="34264" y="16256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 txBox="1"/>
          <p:nvPr/>
        </p:nvSpPr>
        <p:spPr>
          <a:xfrm>
            <a:off x="2991525" y="4168426"/>
            <a:ext cx="4114165" cy="8426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36195" algn="just">
              <a:lnSpc>
                <a:spcPct val="98900"/>
              </a:lnSpc>
              <a:spcBef>
                <a:spcPts val="125"/>
              </a:spcBef>
            </a:pPr>
            <a:r>
              <a:rPr dirty="0">
                <a:latin typeface="Arial"/>
                <a:cs typeface="Arial"/>
              </a:rPr>
              <a:t>E </a:t>
            </a:r>
            <a:r>
              <a:rPr spc="-5" dirty="0">
                <a:latin typeface="Arial"/>
                <a:cs typeface="Arial"/>
              </a:rPr>
              <a:t>outros mais </a:t>
            </a:r>
            <a:r>
              <a:rPr spc="-10" dirty="0">
                <a:latin typeface="Arial"/>
                <a:cs typeface="Arial"/>
              </a:rPr>
              <a:t>pequenos </a:t>
            </a:r>
            <a:r>
              <a:rPr b="1" dirty="0">
                <a:latin typeface="Arial"/>
                <a:cs typeface="Arial"/>
              </a:rPr>
              <a:t>– </a:t>
            </a:r>
            <a:r>
              <a:rPr b="1" spc="-5" dirty="0">
                <a:latin typeface="Arial"/>
                <a:cs typeface="Arial"/>
              </a:rPr>
              <a:t>as </a:t>
            </a:r>
            <a:r>
              <a:rPr b="1" dirty="0">
                <a:latin typeface="Arial"/>
                <a:cs typeface="Arial"/>
              </a:rPr>
              <a:t>lagoas </a:t>
            </a:r>
            <a:r>
              <a:rPr spc="-5" dirty="0">
                <a:latin typeface="Arial"/>
                <a:cs typeface="Arial"/>
              </a:rPr>
              <a:t>–,  correspondendo a depressões de pouca  profundidade onde a </a:t>
            </a:r>
            <a:r>
              <a:rPr spc="-10" dirty="0">
                <a:latin typeface="Arial"/>
                <a:cs typeface="Arial"/>
              </a:rPr>
              <a:t>água </a:t>
            </a:r>
            <a:r>
              <a:rPr spc="-5" dirty="0">
                <a:latin typeface="Arial"/>
                <a:cs typeface="Arial"/>
              </a:rPr>
              <a:t>se</a:t>
            </a:r>
            <a:r>
              <a:rPr spc="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acumula.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7208305" y="4213816"/>
            <a:ext cx="44450" cy="863600"/>
          </a:xfrm>
          <a:custGeom>
            <a:avLst/>
            <a:gdLst/>
            <a:ahLst/>
            <a:cxnLst/>
            <a:rect l="l" t="t" r="r" b="b"/>
            <a:pathLst>
              <a:path w="44450" h="863600">
                <a:moveTo>
                  <a:pt x="0" y="0"/>
                </a:moveTo>
                <a:lnTo>
                  <a:pt x="17285" y="289"/>
                </a:lnTo>
                <a:lnTo>
                  <a:pt x="31416" y="1079"/>
                </a:lnTo>
                <a:lnTo>
                  <a:pt x="40951" y="2250"/>
                </a:lnTo>
                <a:lnTo>
                  <a:pt x="44450" y="3682"/>
                </a:lnTo>
                <a:lnTo>
                  <a:pt x="44450" y="859917"/>
                </a:lnTo>
                <a:lnTo>
                  <a:pt x="40951" y="861349"/>
                </a:lnTo>
                <a:lnTo>
                  <a:pt x="31416" y="862520"/>
                </a:lnTo>
                <a:lnTo>
                  <a:pt x="17285" y="863310"/>
                </a:lnTo>
                <a:lnTo>
                  <a:pt x="0" y="86360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/>
          <p:nvPr/>
        </p:nvSpPr>
        <p:spPr>
          <a:xfrm>
            <a:off x="7279680" y="4506297"/>
            <a:ext cx="144525" cy="132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/>
          <p:cNvSpPr txBox="1"/>
          <p:nvPr/>
        </p:nvSpPr>
        <p:spPr>
          <a:xfrm>
            <a:off x="7563778" y="4168427"/>
            <a:ext cx="2348865" cy="11169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300"/>
              </a:lnSpc>
              <a:spcBef>
                <a:spcPts val="114"/>
              </a:spcBef>
            </a:pPr>
            <a:r>
              <a:rPr spc="-5" dirty="0">
                <a:latin typeface="Arial"/>
                <a:cs typeface="Arial"/>
              </a:rPr>
              <a:t>tendo em conta </a:t>
            </a:r>
            <a:r>
              <a:rPr dirty="0">
                <a:latin typeface="Arial"/>
                <a:cs typeface="Arial"/>
              </a:rPr>
              <a:t>o  </a:t>
            </a:r>
            <a:r>
              <a:rPr spc="-5" dirty="0">
                <a:latin typeface="Arial"/>
                <a:cs typeface="Arial"/>
              </a:rPr>
              <a:t>processo de</a:t>
            </a:r>
            <a:r>
              <a:rPr spc="-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formação,  existem vários tipos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  </a:t>
            </a:r>
            <a:r>
              <a:rPr spc="-5" dirty="0" err="1">
                <a:latin typeface="Arial"/>
                <a:cs typeface="Arial"/>
              </a:rPr>
              <a:t>lagoas</a:t>
            </a:r>
            <a:r>
              <a:rPr lang="pt-PT" spc="-5" dirty="0">
                <a:latin typeface="Arial"/>
                <a:cs typeface="Arial"/>
              </a:rPr>
              <a:t>, em Portugal</a:t>
            </a:r>
            <a:r>
              <a:rPr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F6A9860D-6691-45A4-8E90-6A339073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Lagos e Lagoas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945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658375" y="1871730"/>
            <a:ext cx="132715" cy="2808605"/>
          </a:xfrm>
          <a:custGeom>
            <a:avLst/>
            <a:gdLst/>
            <a:ahLst/>
            <a:cxnLst/>
            <a:rect l="l" t="t" r="r" b="b"/>
            <a:pathLst>
              <a:path w="132714" h="2808604">
                <a:moveTo>
                  <a:pt x="15875" y="2678049"/>
                </a:moveTo>
                <a:lnTo>
                  <a:pt x="9143" y="2681986"/>
                </a:lnTo>
                <a:lnTo>
                  <a:pt x="2286" y="2685923"/>
                </a:lnTo>
                <a:lnTo>
                  <a:pt x="0" y="2694686"/>
                </a:lnTo>
                <a:lnTo>
                  <a:pt x="3937" y="2701544"/>
                </a:lnTo>
                <a:lnTo>
                  <a:pt x="66293" y="2808478"/>
                </a:lnTo>
                <a:lnTo>
                  <a:pt x="82883" y="2780030"/>
                </a:lnTo>
                <a:lnTo>
                  <a:pt x="52069" y="2780030"/>
                </a:lnTo>
                <a:lnTo>
                  <a:pt x="51945" y="2727231"/>
                </a:lnTo>
                <a:lnTo>
                  <a:pt x="28575" y="2687193"/>
                </a:lnTo>
                <a:lnTo>
                  <a:pt x="24637" y="2680335"/>
                </a:lnTo>
                <a:lnTo>
                  <a:pt x="15875" y="2678049"/>
                </a:lnTo>
                <a:close/>
              </a:path>
              <a:path w="132714" h="2808604">
                <a:moveTo>
                  <a:pt x="52067" y="2727440"/>
                </a:moveTo>
                <a:lnTo>
                  <a:pt x="52069" y="2780030"/>
                </a:lnTo>
                <a:lnTo>
                  <a:pt x="80644" y="2780030"/>
                </a:lnTo>
                <a:lnTo>
                  <a:pt x="80644" y="2772918"/>
                </a:lnTo>
                <a:lnTo>
                  <a:pt x="53975" y="2772918"/>
                </a:lnTo>
                <a:lnTo>
                  <a:pt x="66293" y="2751813"/>
                </a:lnTo>
                <a:lnTo>
                  <a:pt x="52067" y="2727440"/>
                </a:lnTo>
                <a:close/>
              </a:path>
              <a:path w="132714" h="2808604">
                <a:moveTo>
                  <a:pt x="116712" y="2678049"/>
                </a:moveTo>
                <a:lnTo>
                  <a:pt x="107950" y="2680335"/>
                </a:lnTo>
                <a:lnTo>
                  <a:pt x="104012" y="2687193"/>
                </a:lnTo>
                <a:lnTo>
                  <a:pt x="80642" y="2727231"/>
                </a:lnTo>
                <a:lnTo>
                  <a:pt x="80644" y="2780030"/>
                </a:lnTo>
                <a:lnTo>
                  <a:pt x="82883" y="2780030"/>
                </a:lnTo>
                <a:lnTo>
                  <a:pt x="128650" y="2701544"/>
                </a:lnTo>
                <a:lnTo>
                  <a:pt x="132587" y="2694686"/>
                </a:lnTo>
                <a:lnTo>
                  <a:pt x="130301" y="2685923"/>
                </a:lnTo>
                <a:lnTo>
                  <a:pt x="123443" y="2681986"/>
                </a:lnTo>
                <a:lnTo>
                  <a:pt x="116712" y="2678049"/>
                </a:lnTo>
                <a:close/>
              </a:path>
              <a:path w="132714" h="2808604">
                <a:moveTo>
                  <a:pt x="66293" y="2751813"/>
                </a:moveTo>
                <a:lnTo>
                  <a:pt x="53975" y="2772918"/>
                </a:lnTo>
                <a:lnTo>
                  <a:pt x="78612" y="2772918"/>
                </a:lnTo>
                <a:lnTo>
                  <a:pt x="66293" y="2751813"/>
                </a:lnTo>
                <a:close/>
              </a:path>
              <a:path w="132714" h="2808604">
                <a:moveTo>
                  <a:pt x="80642" y="2727231"/>
                </a:moveTo>
                <a:lnTo>
                  <a:pt x="66293" y="2751813"/>
                </a:lnTo>
                <a:lnTo>
                  <a:pt x="78612" y="2772918"/>
                </a:lnTo>
                <a:lnTo>
                  <a:pt x="80644" y="2772918"/>
                </a:lnTo>
                <a:lnTo>
                  <a:pt x="80642" y="2727231"/>
                </a:lnTo>
                <a:close/>
              </a:path>
              <a:path w="132714" h="2808604">
                <a:moveTo>
                  <a:pt x="80518" y="0"/>
                </a:moveTo>
                <a:lnTo>
                  <a:pt x="51943" y="0"/>
                </a:lnTo>
                <a:lnTo>
                  <a:pt x="52067" y="2727440"/>
                </a:lnTo>
                <a:lnTo>
                  <a:pt x="66293" y="2751813"/>
                </a:lnTo>
                <a:lnTo>
                  <a:pt x="80520" y="2727440"/>
                </a:lnTo>
                <a:lnTo>
                  <a:pt x="80518" y="0"/>
                </a:lnTo>
                <a:close/>
              </a:path>
            </a:pathLst>
          </a:custGeom>
          <a:solidFill>
            <a:srgbClr val="E4AE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8554226" y="1533933"/>
            <a:ext cx="132715" cy="3347853"/>
          </a:xfrm>
          <a:custGeom>
            <a:avLst/>
            <a:gdLst/>
            <a:ahLst/>
            <a:cxnLst/>
            <a:rect l="l" t="t" r="r" b="b"/>
            <a:pathLst>
              <a:path w="132715" h="2808604">
                <a:moveTo>
                  <a:pt x="15875" y="2678049"/>
                </a:moveTo>
                <a:lnTo>
                  <a:pt x="9144" y="2681986"/>
                </a:lnTo>
                <a:lnTo>
                  <a:pt x="2286" y="2685923"/>
                </a:lnTo>
                <a:lnTo>
                  <a:pt x="0" y="2694686"/>
                </a:lnTo>
                <a:lnTo>
                  <a:pt x="3937" y="2701544"/>
                </a:lnTo>
                <a:lnTo>
                  <a:pt x="66294" y="2808478"/>
                </a:lnTo>
                <a:lnTo>
                  <a:pt x="82883" y="2780030"/>
                </a:lnTo>
                <a:lnTo>
                  <a:pt x="51943" y="2780030"/>
                </a:lnTo>
                <a:lnTo>
                  <a:pt x="51943" y="2727227"/>
                </a:lnTo>
                <a:lnTo>
                  <a:pt x="28575" y="2687193"/>
                </a:lnTo>
                <a:lnTo>
                  <a:pt x="24638" y="2680335"/>
                </a:lnTo>
                <a:lnTo>
                  <a:pt x="15875" y="2678049"/>
                </a:lnTo>
                <a:close/>
              </a:path>
              <a:path w="132715" h="2808604">
                <a:moveTo>
                  <a:pt x="51943" y="2727227"/>
                </a:moveTo>
                <a:lnTo>
                  <a:pt x="51943" y="2780030"/>
                </a:lnTo>
                <a:lnTo>
                  <a:pt x="80518" y="2780030"/>
                </a:lnTo>
                <a:lnTo>
                  <a:pt x="80518" y="2772918"/>
                </a:lnTo>
                <a:lnTo>
                  <a:pt x="53975" y="2772918"/>
                </a:lnTo>
                <a:lnTo>
                  <a:pt x="66294" y="2751813"/>
                </a:lnTo>
                <a:lnTo>
                  <a:pt x="51943" y="2727227"/>
                </a:lnTo>
                <a:close/>
              </a:path>
              <a:path w="132715" h="2808604">
                <a:moveTo>
                  <a:pt x="116713" y="2678049"/>
                </a:moveTo>
                <a:lnTo>
                  <a:pt x="107950" y="2680335"/>
                </a:lnTo>
                <a:lnTo>
                  <a:pt x="104013" y="2687193"/>
                </a:lnTo>
                <a:lnTo>
                  <a:pt x="80645" y="2727227"/>
                </a:lnTo>
                <a:lnTo>
                  <a:pt x="80518" y="2780030"/>
                </a:lnTo>
                <a:lnTo>
                  <a:pt x="82883" y="2780030"/>
                </a:lnTo>
                <a:lnTo>
                  <a:pt x="128650" y="2701544"/>
                </a:lnTo>
                <a:lnTo>
                  <a:pt x="132588" y="2694686"/>
                </a:lnTo>
                <a:lnTo>
                  <a:pt x="130301" y="2685923"/>
                </a:lnTo>
                <a:lnTo>
                  <a:pt x="123444" y="2681986"/>
                </a:lnTo>
                <a:lnTo>
                  <a:pt x="116713" y="2678049"/>
                </a:lnTo>
                <a:close/>
              </a:path>
              <a:path w="132715" h="2808604">
                <a:moveTo>
                  <a:pt x="66294" y="2751813"/>
                </a:moveTo>
                <a:lnTo>
                  <a:pt x="53975" y="2772918"/>
                </a:lnTo>
                <a:lnTo>
                  <a:pt x="78613" y="2772918"/>
                </a:lnTo>
                <a:lnTo>
                  <a:pt x="66294" y="2751813"/>
                </a:lnTo>
                <a:close/>
              </a:path>
              <a:path w="132715" h="2808604">
                <a:moveTo>
                  <a:pt x="80518" y="2727444"/>
                </a:moveTo>
                <a:lnTo>
                  <a:pt x="66294" y="2751813"/>
                </a:lnTo>
                <a:lnTo>
                  <a:pt x="78613" y="2772918"/>
                </a:lnTo>
                <a:lnTo>
                  <a:pt x="80518" y="2772918"/>
                </a:lnTo>
                <a:lnTo>
                  <a:pt x="80518" y="2727444"/>
                </a:lnTo>
                <a:close/>
              </a:path>
              <a:path w="132715" h="2808604">
                <a:moveTo>
                  <a:pt x="80518" y="0"/>
                </a:moveTo>
                <a:lnTo>
                  <a:pt x="51943" y="0"/>
                </a:lnTo>
                <a:lnTo>
                  <a:pt x="52070" y="2727444"/>
                </a:lnTo>
                <a:lnTo>
                  <a:pt x="66294" y="2751813"/>
                </a:lnTo>
                <a:lnTo>
                  <a:pt x="80518" y="2727444"/>
                </a:lnTo>
                <a:lnTo>
                  <a:pt x="80518" y="0"/>
                </a:lnTo>
                <a:close/>
              </a:path>
            </a:pathLst>
          </a:custGeom>
          <a:solidFill>
            <a:srgbClr val="E4AE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2427682" y="1222568"/>
            <a:ext cx="2592705" cy="593752"/>
          </a:xfrm>
          <a:prstGeom prst="rect">
            <a:avLst/>
          </a:prstGeom>
          <a:solidFill>
            <a:srgbClr val="FCECB0"/>
          </a:solidFill>
          <a:ln w="28575">
            <a:solidFill>
              <a:srgbClr val="E4AE0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394970" marR="311150" indent="-78105">
              <a:spcBef>
                <a:spcPts val="310"/>
              </a:spcBef>
            </a:pPr>
            <a:r>
              <a:rPr b="1" dirty="0">
                <a:latin typeface="Arial"/>
                <a:cs typeface="Arial"/>
              </a:rPr>
              <a:t>Lagoas de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origem  </a:t>
            </a:r>
            <a:r>
              <a:rPr b="1" spc="-5" dirty="0">
                <a:latin typeface="Arial"/>
                <a:cs typeface="Arial"/>
              </a:rPr>
              <a:t>marinha 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fluvial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995881" y="3527555"/>
            <a:ext cx="3600450" cy="871392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01625" indent="-128905">
              <a:spcBef>
                <a:spcPts val="315"/>
              </a:spcBef>
              <a:buChar char="•"/>
              <a:tabLst>
                <a:tab pos="302260" algn="l"/>
              </a:tabLst>
            </a:pPr>
            <a:r>
              <a:rPr dirty="0">
                <a:latin typeface="Arial"/>
                <a:cs typeface="Arial"/>
              </a:rPr>
              <a:t>As mais </a:t>
            </a:r>
            <a:r>
              <a:rPr spc="-10" dirty="0">
                <a:latin typeface="Arial"/>
                <a:cs typeface="Arial"/>
              </a:rPr>
              <a:t>importantes </a:t>
            </a:r>
            <a:r>
              <a:rPr dirty="0">
                <a:latin typeface="Arial"/>
                <a:cs typeface="Arial"/>
              </a:rPr>
              <a:t>são </a:t>
            </a:r>
            <a:r>
              <a:rPr spc="-5" dirty="0">
                <a:latin typeface="Arial"/>
                <a:cs typeface="Arial"/>
              </a:rPr>
              <a:t>as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b="1" dirty="0">
                <a:latin typeface="Arial"/>
                <a:cs typeface="Arial"/>
              </a:rPr>
              <a:t>Óbidos</a:t>
            </a:r>
            <a:r>
              <a:rPr dirty="0">
                <a:latin typeface="Arial"/>
                <a:cs typeface="Arial"/>
              </a:rPr>
              <a:t>, </a:t>
            </a:r>
            <a:r>
              <a:rPr spc="-5" dirty="0">
                <a:latin typeface="Arial"/>
                <a:cs typeface="Arial"/>
              </a:rPr>
              <a:t>Pateira de</a:t>
            </a:r>
            <a:r>
              <a:rPr spc="-4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Fermentelos,</a:t>
            </a:r>
            <a:endParaRPr dirty="0"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spc="-5" dirty="0">
                <a:latin typeface="Arial"/>
                <a:cs typeface="Arial"/>
              </a:rPr>
              <a:t>Santo André </a:t>
            </a:r>
            <a:r>
              <a:rPr dirty="0">
                <a:latin typeface="Arial"/>
                <a:cs typeface="Arial"/>
              </a:rPr>
              <a:t>e</a:t>
            </a:r>
            <a:r>
              <a:rPr spc="-2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Albufeira.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7396620" y="940181"/>
            <a:ext cx="2449830" cy="593752"/>
          </a:xfrm>
          <a:prstGeom prst="rect">
            <a:avLst/>
          </a:prstGeom>
          <a:solidFill>
            <a:srgbClr val="FCECB0"/>
          </a:solidFill>
          <a:ln w="28575">
            <a:solidFill>
              <a:srgbClr val="E4AE0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762000" marR="237490" indent="-514350">
              <a:spcBef>
                <a:spcPts val="310"/>
              </a:spcBef>
            </a:pPr>
            <a:r>
              <a:rPr b="1" dirty="0">
                <a:latin typeface="Arial"/>
                <a:cs typeface="Arial"/>
              </a:rPr>
              <a:t>Lagoas de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origem  </a:t>
            </a:r>
            <a:r>
              <a:rPr b="1" spc="-5" dirty="0">
                <a:latin typeface="Arial"/>
                <a:cs typeface="Arial"/>
              </a:rPr>
              <a:t>glaciária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6748921" y="3783048"/>
            <a:ext cx="3745229" cy="871392"/>
          </a:xfrm>
          <a:prstGeom prst="rect">
            <a:avLst/>
          </a:prstGeom>
          <a:solidFill>
            <a:srgbClr val="FFFFFF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51765" marR="142875" indent="182880">
              <a:spcBef>
                <a:spcPts val="315"/>
              </a:spcBef>
              <a:buChar char="•"/>
              <a:tabLst>
                <a:tab pos="464184" algn="l"/>
              </a:tabLst>
            </a:pPr>
            <a:r>
              <a:rPr dirty="0">
                <a:latin typeface="Arial"/>
                <a:cs typeface="Arial"/>
              </a:rPr>
              <a:t>A mais </a:t>
            </a:r>
            <a:r>
              <a:rPr spc="-10" dirty="0">
                <a:latin typeface="Arial"/>
                <a:cs typeface="Arial"/>
              </a:rPr>
              <a:t>importante </a:t>
            </a:r>
            <a:r>
              <a:rPr dirty="0">
                <a:latin typeface="Arial"/>
                <a:cs typeface="Arial"/>
              </a:rPr>
              <a:t>é a </a:t>
            </a:r>
            <a:r>
              <a:rPr b="1" dirty="0">
                <a:latin typeface="Arial"/>
                <a:cs typeface="Arial"/>
              </a:rPr>
              <a:t>Lagoa  </a:t>
            </a:r>
            <a:r>
              <a:rPr b="1" spc="-5" dirty="0">
                <a:latin typeface="Arial"/>
                <a:cs typeface="Arial"/>
              </a:rPr>
              <a:t>Comprida</a:t>
            </a:r>
            <a:r>
              <a:rPr spc="-5" dirty="0">
                <a:latin typeface="Arial"/>
                <a:cs typeface="Arial"/>
              </a:rPr>
              <a:t>, com cerca de 1 </a:t>
            </a:r>
            <a:r>
              <a:rPr dirty="0">
                <a:latin typeface="Arial"/>
                <a:cs typeface="Arial"/>
              </a:rPr>
              <a:t>km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</a:t>
            </a:r>
            <a:endParaRPr>
              <a:latin typeface="Arial"/>
              <a:cs typeface="Arial"/>
            </a:endParaRPr>
          </a:p>
          <a:p>
            <a:pPr marL="1182370">
              <a:spcBef>
                <a:spcPts val="5"/>
              </a:spcBef>
            </a:pPr>
            <a:r>
              <a:rPr spc="-5" dirty="0">
                <a:latin typeface="Arial"/>
                <a:cs typeface="Arial"/>
              </a:rPr>
              <a:t>comprimento.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6748921" y="1738071"/>
            <a:ext cx="3726179" cy="594393"/>
          </a:xfrm>
          <a:prstGeom prst="rect">
            <a:avLst/>
          </a:prstGeom>
          <a:solidFill>
            <a:srgbClr val="FFFFFF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77190" marR="304165" indent="-65405">
              <a:spcBef>
                <a:spcPts val="315"/>
              </a:spcBef>
              <a:buChar char="•"/>
              <a:tabLst>
                <a:tab pos="455295" algn="l"/>
              </a:tabLst>
            </a:pPr>
            <a:r>
              <a:rPr spc="-5" dirty="0">
                <a:latin typeface="Arial"/>
                <a:cs typeface="Arial"/>
              </a:rPr>
              <a:t>Localizam-se nas áreas mais  elevadas da serra </a:t>
            </a:r>
            <a:r>
              <a:rPr spc="-10" dirty="0">
                <a:latin typeface="Arial"/>
                <a:cs typeface="Arial"/>
              </a:rPr>
              <a:t>da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Estrela.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6748921" y="2453754"/>
            <a:ext cx="3745229" cy="1186863"/>
          </a:xfrm>
          <a:prstGeom prst="rect">
            <a:avLst/>
          </a:prstGeom>
          <a:solidFill>
            <a:srgbClr val="FFFFFF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770255" indent="-142875">
              <a:spcBef>
                <a:spcPts val="315"/>
              </a:spcBef>
              <a:buChar char="•"/>
              <a:tabLst>
                <a:tab pos="770890" algn="l"/>
              </a:tabLst>
            </a:pPr>
            <a:r>
              <a:rPr spc="-5" dirty="0">
                <a:latin typeface="Arial"/>
                <a:cs typeface="Arial"/>
              </a:rPr>
              <a:t>São pouco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 err="1">
                <a:latin typeface="Arial"/>
                <a:cs typeface="Arial"/>
              </a:rPr>
              <a:t>numerosas</a:t>
            </a:r>
            <a:r>
              <a:rPr spc="-5" dirty="0">
                <a:latin typeface="Arial"/>
                <a:cs typeface="Arial"/>
              </a:rPr>
              <a:t>.</a:t>
            </a:r>
            <a:endParaRPr lang="pt-PT" spc="-5" dirty="0">
              <a:latin typeface="Arial"/>
              <a:cs typeface="Arial"/>
            </a:endParaRPr>
          </a:p>
          <a:p>
            <a:pPr marL="770255" indent="-142875">
              <a:spcBef>
                <a:spcPts val="315"/>
              </a:spcBef>
              <a:buChar char="•"/>
              <a:tabLst>
                <a:tab pos="770890" algn="l"/>
              </a:tabLst>
            </a:pPr>
            <a:r>
              <a:rPr lang="pt-PT" spc="-5" dirty="0">
                <a:latin typeface="Arial"/>
                <a:cs typeface="Arial"/>
              </a:rPr>
              <a:t>A água provém das precipitação e da fusão da neve e do gelo.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1995881" y="2087757"/>
            <a:ext cx="3600450" cy="317395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03530" indent="-142875">
              <a:spcBef>
                <a:spcPts val="315"/>
              </a:spcBef>
              <a:buChar char="•"/>
              <a:tabLst>
                <a:tab pos="304165" algn="l"/>
              </a:tabLst>
            </a:pPr>
            <a:r>
              <a:rPr spc="-5" dirty="0">
                <a:latin typeface="Arial"/>
                <a:cs typeface="Arial"/>
              </a:rPr>
              <a:t>Localizam-se na faixa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costeira.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1995881" y="2664019"/>
            <a:ext cx="3600450" cy="594393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43535" marR="191770" indent="-343535">
              <a:spcBef>
                <a:spcPts val="315"/>
              </a:spcBef>
              <a:buChar char="•"/>
              <a:tabLst>
                <a:tab pos="343535" algn="l"/>
              </a:tabLst>
            </a:pPr>
            <a:r>
              <a:rPr spc="-5" dirty="0">
                <a:latin typeface="Arial"/>
                <a:cs typeface="Arial"/>
              </a:rPr>
              <a:t>São numerosas </a:t>
            </a:r>
            <a:r>
              <a:rPr dirty="0">
                <a:latin typeface="Arial"/>
                <a:cs typeface="Arial"/>
              </a:rPr>
              <a:t>e </a:t>
            </a:r>
            <a:r>
              <a:rPr spc="-5" dirty="0">
                <a:latin typeface="Arial"/>
                <a:cs typeface="Arial"/>
              </a:rPr>
              <a:t>de </a:t>
            </a:r>
            <a:r>
              <a:rPr spc="-10" dirty="0">
                <a:latin typeface="Arial"/>
                <a:cs typeface="Arial"/>
              </a:rPr>
              <a:t>pequena  </a:t>
            </a:r>
            <a:r>
              <a:rPr spc="-5" dirty="0">
                <a:latin typeface="Arial"/>
                <a:cs typeface="Arial"/>
              </a:rPr>
              <a:t>profundidade.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1995881" y="4680080"/>
            <a:ext cx="3576574" cy="1943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/>
          <p:cNvSpPr/>
          <p:nvPr/>
        </p:nvSpPr>
        <p:spPr>
          <a:xfrm>
            <a:off x="6748921" y="4881785"/>
            <a:ext cx="3743325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DE47A286-971A-43FF-92AE-B88E8344A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Lagos e Lagoas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88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93454" y="2259301"/>
            <a:ext cx="132715" cy="2448560"/>
          </a:xfrm>
          <a:custGeom>
            <a:avLst/>
            <a:gdLst/>
            <a:ahLst/>
            <a:cxnLst/>
            <a:rect l="l" t="t" r="r" b="b"/>
            <a:pathLst>
              <a:path w="132714" h="2448560">
                <a:moveTo>
                  <a:pt x="15875" y="2317623"/>
                </a:moveTo>
                <a:lnTo>
                  <a:pt x="9143" y="2321560"/>
                </a:lnTo>
                <a:lnTo>
                  <a:pt x="2286" y="2325497"/>
                </a:lnTo>
                <a:lnTo>
                  <a:pt x="0" y="2334260"/>
                </a:lnTo>
                <a:lnTo>
                  <a:pt x="3937" y="2341118"/>
                </a:lnTo>
                <a:lnTo>
                  <a:pt x="66293" y="2448052"/>
                </a:lnTo>
                <a:lnTo>
                  <a:pt x="82883" y="2419604"/>
                </a:lnTo>
                <a:lnTo>
                  <a:pt x="52069" y="2419604"/>
                </a:lnTo>
                <a:lnTo>
                  <a:pt x="51945" y="2366805"/>
                </a:lnTo>
                <a:lnTo>
                  <a:pt x="28575" y="2326767"/>
                </a:lnTo>
                <a:lnTo>
                  <a:pt x="24637" y="2319909"/>
                </a:lnTo>
                <a:lnTo>
                  <a:pt x="15875" y="2317623"/>
                </a:lnTo>
                <a:close/>
              </a:path>
              <a:path w="132714" h="2448560">
                <a:moveTo>
                  <a:pt x="52067" y="2367013"/>
                </a:moveTo>
                <a:lnTo>
                  <a:pt x="52069" y="2419604"/>
                </a:lnTo>
                <a:lnTo>
                  <a:pt x="80644" y="2419604"/>
                </a:lnTo>
                <a:lnTo>
                  <a:pt x="80644" y="2412492"/>
                </a:lnTo>
                <a:lnTo>
                  <a:pt x="53975" y="2412492"/>
                </a:lnTo>
                <a:lnTo>
                  <a:pt x="66293" y="2391387"/>
                </a:lnTo>
                <a:lnTo>
                  <a:pt x="52067" y="2367013"/>
                </a:lnTo>
                <a:close/>
              </a:path>
              <a:path w="132714" h="2448560">
                <a:moveTo>
                  <a:pt x="116712" y="2317623"/>
                </a:moveTo>
                <a:lnTo>
                  <a:pt x="107950" y="2319909"/>
                </a:lnTo>
                <a:lnTo>
                  <a:pt x="104012" y="2326767"/>
                </a:lnTo>
                <a:lnTo>
                  <a:pt x="80642" y="2366805"/>
                </a:lnTo>
                <a:lnTo>
                  <a:pt x="80644" y="2419604"/>
                </a:lnTo>
                <a:lnTo>
                  <a:pt x="82883" y="2419604"/>
                </a:lnTo>
                <a:lnTo>
                  <a:pt x="128650" y="2341118"/>
                </a:lnTo>
                <a:lnTo>
                  <a:pt x="132587" y="2334260"/>
                </a:lnTo>
                <a:lnTo>
                  <a:pt x="130301" y="2325497"/>
                </a:lnTo>
                <a:lnTo>
                  <a:pt x="123443" y="2321560"/>
                </a:lnTo>
                <a:lnTo>
                  <a:pt x="116712" y="2317623"/>
                </a:lnTo>
                <a:close/>
              </a:path>
              <a:path w="132714" h="2448560">
                <a:moveTo>
                  <a:pt x="66293" y="2391387"/>
                </a:moveTo>
                <a:lnTo>
                  <a:pt x="53975" y="2412492"/>
                </a:lnTo>
                <a:lnTo>
                  <a:pt x="78612" y="2412492"/>
                </a:lnTo>
                <a:lnTo>
                  <a:pt x="66293" y="2391387"/>
                </a:lnTo>
                <a:close/>
              </a:path>
              <a:path w="132714" h="2448560">
                <a:moveTo>
                  <a:pt x="80642" y="2366805"/>
                </a:moveTo>
                <a:lnTo>
                  <a:pt x="66293" y="2391387"/>
                </a:lnTo>
                <a:lnTo>
                  <a:pt x="78612" y="2412492"/>
                </a:lnTo>
                <a:lnTo>
                  <a:pt x="80644" y="2412492"/>
                </a:lnTo>
                <a:lnTo>
                  <a:pt x="80642" y="2366805"/>
                </a:lnTo>
                <a:close/>
              </a:path>
              <a:path w="132714" h="2448560">
                <a:moveTo>
                  <a:pt x="80518" y="0"/>
                </a:moveTo>
                <a:lnTo>
                  <a:pt x="51943" y="0"/>
                </a:lnTo>
                <a:lnTo>
                  <a:pt x="52067" y="2367013"/>
                </a:lnTo>
                <a:lnTo>
                  <a:pt x="66293" y="2391387"/>
                </a:lnTo>
                <a:lnTo>
                  <a:pt x="80520" y="2367013"/>
                </a:lnTo>
                <a:lnTo>
                  <a:pt x="80518" y="0"/>
                </a:lnTo>
                <a:close/>
              </a:path>
            </a:pathLst>
          </a:custGeom>
          <a:solidFill>
            <a:srgbClr val="E4AE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1619885" y="1610014"/>
            <a:ext cx="2933700" cy="594393"/>
          </a:xfrm>
          <a:prstGeom prst="rect">
            <a:avLst/>
          </a:prstGeom>
          <a:solidFill>
            <a:srgbClr val="FCECB0"/>
          </a:solidFill>
          <a:ln w="28575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spcBef>
                <a:spcPts val="315"/>
              </a:spcBef>
            </a:pPr>
            <a:r>
              <a:rPr b="1" dirty="0">
                <a:latin typeface="Arial"/>
                <a:cs typeface="Arial"/>
              </a:rPr>
              <a:t>Lagoas de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origem</a:t>
            </a:r>
            <a:endParaRPr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b="1" spc="-5" dirty="0">
                <a:latin typeface="Arial"/>
                <a:cs typeface="Arial"/>
              </a:rPr>
              <a:t>tectónica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1259523" y="4707289"/>
            <a:ext cx="3600450" cy="593752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02260" marR="165735" indent="-302260">
              <a:lnSpc>
                <a:spcPts val="2110"/>
              </a:lnSpc>
              <a:spcBef>
                <a:spcPts val="430"/>
              </a:spcBef>
              <a:buChar char="•"/>
              <a:tabLst>
                <a:tab pos="302260" algn="l"/>
              </a:tabLst>
            </a:pPr>
            <a:r>
              <a:rPr dirty="0">
                <a:latin typeface="Arial"/>
                <a:cs typeface="Arial"/>
              </a:rPr>
              <a:t>As mais </a:t>
            </a:r>
            <a:r>
              <a:rPr spc="-10" dirty="0">
                <a:latin typeface="Arial"/>
                <a:cs typeface="Arial"/>
              </a:rPr>
              <a:t>importantes </a:t>
            </a:r>
            <a:r>
              <a:rPr dirty="0">
                <a:latin typeface="Arial"/>
                <a:cs typeface="Arial"/>
              </a:rPr>
              <a:t>são </a:t>
            </a:r>
            <a:r>
              <a:rPr spc="-5" dirty="0">
                <a:latin typeface="Arial"/>
                <a:cs typeface="Arial"/>
              </a:rPr>
              <a:t>as de  Mira, Minde e</a:t>
            </a:r>
            <a:r>
              <a:rPr spc="-18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Arrimal.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259523" y="2691164"/>
            <a:ext cx="3600450" cy="871392"/>
          </a:xfrm>
          <a:prstGeom prst="rect">
            <a:avLst/>
          </a:prstGeom>
          <a:solidFill>
            <a:srgbClr val="FFFFFF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91795" marR="382905" indent="257810">
              <a:spcBef>
                <a:spcPts val="315"/>
              </a:spcBef>
              <a:buChar char="•"/>
              <a:tabLst>
                <a:tab pos="793115" algn="l"/>
              </a:tabLst>
            </a:pPr>
            <a:r>
              <a:rPr spc="-5" dirty="0">
                <a:latin typeface="Arial"/>
                <a:cs typeface="Arial"/>
              </a:rPr>
              <a:t>Localizam-se, na sua  maioria, no Maciço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Calcário</a:t>
            </a:r>
            <a:endParaRPr>
              <a:latin typeface="Arial"/>
              <a:cs typeface="Arial"/>
            </a:endParaRPr>
          </a:p>
          <a:p>
            <a:pPr marL="1153160"/>
            <a:r>
              <a:rPr spc="-5" dirty="0">
                <a:latin typeface="Arial"/>
                <a:cs typeface="Arial"/>
              </a:rPr>
              <a:t>Estremenho.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1259523" y="3915063"/>
            <a:ext cx="3600450" cy="318036"/>
          </a:xfrm>
          <a:prstGeom prst="rect">
            <a:avLst/>
          </a:prstGeom>
          <a:solidFill>
            <a:srgbClr val="FFFFFF"/>
          </a:solidFill>
          <a:ln w="19050">
            <a:solidFill>
              <a:srgbClr val="E4AE0F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97865" indent="-142875">
              <a:spcBef>
                <a:spcPts val="320"/>
              </a:spcBef>
              <a:buChar char="•"/>
              <a:tabLst>
                <a:tab pos="698500" algn="l"/>
              </a:tabLst>
            </a:pPr>
            <a:r>
              <a:rPr spc="-5" dirty="0">
                <a:latin typeface="Arial"/>
                <a:cs typeface="Arial"/>
              </a:rPr>
              <a:t>São pouco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numerosas.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6323965" y="1446345"/>
            <a:ext cx="4248150" cy="2714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 txBox="1"/>
          <p:nvPr/>
        </p:nvSpPr>
        <p:spPr>
          <a:xfrm>
            <a:off x="6315202" y="4139328"/>
            <a:ext cx="42144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i="1" spc="-5" dirty="0">
                <a:latin typeface="Arial"/>
                <a:cs typeface="Arial"/>
              </a:rPr>
              <a:t>Polje </a:t>
            </a:r>
            <a:r>
              <a:rPr sz="1600" spc="-5" dirty="0">
                <a:latin typeface="Arial"/>
                <a:cs typeface="Arial"/>
              </a:rPr>
              <a:t>de Minde, na Serra de Aire 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Candeeiros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6755765" y="4615058"/>
            <a:ext cx="3168650" cy="15843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 txBox="1"/>
          <p:nvPr/>
        </p:nvSpPr>
        <p:spPr>
          <a:xfrm>
            <a:off x="6955029" y="6229087"/>
            <a:ext cx="27717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1560" marR="5080" indent="-1039494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Grutas de Mira de Aire –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Porto  de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Mós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BF52506E-CF06-4699-9309-0C6E431E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Lagos e Lagoas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31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1938263" y="2018422"/>
            <a:ext cx="159478" cy="3268193"/>
          </a:xfrm>
          <a:custGeom>
            <a:avLst/>
            <a:gdLst/>
            <a:ahLst/>
            <a:cxnLst/>
            <a:rect l="l" t="t" r="r" b="b"/>
            <a:pathLst>
              <a:path w="132714" h="2448560">
                <a:moveTo>
                  <a:pt x="15875" y="2317623"/>
                </a:moveTo>
                <a:lnTo>
                  <a:pt x="9143" y="2321560"/>
                </a:lnTo>
                <a:lnTo>
                  <a:pt x="2286" y="2325497"/>
                </a:lnTo>
                <a:lnTo>
                  <a:pt x="0" y="2334260"/>
                </a:lnTo>
                <a:lnTo>
                  <a:pt x="3937" y="2341118"/>
                </a:lnTo>
                <a:lnTo>
                  <a:pt x="66293" y="2448052"/>
                </a:lnTo>
                <a:lnTo>
                  <a:pt x="82883" y="2419604"/>
                </a:lnTo>
                <a:lnTo>
                  <a:pt x="52069" y="2419604"/>
                </a:lnTo>
                <a:lnTo>
                  <a:pt x="51945" y="2366805"/>
                </a:lnTo>
                <a:lnTo>
                  <a:pt x="28575" y="2326767"/>
                </a:lnTo>
                <a:lnTo>
                  <a:pt x="24637" y="2319909"/>
                </a:lnTo>
                <a:lnTo>
                  <a:pt x="15875" y="2317623"/>
                </a:lnTo>
                <a:close/>
              </a:path>
              <a:path w="132714" h="2448560">
                <a:moveTo>
                  <a:pt x="52067" y="2367013"/>
                </a:moveTo>
                <a:lnTo>
                  <a:pt x="52069" y="2419604"/>
                </a:lnTo>
                <a:lnTo>
                  <a:pt x="80644" y="2419604"/>
                </a:lnTo>
                <a:lnTo>
                  <a:pt x="80644" y="2412492"/>
                </a:lnTo>
                <a:lnTo>
                  <a:pt x="53975" y="2412492"/>
                </a:lnTo>
                <a:lnTo>
                  <a:pt x="66293" y="2391387"/>
                </a:lnTo>
                <a:lnTo>
                  <a:pt x="52067" y="2367013"/>
                </a:lnTo>
                <a:close/>
              </a:path>
              <a:path w="132714" h="2448560">
                <a:moveTo>
                  <a:pt x="116712" y="2317623"/>
                </a:moveTo>
                <a:lnTo>
                  <a:pt x="107950" y="2319909"/>
                </a:lnTo>
                <a:lnTo>
                  <a:pt x="104012" y="2326767"/>
                </a:lnTo>
                <a:lnTo>
                  <a:pt x="80642" y="2366805"/>
                </a:lnTo>
                <a:lnTo>
                  <a:pt x="80644" y="2419604"/>
                </a:lnTo>
                <a:lnTo>
                  <a:pt x="82883" y="2419604"/>
                </a:lnTo>
                <a:lnTo>
                  <a:pt x="128650" y="2341118"/>
                </a:lnTo>
                <a:lnTo>
                  <a:pt x="132587" y="2334260"/>
                </a:lnTo>
                <a:lnTo>
                  <a:pt x="130301" y="2325497"/>
                </a:lnTo>
                <a:lnTo>
                  <a:pt x="123443" y="2321560"/>
                </a:lnTo>
                <a:lnTo>
                  <a:pt x="116712" y="2317623"/>
                </a:lnTo>
                <a:close/>
              </a:path>
              <a:path w="132714" h="2448560">
                <a:moveTo>
                  <a:pt x="66293" y="2391387"/>
                </a:moveTo>
                <a:lnTo>
                  <a:pt x="53975" y="2412492"/>
                </a:lnTo>
                <a:lnTo>
                  <a:pt x="78612" y="2412492"/>
                </a:lnTo>
                <a:lnTo>
                  <a:pt x="66293" y="2391387"/>
                </a:lnTo>
                <a:close/>
              </a:path>
              <a:path w="132714" h="2448560">
                <a:moveTo>
                  <a:pt x="80642" y="2366805"/>
                </a:moveTo>
                <a:lnTo>
                  <a:pt x="66293" y="2391387"/>
                </a:lnTo>
                <a:lnTo>
                  <a:pt x="78612" y="2412492"/>
                </a:lnTo>
                <a:lnTo>
                  <a:pt x="80644" y="2412492"/>
                </a:lnTo>
                <a:lnTo>
                  <a:pt x="80642" y="2366805"/>
                </a:lnTo>
                <a:close/>
              </a:path>
              <a:path w="132714" h="2448560">
                <a:moveTo>
                  <a:pt x="80518" y="0"/>
                </a:moveTo>
                <a:lnTo>
                  <a:pt x="51943" y="0"/>
                </a:lnTo>
                <a:lnTo>
                  <a:pt x="52067" y="2367013"/>
                </a:lnTo>
                <a:lnTo>
                  <a:pt x="66293" y="2391387"/>
                </a:lnTo>
                <a:lnTo>
                  <a:pt x="80520" y="2367013"/>
                </a:lnTo>
                <a:lnTo>
                  <a:pt x="80518" y="0"/>
                </a:lnTo>
                <a:close/>
              </a:path>
            </a:pathLst>
          </a:custGeom>
          <a:solidFill>
            <a:srgbClr val="E4AE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852033" y="1370787"/>
            <a:ext cx="2357755" cy="594393"/>
          </a:xfrm>
          <a:prstGeom prst="rect">
            <a:avLst/>
          </a:prstGeom>
          <a:solidFill>
            <a:srgbClr val="FCECB0"/>
          </a:solidFill>
          <a:ln w="28575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660400" marR="193675" indent="-460375">
              <a:spcBef>
                <a:spcPts val="315"/>
              </a:spcBef>
            </a:pPr>
            <a:r>
              <a:rPr b="1" dirty="0">
                <a:latin typeface="Arial"/>
                <a:cs typeface="Arial"/>
              </a:rPr>
              <a:t>Lagoas de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origem  </a:t>
            </a:r>
            <a:r>
              <a:rPr b="1" spc="-10" dirty="0">
                <a:latin typeface="Arial"/>
                <a:cs typeface="Arial"/>
              </a:rPr>
              <a:t>vulcânica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420233" y="5286616"/>
            <a:ext cx="3240405" cy="595035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318770" indent="-129539">
              <a:spcBef>
                <a:spcPts val="320"/>
              </a:spcBef>
              <a:buChar char="•"/>
              <a:tabLst>
                <a:tab pos="319405" algn="l"/>
              </a:tabLst>
            </a:pPr>
            <a:r>
              <a:rPr dirty="0">
                <a:latin typeface="Arial"/>
                <a:cs typeface="Arial"/>
              </a:rPr>
              <a:t>As </a:t>
            </a:r>
            <a:r>
              <a:rPr spc="-5" dirty="0">
                <a:latin typeface="Arial"/>
                <a:cs typeface="Arial"/>
              </a:rPr>
              <a:t>maiores são as de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Sete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Cidades, Furnas e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Fogo.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6617406" y="1065457"/>
            <a:ext cx="5329173" cy="3698409"/>
          </a:xfrm>
          <a:prstGeom prst="rect">
            <a:avLst/>
          </a:prstGeom>
          <a:blipFill>
            <a:blip r:embed="rId2" cstate="print"/>
            <a:stretch>
              <a:fillRect t="-8295" b="1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 txBox="1"/>
          <p:nvPr/>
        </p:nvSpPr>
        <p:spPr>
          <a:xfrm>
            <a:off x="420233" y="2307349"/>
            <a:ext cx="3240405" cy="1148391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248285" marR="240029" indent="-2540" algn="just">
              <a:spcBef>
                <a:spcPts val="315"/>
              </a:spcBef>
              <a:buChar char="•"/>
              <a:tabLst>
                <a:tab pos="389255" algn="l"/>
              </a:tabLst>
            </a:pPr>
            <a:r>
              <a:rPr spc="-5" dirty="0">
                <a:latin typeface="Arial"/>
                <a:cs typeface="Arial"/>
              </a:rPr>
              <a:t>Localizam-se nos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Açores,  em depressões resultantes  do abatimento de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antigas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crateras.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420233" y="3747210"/>
            <a:ext cx="3240405" cy="1187505"/>
          </a:xfrm>
          <a:prstGeom prst="rect">
            <a:avLst/>
          </a:prstGeom>
          <a:solidFill>
            <a:schemeClr val="bg1"/>
          </a:solidFill>
          <a:ln w="19050">
            <a:solidFill>
              <a:srgbClr val="E4AE0F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859790" indent="-142875">
              <a:spcBef>
                <a:spcPts val="320"/>
              </a:spcBef>
              <a:buChar char="•"/>
              <a:tabLst>
                <a:tab pos="860425" algn="l"/>
              </a:tabLst>
            </a:pPr>
            <a:r>
              <a:rPr spc="-5" dirty="0">
                <a:latin typeface="Arial"/>
                <a:cs typeface="Arial"/>
              </a:rPr>
              <a:t>São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 err="1">
                <a:latin typeface="Arial"/>
                <a:cs typeface="Arial"/>
              </a:rPr>
              <a:t>numerosas</a:t>
            </a:r>
            <a:r>
              <a:rPr spc="-5" dirty="0">
                <a:latin typeface="Arial"/>
                <a:cs typeface="Arial"/>
              </a:rPr>
              <a:t>.</a:t>
            </a:r>
            <a:endParaRPr lang="pt-PT" spc="-5" dirty="0">
              <a:latin typeface="Arial"/>
              <a:cs typeface="Arial"/>
            </a:endParaRPr>
          </a:p>
          <a:p>
            <a:pPr marL="859790" indent="-142875">
              <a:spcBef>
                <a:spcPts val="320"/>
              </a:spcBef>
              <a:buChar char="•"/>
              <a:tabLst>
                <a:tab pos="860425" algn="l"/>
              </a:tabLst>
            </a:pPr>
            <a:r>
              <a:rPr lang="pt-PT" spc="-5" dirty="0">
                <a:latin typeface="Arial"/>
                <a:cs typeface="Arial"/>
              </a:rPr>
              <a:t>A água provém das precipitações e das nascentes.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754" y="4527386"/>
            <a:ext cx="4434491" cy="2168863"/>
          </a:xfrm>
          <a:prstGeom prst="rect">
            <a:avLst/>
          </a:prstGeom>
        </p:spPr>
      </p:pic>
      <p:sp>
        <p:nvSpPr>
          <p:cNvPr id="10" name="object 4"/>
          <p:cNvSpPr txBox="1"/>
          <p:nvPr/>
        </p:nvSpPr>
        <p:spPr>
          <a:xfrm>
            <a:off x="8367033" y="6066107"/>
            <a:ext cx="3660013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Caldeira das Sete Cidades – S. Miguel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(Açores)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DBEFD97-9A73-4528-A791-2518ECBB3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Lagos e Lagoas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0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6BBEB65-4D6E-4DB7-93B2-E2A457CBA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42" t="35883" r="23938" b="54270"/>
          <a:stretch/>
        </p:blipFill>
        <p:spPr>
          <a:xfrm>
            <a:off x="1114544" y="1075765"/>
            <a:ext cx="9962912" cy="10623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8FACBED-6754-45F2-AA14-640D9751A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Albufeiras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0E32C-015D-4DB4-AD9A-600009822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42" t="57696" r="60537" b="30338"/>
          <a:stretch/>
        </p:blipFill>
        <p:spPr>
          <a:xfrm>
            <a:off x="7730497" y="2783540"/>
            <a:ext cx="3645715" cy="1290920"/>
          </a:xfrm>
          <a:prstGeom prst="rect">
            <a:avLst/>
          </a:prstGeom>
        </p:spPr>
      </p:pic>
      <p:cxnSp>
        <p:nvCxnSpPr>
          <p:cNvPr id="8" name="Conexão reta unidirecional 7">
            <a:extLst>
              <a:ext uri="{FF2B5EF4-FFF2-40B4-BE49-F238E27FC236}">
                <a16:creationId xmlns:a16="http://schemas.microsoft.com/office/drawing/2014/main" id="{05E2D53B-5628-47E9-B353-1CF7EB6BDE09}"/>
              </a:ext>
            </a:extLst>
          </p:cNvPr>
          <p:cNvCxnSpPr>
            <a:endCxn id="6" idx="0"/>
          </p:cNvCxnSpPr>
          <p:nvPr/>
        </p:nvCxnSpPr>
        <p:spPr>
          <a:xfrm>
            <a:off x="8686800" y="2030506"/>
            <a:ext cx="866555" cy="753034"/>
          </a:xfrm>
          <a:prstGeom prst="straightConnector1">
            <a:avLst/>
          </a:prstGeom>
          <a:ln w="381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DA8B74DE-19D3-4BDA-95D2-778F3A0F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009" t="47676" r="24544" b="11765"/>
          <a:stretch/>
        </p:blipFill>
        <p:spPr>
          <a:xfrm>
            <a:off x="7730497" y="4055775"/>
            <a:ext cx="3892294" cy="278354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2331A55-F76A-4155-BC4B-47F391CB9F17}"/>
              </a:ext>
            </a:extLst>
          </p:cNvPr>
          <p:cNvSpPr txBox="1"/>
          <p:nvPr/>
        </p:nvSpPr>
        <p:spPr>
          <a:xfrm>
            <a:off x="228600" y="2514600"/>
            <a:ext cx="6934099" cy="4093428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sz="2000" b="1" dirty="0"/>
              <a:t>Objetivos da construção de barragens: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Assegurar o caudal ecológico;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Regularização dos caudais dos rios;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Minimização dos efeitos das cheias e inundações;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Irrigação agrícola;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Captação de água para uso doméstico e/ou industrial;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Produção de energia elétrica;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2000" dirty="0"/>
              <a:t>Incremento de atividades ligadas ao turismo e ao lazer.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PT" sz="20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PT" sz="2000" dirty="0"/>
          </a:p>
          <a:p>
            <a:pPr algn="just"/>
            <a:r>
              <a:rPr lang="pt-PT" sz="2000" dirty="0"/>
              <a:t>A mesma barragem pode ter diversas funções, exemplo da barragem do Alqueva, que serve para irrigação agrícola, produção de eletricidade e para atividades turísticas e de lazer.</a:t>
            </a:r>
          </a:p>
        </p:txBody>
      </p:sp>
    </p:spTree>
    <p:extLst>
      <p:ext uri="{BB962C8B-B14F-4D97-AF65-F5344CB8AC3E}">
        <p14:creationId xmlns:p14="http://schemas.microsoft.com/office/powerpoint/2010/main" val="32338319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35193" y="1019715"/>
            <a:ext cx="3384550" cy="5545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11704686" y="1321214"/>
            <a:ext cx="487313" cy="494220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524635" marR="5080" indent="-1512570">
              <a:lnSpc>
                <a:spcPts val="192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Localização das albufeiras nas bacias hidrográficas de  Portugal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Continental.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08732" y="1383270"/>
            <a:ext cx="527050" cy="290830"/>
          </a:xfrm>
          <a:custGeom>
            <a:avLst/>
            <a:gdLst/>
            <a:ahLst/>
            <a:cxnLst/>
            <a:rect l="l" t="t" r="r" b="b"/>
            <a:pathLst>
              <a:path w="527050" h="290830">
                <a:moveTo>
                  <a:pt x="446418" y="238396"/>
                </a:moveTo>
                <a:lnTo>
                  <a:pt x="404696" y="262000"/>
                </a:lnTo>
                <a:lnTo>
                  <a:pt x="397825" y="265811"/>
                </a:lnTo>
                <a:lnTo>
                  <a:pt x="395400" y="274574"/>
                </a:lnTo>
                <a:lnTo>
                  <a:pt x="403172" y="288290"/>
                </a:lnTo>
                <a:lnTo>
                  <a:pt x="411884" y="290703"/>
                </a:lnTo>
                <a:lnTo>
                  <a:pt x="418755" y="286893"/>
                </a:lnTo>
                <a:lnTo>
                  <a:pt x="501849" y="239903"/>
                </a:lnTo>
                <a:lnTo>
                  <a:pt x="497978" y="239903"/>
                </a:lnTo>
                <a:lnTo>
                  <a:pt x="477912" y="239649"/>
                </a:lnTo>
                <a:lnTo>
                  <a:pt x="446418" y="238396"/>
                </a:lnTo>
                <a:close/>
              </a:path>
              <a:path w="527050" h="290830">
                <a:moveTo>
                  <a:pt x="469719" y="225213"/>
                </a:moveTo>
                <a:lnTo>
                  <a:pt x="446418" y="238396"/>
                </a:lnTo>
                <a:lnTo>
                  <a:pt x="477912" y="239649"/>
                </a:lnTo>
                <a:lnTo>
                  <a:pt x="497978" y="239903"/>
                </a:lnTo>
                <a:lnTo>
                  <a:pt x="498005" y="237871"/>
                </a:lnTo>
                <a:lnTo>
                  <a:pt x="490739" y="237871"/>
                </a:lnTo>
                <a:lnTo>
                  <a:pt x="469719" y="225213"/>
                </a:lnTo>
                <a:close/>
              </a:path>
              <a:path w="527050" h="290830">
                <a:moveTo>
                  <a:pt x="413726" y="158115"/>
                </a:moveTo>
                <a:lnTo>
                  <a:pt x="404950" y="160274"/>
                </a:lnTo>
                <a:lnTo>
                  <a:pt x="396809" y="173736"/>
                </a:lnTo>
                <a:lnTo>
                  <a:pt x="398994" y="182625"/>
                </a:lnTo>
                <a:lnTo>
                  <a:pt x="444052" y="209758"/>
                </a:lnTo>
                <a:lnTo>
                  <a:pt x="479055" y="211074"/>
                </a:lnTo>
                <a:lnTo>
                  <a:pt x="498359" y="211328"/>
                </a:lnTo>
                <a:lnTo>
                  <a:pt x="497978" y="239903"/>
                </a:lnTo>
                <a:lnTo>
                  <a:pt x="501849" y="239903"/>
                </a:lnTo>
                <a:lnTo>
                  <a:pt x="526553" y="225933"/>
                </a:lnTo>
                <a:lnTo>
                  <a:pt x="413726" y="158115"/>
                </a:lnTo>
                <a:close/>
              </a:path>
              <a:path w="527050" h="290830">
                <a:moveTo>
                  <a:pt x="11491" y="0"/>
                </a:moveTo>
                <a:lnTo>
                  <a:pt x="9434" y="2032"/>
                </a:lnTo>
                <a:lnTo>
                  <a:pt x="8342" y="3683"/>
                </a:lnTo>
                <a:lnTo>
                  <a:pt x="7618" y="5587"/>
                </a:lnTo>
                <a:lnTo>
                  <a:pt x="6691" y="7874"/>
                </a:lnTo>
                <a:lnTo>
                  <a:pt x="1713" y="52578"/>
                </a:lnTo>
                <a:lnTo>
                  <a:pt x="170" y="98171"/>
                </a:lnTo>
                <a:lnTo>
                  <a:pt x="0" y="115824"/>
                </a:lnTo>
                <a:lnTo>
                  <a:pt x="23" y="119380"/>
                </a:lnTo>
                <a:lnTo>
                  <a:pt x="4113" y="133731"/>
                </a:lnTo>
                <a:lnTo>
                  <a:pt x="4519" y="134747"/>
                </a:lnTo>
                <a:lnTo>
                  <a:pt x="5014" y="135636"/>
                </a:lnTo>
                <a:lnTo>
                  <a:pt x="5611" y="136398"/>
                </a:lnTo>
                <a:lnTo>
                  <a:pt x="9231" y="141478"/>
                </a:lnTo>
                <a:lnTo>
                  <a:pt x="9650" y="141986"/>
                </a:lnTo>
                <a:lnTo>
                  <a:pt x="10133" y="142621"/>
                </a:lnTo>
                <a:lnTo>
                  <a:pt x="15594" y="148209"/>
                </a:lnTo>
                <a:lnTo>
                  <a:pt x="52081" y="170434"/>
                </a:lnTo>
                <a:lnTo>
                  <a:pt x="89965" y="185038"/>
                </a:lnTo>
                <a:lnTo>
                  <a:pt x="136282" y="198247"/>
                </a:lnTo>
                <a:lnTo>
                  <a:pt x="209230" y="213613"/>
                </a:lnTo>
                <a:lnTo>
                  <a:pt x="249566" y="220218"/>
                </a:lnTo>
                <a:lnTo>
                  <a:pt x="292301" y="225933"/>
                </a:lnTo>
                <a:lnTo>
                  <a:pt x="336840" y="230886"/>
                </a:lnTo>
                <a:lnTo>
                  <a:pt x="382878" y="234950"/>
                </a:lnTo>
                <a:lnTo>
                  <a:pt x="430020" y="237744"/>
                </a:lnTo>
                <a:lnTo>
                  <a:pt x="446418" y="238396"/>
                </a:lnTo>
                <a:lnTo>
                  <a:pt x="469719" y="225213"/>
                </a:lnTo>
                <a:lnTo>
                  <a:pt x="444052" y="209758"/>
                </a:lnTo>
                <a:lnTo>
                  <a:pt x="431760" y="209296"/>
                </a:lnTo>
                <a:lnTo>
                  <a:pt x="385367" y="206375"/>
                </a:lnTo>
                <a:lnTo>
                  <a:pt x="339964" y="202437"/>
                </a:lnTo>
                <a:lnTo>
                  <a:pt x="296111" y="197612"/>
                </a:lnTo>
                <a:lnTo>
                  <a:pt x="254074" y="192024"/>
                </a:lnTo>
                <a:lnTo>
                  <a:pt x="214399" y="185420"/>
                </a:lnTo>
                <a:lnTo>
                  <a:pt x="159980" y="174498"/>
                </a:lnTo>
                <a:lnTo>
                  <a:pt x="113066" y="162179"/>
                </a:lnTo>
                <a:lnTo>
                  <a:pt x="74979" y="149225"/>
                </a:lnTo>
                <a:lnTo>
                  <a:pt x="40917" y="131953"/>
                </a:lnTo>
                <a:lnTo>
                  <a:pt x="32770" y="124841"/>
                </a:lnTo>
                <a:lnTo>
                  <a:pt x="32446" y="124841"/>
                </a:lnTo>
                <a:lnTo>
                  <a:pt x="31037" y="123062"/>
                </a:lnTo>
                <a:lnTo>
                  <a:pt x="31180" y="123062"/>
                </a:lnTo>
                <a:lnTo>
                  <a:pt x="30727" y="122428"/>
                </a:lnTo>
                <a:lnTo>
                  <a:pt x="30326" y="122428"/>
                </a:lnTo>
                <a:lnTo>
                  <a:pt x="29469" y="120904"/>
                </a:lnTo>
                <a:lnTo>
                  <a:pt x="29157" y="120904"/>
                </a:lnTo>
                <a:lnTo>
                  <a:pt x="28141" y="117348"/>
                </a:lnTo>
                <a:lnTo>
                  <a:pt x="28497" y="117348"/>
                </a:lnTo>
                <a:lnTo>
                  <a:pt x="28395" y="115824"/>
                </a:lnTo>
                <a:lnTo>
                  <a:pt x="28569" y="115824"/>
                </a:lnTo>
                <a:lnTo>
                  <a:pt x="28754" y="97536"/>
                </a:lnTo>
                <a:lnTo>
                  <a:pt x="29245" y="77850"/>
                </a:lnTo>
                <a:lnTo>
                  <a:pt x="31354" y="37719"/>
                </a:lnTo>
                <a:lnTo>
                  <a:pt x="33164" y="20828"/>
                </a:lnTo>
                <a:lnTo>
                  <a:pt x="31037" y="20828"/>
                </a:lnTo>
                <a:lnTo>
                  <a:pt x="31546" y="20042"/>
                </a:lnTo>
                <a:lnTo>
                  <a:pt x="11491" y="0"/>
                </a:lnTo>
                <a:close/>
              </a:path>
              <a:path w="527050" h="290830">
                <a:moveTo>
                  <a:pt x="491120" y="213106"/>
                </a:moveTo>
                <a:lnTo>
                  <a:pt x="469719" y="225213"/>
                </a:lnTo>
                <a:lnTo>
                  <a:pt x="490739" y="237871"/>
                </a:lnTo>
                <a:lnTo>
                  <a:pt x="491120" y="213106"/>
                </a:lnTo>
                <a:close/>
              </a:path>
              <a:path w="527050" h="290830">
                <a:moveTo>
                  <a:pt x="498335" y="213106"/>
                </a:moveTo>
                <a:lnTo>
                  <a:pt x="491120" y="213106"/>
                </a:lnTo>
                <a:lnTo>
                  <a:pt x="490739" y="237871"/>
                </a:lnTo>
                <a:lnTo>
                  <a:pt x="498005" y="237871"/>
                </a:lnTo>
                <a:lnTo>
                  <a:pt x="498335" y="213106"/>
                </a:lnTo>
                <a:close/>
              </a:path>
              <a:path w="527050" h="290830">
                <a:moveTo>
                  <a:pt x="444052" y="209758"/>
                </a:moveTo>
                <a:lnTo>
                  <a:pt x="469719" y="225213"/>
                </a:lnTo>
                <a:lnTo>
                  <a:pt x="491120" y="213106"/>
                </a:lnTo>
                <a:lnTo>
                  <a:pt x="498335" y="213106"/>
                </a:lnTo>
                <a:lnTo>
                  <a:pt x="498359" y="211328"/>
                </a:lnTo>
                <a:lnTo>
                  <a:pt x="479055" y="211074"/>
                </a:lnTo>
                <a:lnTo>
                  <a:pt x="444052" y="209758"/>
                </a:lnTo>
                <a:close/>
              </a:path>
              <a:path w="527050" h="290830">
                <a:moveTo>
                  <a:pt x="31037" y="123062"/>
                </a:moveTo>
                <a:lnTo>
                  <a:pt x="32446" y="124841"/>
                </a:lnTo>
                <a:lnTo>
                  <a:pt x="31567" y="123607"/>
                </a:lnTo>
                <a:lnTo>
                  <a:pt x="31037" y="123062"/>
                </a:lnTo>
                <a:close/>
              </a:path>
              <a:path w="527050" h="290830">
                <a:moveTo>
                  <a:pt x="31567" y="123607"/>
                </a:moveTo>
                <a:lnTo>
                  <a:pt x="32446" y="124841"/>
                </a:lnTo>
                <a:lnTo>
                  <a:pt x="32770" y="124841"/>
                </a:lnTo>
                <a:lnTo>
                  <a:pt x="31567" y="123607"/>
                </a:lnTo>
                <a:close/>
              </a:path>
              <a:path w="527050" h="290830">
                <a:moveTo>
                  <a:pt x="31180" y="123062"/>
                </a:moveTo>
                <a:lnTo>
                  <a:pt x="31037" y="123062"/>
                </a:lnTo>
                <a:lnTo>
                  <a:pt x="31567" y="123607"/>
                </a:lnTo>
                <a:lnTo>
                  <a:pt x="31180" y="123062"/>
                </a:lnTo>
                <a:close/>
              </a:path>
              <a:path w="527050" h="290830">
                <a:moveTo>
                  <a:pt x="29028" y="120043"/>
                </a:moveTo>
                <a:lnTo>
                  <a:pt x="30326" y="122428"/>
                </a:lnTo>
                <a:lnTo>
                  <a:pt x="29714" y="121006"/>
                </a:lnTo>
                <a:lnTo>
                  <a:pt x="29028" y="120043"/>
                </a:lnTo>
                <a:close/>
              </a:path>
              <a:path w="527050" h="290830">
                <a:moveTo>
                  <a:pt x="29714" y="121006"/>
                </a:moveTo>
                <a:lnTo>
                  <a:pt x="30326" y="122428"/>
                </a:lnTo>
                <a:lnTo>
                  <a:pt x="30727" y="122428"/>
                </a:lnTo>
                <a:lnTo>
                  <a:pt x="29714" y="121006"/>
                </a:lnTo>
                <a:close/>
              </a:path>
              <a:path w="527050" h="290830">
                <a:moveTo>
                  <a:pt x="28882" y="119071"/>
                </a:moveTo>
                <a:lnTo>
                  <a:pt x="28986" y="119761"/>
                </a:lnTo>
                <a:lnTo>
                  <a:pt x="29102" y="120146"/>
                </a:lnTo>
                <a:lnTo>
                  <a:pt x="29714" y="121006"/>
                </a:lnTo>
                <a:lnTo>
                  <a:pt x="28882" y="119071"/>
                </a:lnTo>
                <a:close/>
              </a:path>
              <a:path w="527050" h="290830">
                <a:moveTo>
                  <a:pt x="28834" y="119774"/>
                </a:moveTo>
                <a:lnTo>
                  <a:pt x="29157" y="120904"/>
                </a:lnTo>
                <a:lnTo>
                  <a:pt x="29044" y="120146"/>
                </a:lnTo>
                <a:lnTo>
                  <a:pt x="28834" y="119774"/>
                </a:lnTo>
                <a:close/>
              </a:path>
              <a:path w="527050" h="290830">
                <a:moveTo>
                  <a:pt x="29044" y="120146"/>
                </a:moveTo>
                <a:lnTo>
                  <a:pt x="29157" y="120904"/>
                </a:lnTo>
                <a:lnTo>
                  <a:pt x="29469" y="120904"/>
                </a:lnTo>
                <a:lnTo>
                  <a:pt x="29044" y="120146"/>
                </a:lnTo>
                <a:close/>
              </a:path>
              <a:path w="527050" h="290830">
                <a:moveTo>
                  <a:pt x="28833" y="119769"/>
                </a:moveTo>
                <a:lnTo>
                  <a:pt x="29044" y="120146"/>
                </a:lnTo>
                <a:lnTo>
                  <a:pt x="28833" y="119769"/>
                </a:lnTo>
                <a:close/>
              </a:path>
              <a:path w="527050" h="290830">
                <a:moveTo>
                  <a:pt x="28141" y="117348"/>
                </a:moveTo>
                <a:lnTo>
                  <a:pt x="28836" y="119774"/>
                </a:lnTo>
                <a:lnTo>
                  <a:pt x="29028" y="120043"/>
                </a:lnTo>
                <a:lnTo>
                  <a:pt x="28882" y="119071"/>
                </a:lnTo>
                <a:lnTo>
                  <a:pt x="28141" y="117348"/>
                </a:lnTo>
                <a:close/>
              </a:path>
              <a:path w="527050" h="290830">
                <a:moveTo>
                  <a:pt x="28831" y="119761"/>
                </a:moveTo>
                <a:close/>
              </a:path>
              <a:path w="527050" h="290830">
                <a:moveTo>
                  <a:pt x="28559" y="116916"/>
                </a:moveTo>
                <a:lnTo>
                  <a:pt x="28548" y="118110"/>
                </a:lnTo>
                <a:lnTo>
                  <a:pt x="28882" y="119071"/>
                </a:lnTo>
                <a:lnTo>
                  <a:pt x="28559" y="116916"/>
                </a:lnTo>
                <a:close/>
              </a:path>
              <a:path w="527050" h="290830">
                <a:moveTo>
                  <a:pt x="28497" y="117348"/>
                </a:moveTo>
                <a:lnTo>
                  <a:pt x="28141" y="117348"/>
                </a:lnTo>
                <a:lnTo>
                  <a:pt x="28469" y="118110"/>
                </a:lnTo>
                <a:lnTo>
                  <a:pt x="28497" y="117348"/>
                </a:lnTo>
                <a:close/>
              </a:path>
              <a:path w="527050" h="290830">
                <a:moveTo>
                  <a:pt x="28395" y="115824"/>
                </a:moveTo>
                <a:lnTo>
                  <a:pt x="28548" y="118110"/>
                </a:lnTo>
                <a:lnTo>
                  <a:pt x="28559" y="116916"/>
                </a:lnTo>
                <a:lnTo>
                  <a:pt x="28395" y="115824"/>
                </a:lnTo>
                <a:close/>
              </a:path>
              <a:path w="527050" h="290830">
                <a:moveTo>
                  <a:pt x="28569" y="115824"/>
                </a:moveTo>
                <a:lnTo>
                  <a:pt x="28395" y="115824"/>
                </a:lnTo>
                <a:lnTo>
                  <a:pt x="28559" y="116916"/>
                </a:lnTo>
                <a:lnTo>
                  <a:pt x="28569" y="115824"/>
                </a:lnTo>
                <a:close/>
              </a:path>
              <a:path w="527050" h="290830">
                <a:moveTo>
                  <a:pt x="31546" y="20042"/>
                </a:moveTo>
                <a:lnTo>
                  <a:pt x="31037" y="20828"/>
                </a:lnTo>
                <a:lnTo>
                  <a:pt x="31697" y="20193"/>
                </a:lnTo>
                <a:lnTo>
                  <a:pt x="31546" y="20042"/>
                </a:lnTo>
                <a:close/>
              </a:path>
              <a:path w="527050" h="290830">
                <a:moveTo>
                  <a:pt x="34006" y="16250"/>
                </a:moveTo>
                <a:lnTo>
                  <a:pt x="31546" y="20042"/>
                </a:lnTo>
                <a:lnTo>
                  <a:pt x="31697" y="20193"/>
                </a:lnTo>
                <a:lnTo>
                  <a:pt x="31037" y="20828"/>
                </a:lnTo>
                <a:lnTo>
                  <a:pt x="33164" y="20828"/>
                </a:lnTo>
                <a:lnTo>
                  <a:pt x="33539" y="18542"/>
                </a:lnTo>
                <a:lnTo>
                  <a:pt x="33740" y="17653"/>
                </a:lnTo>
                <a:lnTo>
                  <a:pt x="33577" y="17653"/>
                </a:lnTo>
                <a:lnTo>
                  <a:pt x="34006" y="16250"/>
                </a:lnTo>
                <a:close/>
              </a:path>
              <a:path w="527050" h="290830">
                <a:moveTo>
                  <a:pt x="34084" y="16131"/>
                </a:moveTo>
                <a:lnTo>
                  <a:pt x="33577" y="17653"/>
                </a:lnTo>
                <a:lnTo>
                  <a:pt x="33981" y="16584"/>
                </a:lnTo>
                <a:lnTo>
                  <a:pt x="34084" y="16131"/>
                </a:lnTo>
                <a:close/>
              </a:path>
              <a:path w="527050" h="290830">
                <a:moveTo>
                  <a:pt x="33981" y="16584"/>
                </a:moveTo>
                <a:lnTo>
                  <a:pt x="33577" y="17653"/>
                </a:lnTo>
                <a:lnTo>
                  <a:pt x="33740" y="17653"/>
                </a:lnTo>
                <a:lnTo>
                  <a:pt x="33981" y="16584"/>
                </a:lnTo>
                <a:close/>
              </a:path>
              <a:path w="527050" h="290830">
                <a:moveTo>
                  <a:pt x="34250" y="15875"/>
                </a:moveTo>
                <a:lnTo>
                  <a:pt x="34084" y="16131"/>
                </a:lnTo>
                <a:lnTo>
                  <a:pt x="33981" y="16584"/>
                </a:lnTo>
                <a:lnTo>
                  <a:pt x="34250" y="15875"/>
                </a:lnTo>
                <a:close/>
              </a:path>
              <a:path w="527050" h="290830">
                <a:moveTo>
                  <a:pt x="34199" y="15621"/>
                </a:moveTo>
                <a:lnTo>
                  <a:pt x="34006" y="16250"/>
                </a:lnTo>
                <a:lnTo>
                  <a:pt x="34199" y="1562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/>
          <p:nvPr/>
        </p:nvSpPr>
        <p:spPr>
          <a:xfrm>
            <a:off x="77788" y="865847"/>
            <a:ext cx="89153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 indent="-233045" algn="just">
              <a:spcBef>
                <a:spcPts val="100"/>
              </a:spcBef>
              <a:buFont typeface="Wingdings"/>
              <a:buChar char=""/>
              <a:tabLst>
                <a:tab pos="246379" algn="l"/>
                <a:tab pos="695325" algn="l"/>
                <a:tab pos="2350770" algn="l"/>
                <a:tab pos="2786380" algn="l"/>
                <a:tab pos="3592829" algn="l"/>
                <a:tab pos="3902075" algn="l"/>
                <a:tab pos="4339590" algn="l"/>
              </a:tabLst>
            </a:pP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s	c</a:t>
            </a:r>
            <a:r>
              <a:rPr spc="-10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r</a:t>
            </a:r>
            <a:r>
              <a:rPr spc="-10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cterístic</a:t>
            </a:r>
            <a:r>
              <a:rPr spc="-1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s	</a:t>
            </a:r>
            <a:r>
              <a:rPr spc="-10" dirty="0">
                <a:latin typeface="Arial"/>
                <a:cs typeface="Arial"/>
              </a:rPr>
              <a:t>d</a:t>
            </a:r>
            <a:r>
              <a:rPr dirty="0">
                <a:latin typeface="Arial"/>
                <a:cs typeface="Arial"/>
              </a:rPr>
              <a:t>o	</a:t>
            </a:r>
            <a:r>
              <a:rPr spc="10" dirty="0">
                <a:latin typeface="Arial"/>
                <a:cs typeface="Arial"/>
              </a:rPr>
              <a:t>r</a:t>
            </a:r>
            <a:r>
              <a:rPr spc="-10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levo	e	</a:t>
            </a:r>
            <a:r>
              <a:rPr spc="5" dirty="0">
                <a:latin typeface="Arial"/>
                <a:cs typeface="Arial"/>
              </a:rPr>
              <a:t>d</a:t>
            </a:r>
            <a:r>
              <a:rPr dirty="0">
                <a:latin typeface="Arial"/>
                <a:cs typeface="Arial"/>
              </a:rPr>
              <a:t>a	r</a:t>
            </a:r>
            <a:r>
              <a:rPr spc="-10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de</a:t>
            </a:r>
          </a:p>
          <a:p>
            <a:pPr marL="12700" algn="just"/>
            <a:r>
              <a:rPr spc="-5" dirty="0">
                <a:latin typeface="Arial"/>
                <a:cs typeface="Arial"/>
              </a:rPr>
              <a:t>hidrográfica, </a:t>
            </a:r>
            <a:r>
              <a:rPr dirty="0">
                <a:latin typeface="Arial"/>
                <a:cs typeface="Arial"/>
              </a:rPr>
              <a:t>com </a:t>
            </a:r>
            <a:r>
              <a:rPr spc="-5" dirty="0">
                <a:latin typeface="Arial"/>
                <a:cs typeface="Arial"/>
              </a:rPr>
              <a:t>caudais mais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5" dirty="0" err="1">
                <a:latin typeface="Arial"/>
                <a:cs typeface="Arial"/>
              </a:rPr>
              <a:t>abundantes</a:t>
            </a:r>
            <a:r>
              <a:rPr spc="-5" dirty="0">
                <a:latin typeface="Arial"/>
                <a:cs typeface="Arial"/>
              </a:rPr>
              <a:t>…</a:t>
            </a:r>
            <a:endParaRPr sz="2150" dirty="0">
              <a:latin typeface="Times New Roman"/>
              <a:cs typeface="Times New Roman"/>
            </a:endParaRPr>
          </a:p>
          <a:p>
            <a:pPr marL="745490" marR="247650" lvl="1" indent="291465" algn="just">
              <a:spcBef>
                <a:spcPts val="5"/>
              </a:spcBef>
              <a:buChar char="•"/>
              <a:tabLst>
                <a:tab pos="1180465" algn="l"/>
              </a:tabLst>
            </a:pPr>
            <a:r>
              <a:rPr spc="-5" dirty="0">
                <a:latin typeface="Arial"/>
                <a:cs typeface="Arial"/>
              </a:rPr>
              <a:t>justificam a existência de mais  barragens no </a:t>
            </a:r>
            <a:r>
              <a:rPr b="1" dirty="0">
                <a:latin typeface="Arial"/>
                <a:cs typeface="Arial"/>
              </a:rPr>
              <a:t>norte </a:t>
            </a:r>
            <a:r>
              <a:rPr spc="-5" dirty="0">
                <a:latin typeface="Arial"/>
                <a:cs typeface="Arial"/>
              </a:rPr>
              <a:t>e </a:t>
            </a:r>
            <a:r>
              <a:rPr b="1" spc="-5" dirty="0">
                <a:latin typeface="Arial"/>
                <a:cs typeface="Arial"/>
              </a:rPr>
              <a:t>centro </a:t>
            </a:r>
            <a:r>
              <a:rPr spc="-5" dirty="0">
                <a:latin typeface="Arial"/>
                <a:cs typeface="Arial"/>
              </a:rPr>
              <a:t>do país,  onde há melhores condições para a  sua utilização e para a </a:t>
            </a:r>
            <a:r>
              <a:rPr b="1" spc="-5" dirty="0" err="1">
                <a:latin typeface="Arial"/>
                <a:cs typeface="Arial"/>
              </a:rPr>
              <a:t>produção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de</a:t>
            </a:r>
            <a:r>
              <a:rPr lang="pt-PT" dirty="0">
                <a:latin typeface="Arial"/>
                <a:cs typeface="Arial"/>
              </a:rPr>
              <a:t> </a:t>
            </a:r>
            <a:r>
              <a:rPr b="1" spc="-5" dirty="0" err="1">
                <a:latin typeface="Arial"/>
                <a:cs typeface="Arial"/>
              </a:rPr>
              <a:t>energia</a:t>
            </a:r>
            <a:r>
              <a:rPr b="1"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92F9DBF-76F4-488E-AFBE-02C80368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Superficiais: Albufeiras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9E1C89D-0D0F-4CFE-B762-8D54FBE53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03" t="29608" r="21119" b="11961"/>
          <a:stretch/>
        </p:blipFill>
        <p:spPr>
          <a:xfrm>
            <a:off x="77788" y="2191523"/>
            <a:ext cx="7970594" cy="4666477"/>
          </a:xfrm>
          <a:prstGeom prst="rect">
            <a:avLst/>
          </a:prstGeom>
          <a:ln>
            <a:solidFill>
              <a:srgbClr val="009999"/>
            </a:solidFill>
          </a:ln>
        </p:spPr>
      </p:pic>
    </p:spTree>
    <p:extLst>
      <p:ext uri="{BB962C8B-B14F-4D97-AF65-F5344CB8AC3E}">
        <p14:creationId xmlns:p14="http://schemas.microsoft.com/office/powerpoint/2010/main" val="3782938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91715" y="1259063"/>
            <a:ext cx="7981950" cy="2671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 marR="4302760" indent="-432434">
              <a:lnSpc>
                <a:spcPct val="138100"/>
              </a:lnSpc>
              <a:spcBef>
                <a:spcPts val="95"/>
              </a:spcBef>
            </a:pPr>
            <a:r>
              <a:rPr sz="2400" b="1" dirty="0" err="1">
                <a:latin typeface="Arial"/>
                <a:cs typeface="Arial"/>
              </a:rPr>
              <a:t>Os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aquíferos</a:t>
            </a:r>
            <a:endParaRPr sz="2400" dirty="0">
              <a:latin typeface="Arial"/>
              <a:cs typeface="Arial"/>
            </a:endParaRPr>
          </a:p>
          <a:p>
            <a:pPr marL="444500" marR="8890">
              <a:spcBef>
                <a:spcPts val="1670"/>
              </a:spcBef>
              <a:buFont typeface="Wingdings"/>
              <a:buChar char=""/>
              <a:tabLst>
                <a:tab pos="690245" algn="l"/>
              </a:tabLst>
            </a:pPr>
            <a:r>
              <a:rPr spc="-5" dirty="0">
                <a:latin typeface="Arial"/>
                <a:cs typeface="Arial"/>
              </a:rPr>
              <a:t>Uma parte da água da precipitação infiltra-se nos solos, alimentando </a:t>
            </a:r>
            <a:r>
              <a:rPr spc="-10" dirty="0">
                <a:latin typeface="Arial"/>
                <a:cs typeface="Arial"/>
              </a:rPr>
              <a:t>as  </a:t>
            </a:r>
            <a:r>
              <a:rPr spc="-5" dirty="0">
                <a:latin typeface="Arial"/>
                <a:cs typeface="Arial"/>
              </a:rPr>
              <a:t>reservas de </a:t>
            </a:r>
            <a:r>
              <a:rPr b="1" spc="-5" dirty="0">
                <a:latin typeface="Arial"/>
                <a:cs typeface="Arial"/>
              </a:rPr>
              <a:t>água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subterrânea</a:t>
            </a:r>
            <a:r>
              <a:rPr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901700" marR="5080" lvl="1">
              <a:spcBef>
                <a:spcPts val="994"/>
              </a:spcBef>
              <a:buChar char="•"/>
              <a:tabLst>
                <a:tab pos="1033144" algn="l"/>
              </a:tabLst>
            </a:pPr>
            <a:r>
              <a:rPr dirty="0">
                <a:latin typeface="Arial"/>
                <a:cs typeface="Arial"/>
              </a:rPr>
              <a:t>A </a:t>
            </a:r>
            <a:r>
              <a:rPr spc="-5" dirty="0">
                <a:latin typeface="Arial"/>
                <a:cs typeface="Arial"/>
              </a:rPr>
              <a:t>precipitação é a principal fonte de abastecimento </a:t>
            </a:r>
            <a:r>
              <a:rPr dirty="0">
                <a:latin typeface="Arial"/>
                <a:cs typeface="Arial"/>
              </a:rPr>
              <a:t>das </a:t>
            </a:r>
            <a:r>
              <a:rPr b="1" dirty="0">
                <a:latin typeface="Arial"/>
                <a:cs typeface="Arial"/>
              </a:rPr>
              <a:t>toalhas  </a:t>
            </a:r>
            <a:r>
              <a:rPr b="1" spc="-5" dirty="0">
                <a:latin typeface="Arial"/>
                <a:cs typeface="Arial"/>
              </a:rPr>
              <a:t>freáticas</a:t>
            </a:r>
            <a:r>
              <a:rPr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444500" marR="6350">
              <a:spcBef>
                <a:spcPts val="1110"/>
              </a:spcBef>
              <a:buFont typeface="Wingdings"/>
              <a:buChar char=""/>
              <a:tabLst>
                <a:tab pos="678180" algn="l"/>
              </a:tabLst>
            </a:pPr>
            <a:r>
              <a:rPr dirty="0">
                <a:latin typeface="Arial"/>
                <a:cs typeface="Arial"/>
              </a:rPr>
              <a:t>A </a:t>
            </a:r>
            <a:r>
              <a:rPr spc="-5" dirty="0">
                <a:latin typeface="Arial"/>
                <a:cs typeface="Arial"/>
              </a:rPr>
              <a:t>existência </a:t>
            </a:r>
            <a:r>
              <a:rPr dirty="0">
                <a:latin typeface="Arial"/>
                <a:cs typeface="Arial"/>
              </a:rPr>
              <a:t>de </a:t>
            </a:r>
            <a:r>
              <a:rPr b="1" spc="-5" dirty="0">
                <a:latin typeface="Arial"/>
                <a:cs typeface="Arial"/>
              </a:rPr>
              <a:t>aquíferos</a:t>
            </a:r>
            <a:r>
              <a:rPr spc="-5" dirty="0">
                <a:latin typeface="Arial"/>
                <a:cs typeface="Arial"/>
              </a:rPr>
              <a:t>, </a:t>
            </a:r>
            <a:r>
              <a:rPr spc="-10" dirty="0">
                <a:latin typeface="Arial"/>
                <a:cs typeface="Arial"/>
              </a:rPr>
              <a:t>bem </a:t>
            </a:r>
            <a:r>
              <a:rPr spc="-5" dirty="0">
                <a:latin typeface="Arial"/>
                <a:cs typeface="Arial"/>
              </a:rPr>
              <a:t>como as </a:t>
            </a:r>
            <a:r>
              <a:rPr spc="-10" dirty="0">
                <a:latin typeface="Arial"/>
                <a:cs typeface="Arial"/>
              </a:rPr>
              <a:t>suas </a:t>
            </a:r>
            <a:r>
              <a:rPr spc="-5" dirty="0">
                <a:latin typeface="Arial"/>
                <a:cs typeface="Arial"/>
              </a:rPr>
              <a:t>características, depende  das formações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geológicas.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2644738" y="4756835"/>
            <a:ext cx="3745229" cy="866969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1440" marR="84455" algn="just">
              <a:lnSpc>
                <a:spcPct val="98900"/>
              </a:lnSpc>
              <a:spcBef>
                <a:spcPts val="345"/>
              </a:spcBef>
            </a:pPr>
            <a:r>
              <a:rPr b="1" dirty="0">
                <a:latin typeface="Arial"/>
                <a:cs typeface="Arial"/>
              </a:rPr>
              <a:t>Água </a:t>
            </a:r>
            <a:r>
              <a:rPr b="1" spc="-5" dirty="0">
                <a:latin typeface="Arial"/>
                <a:cs typeface="Arial"/>
              </a:rPr>
              <a:t>subterrânea: </a:t>
            </a:r>
            <a:r>
              <a:rPr spc="-5" dirty="0">
                <a:latin typeface="Arial"/>
                <a:cs typeface="Arial"/>
              </a:rPr>
              <a:t>água </a:t>
            </a:r>
            <a:r>
              <a:rPr spc="-10" dirty="0">
                <a:latin typeface="Arial"/>
                <a:cs typeface="Arial"/>
              </a:rPr>
              <a:t>que  </a:t>
            </a:r>
            <a:r>
              <a:rPr spc="-5" dirty="0">
                <a:latin typeface="Arial"/>
                <a:cs typeface="Arial"/>
              </a:rPr>
              <a:t>circula ou se acumula no subsolo,  a maior ou menor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profundidade.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6605550" y="4756835"/>
            <a:ext cx="3672204" cy="866969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2075" marR="82550" algn="just">
              <a:lnSpc>
                <a:spcPct val="98900"/>
              </a:lnSpc>
              <a:spcBef>
                <a:spcPts val="345"/>
              </a:spcBef>
            </a:pPr>
            <a:r>
              <a:rPr b="1" spc="-20" dirty="0">
                <a:latin typeface="Arial"/>
                <a:cs typeface="Arial"/>
              </a:rPr>
              <a:t>Toalhas </a:t>
            </a:r>
            <a:r>
              <a:rPr b="1" spc="-5" dirty="0">
                <a:latin typeface="Arial"/>
                <a:cs typeface="Arial"/>
              </a:rPr>
              <a:t>freáticas: </a:t>
            </a:r>
            <a:r>
              <a:rPr spc="-5" dirty="0">
                <a:latin typeface="Arial"/>
                <a:cs typeface="Arial"/>
              </a:rPr>
              <a:t>lençóis </a:t>
            </a:r>
            <a:r>
              <a:rPr spc="-10" dirty="0">
                <a:latin typeface="Arial"/>
                <a:cs typeface="Arial"/>
              </a:rPr>
              <a:t>de  </a:t>
            </a:r>
            <a:r>
              <a:rPr spc="-5" dirty="0">
                <a:latin typeface="Arial"/>
                <a:cs typeface="Arial"/>
              </a:rPr>
              <a:t>água </a:t>
            </a:r>
            <a:r>
              <a:rPr dirty="0">
                <a:latin typeface="Arial"/>
                <a:cs typeface="Arial"/>
              </a:rPr>
              <a:t>subterrânea </a:t>
            </a:r>
            <a:r>
              <a:rPr spc="-5" dirty="0">
                <a:latin typeface="Arial"/>
                <a:cs typeface="Arial"/>
              </a:rPr>
              <a:t>que circulam </a:t>
            </a:r>
            <a:r>
              <a:rPr spc="-10" dirty="0">
                <a:latin typeface="Arial"/>
                <a:cs typeface="Arial"/>
              </a:rPr>
              <a:t>ou  </a:t>
            </a:r>
            <a:r>
              <a:rPr spc="-5" dirty="0">
                <a:latin typeface="Arial"/>
                <a:cs typeface="Arial"/>
              </a:rPr>
              <a:t>se acumulam em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aquíferos.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2644738" y="5909359"/>
            <a:ext cx="7686675" cy="594392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91440" marR="426720">
              <a:lnSpc>
                <a:spcPts val="2110"/>
              </a:lnSpc>
              <a:spcBef>
                <a:spcPts val="434"/>
              </a:spcBef>
            </a:pPr>
            <a:r>
              <a:rPr b="1" spc="-10" dirty="0">
                <a:latin typeface="Arial"/>
                <a:cs typeface="Arial"/>
              </a:rPr>
              <a:t>Aquíferos: </a:t>
            </a:r>
            <a:r>
              <a:rPr spc="-5" dirty="0">
                <a:latin typeface="Arial"/>
                <a:cs typeface="Arial"/>
              </a:rPr>
              <a:t>formações geológicas permeáveis cujo limite inferior </a:t>
            </a:r>
            <a:r>
              <a:rPr dirty="0">
                <a:latin typeface="Arial"/>
                <a:cs typeface="Arial"/>
              </a:rPr>
              <a:t>e, </a:t>
            </a:r>
            <a:r>
              <a:rPr spc="-5" dirty="0">
                <a:latin typeface="Arial"/>
                <a:cs typeface="Arial"/>
              </a:rPr>
              <a:t>por  vezes, também o </a:t>
            </a:r>
            <a:r>
              <a:rPr spc="-15" dirty="0">
                <a:latin typeface="Arial"/>
                <a:cs typeface="Arial"/>
              </a:rPr>
              <a:t>superior, </a:t>
            </a:r>
            <a:r>
              <a:rPr spc="-5" dirty="0">
                <a:latin typeface="Arial"/>
                <a:cs typeface="Arial"/>
              </a:rPr>
              <a:t>é constituído por rochas</a:t>
            </a:r>
            <a:r>
              <a:rPr spc="9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impermeáveis.</a:t>
            </a:r>
            <a:endParaRPr>
              <a:latin typeface="Arial"/>
              <a:cs typeface="Arial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3BE6BCD-E316-499A-802A-29B37E1D6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1223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243093" y="1201209"/>
            <a:ext cx="5977255" cy="5447030"/>
          </a:xfrm>
          <a:custGeom>
            <a:avLst/>
            <a:gdLst/>
            <a:ahLst/>
            <a:cxnLst/>
            <a:rect l="l" t="t" r="r" b="b"/>
            <a:pathLst>
              <a:path w="5977255" h="5447030">
                <a:moveTo>
                  <a:pt x="0" y="5446776"/>
                </a:moveTo>
                <a:lnTo>
                  <a:pt x="5977001" y="5446776"/>
                </a:lnTo>
                <a:lnTo>
                  <a:pt x="5977001" y="0"/>
                </a:lnTo>
                <a:lnTo>
                  <a:pt x="0" y="0"/>
                </a:lnTo>
                <a:lnTo>
                  <a:pt x="0" y="5446776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3243093" y="1201209"/>
            <a:ext cx="5977255" cy="5447030"/>
          </a:xfrm>
          <a:custGeom>
            <a:avLst/>
            <a:gdLst/>
            <a:ahLst/>
            <a:cxnLst/>
            <a:rect l="l" t="t" r="r" b="b"/>
            <a:pathLst>
              <a:path w="5977255" h="5447030">
                <a:moveTo>
                  <a:pt x="0" y="5446776"/>
                </a:moveTo>
                <a:lnTo>
                  <a:pt x="5977001" y="5446776"/>
                </a:lnTo>
                <a:lnTo>
                  <a:pt x="5977001" y="0"/>
                </a:lnTo>
                <a:lnTo>
                  <a:pt x="0" y="0"/>
                </a:lnTo>
                <a:lnTo>
                  <a:pt x="0" y="5446776"/>
                </a:lnTo>
                <a:close/>
              </a:path>
            </a:pathLst>
          </a:custGeom>
          <a:ln w="28574">
            <a:solidFill>
              <a:srgbClr val="E4AE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3322087" y="1228324"/>
            <a:ext cx="711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Doc.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1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3322086" y="1502644"/>
            <a:ext cx="5820410" cy="437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8075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Aquíferos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2700" marR="5080" indent="508634" algn="just"/>
            <a:r>
              <a:rPr spc="-5" dirty="0">
                <a:latin typeface="Arial"/>
                <a:cs typeface="Arial"/>
              </a:rPr>
              <a:t>Uma formação geológica é permeável se é porosa  (com muitos poros) ou se </a:t>
            </a:r>
            <a:r>
              <a:rPr dirty="0">
                <a:latin typeface="Arial"/>
                <a:cs typeface="Arial"/>
              </a:rPr>
              <a:t>tem </a:t>
            </a:r>
            <a:r>
              <a:rPr spc="-5" dirty="0">
                <a:latin typeface="Arial"/>
                <a:cs typeface="Arial"/>
              </a:rPr>
              <a:t>numerosas fraturas e  fendas.</a:t>
            </a:r>
            <a:endParaRPr dirty="0">
              <a:latin typeface="Arial"/>
              <a:cs typeface="Arial"/>
            </a:endParaRPr>
          </a:p>
          <a:p>
            <a:pPr marL="12700" marR="5080" indent="446405" algn="just"/>
            <a:r>
              <a:rPr spc="-5" dirty="0">
                <a:latin typeface="Arial"/>
                <a:cs typeface="Arial"/>
              </a:rPr>
              <a:t>Conforme as características das </a:t>
            </a:r>
            <a:r>
              <a:rPr dirty="0">
                <a:latin typeface="Arial"/>
                <a:cs typeface="Arial"/>
              </a:rPr>
              <a:t>rochas, </a:t>
            </a:r>
            <a:r>
              <a:rPr spc="-5" dirty="0">
                <a:latin typeface="Arial"/>
                <a:cs typeface="Arial"/>
              </a:rPr>
              <a:t>assim se  formam </a:t>
            </a:r>
            <a:r>
              <a:rPr b="1" spc="-5" dirty="0">
                <a:latin typeface="Arial"/>
                <a:cs typeface="Arial"/>
              </a:rPr>
              <a:t>diferentes </a:t>
            </a:r>
            <a:r>
              <a:rPr b="1" dirty="0">
                <a:latin typeface="Arial"/>
                <a:cs typeface="Arial"/>
              </a:rPr>
              <a:t>tipos </a:t>
            </a:r>
            <a:r>
              <a:rPr b="1" spc="-5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aquíferos:</a:t>
            </a:r>
            <a:endParaRPr dirty="0">
              <a:latin typeface="Arial"/>
              <a:cs typeface="Arial"/>
            </a:endParaRPr>
          </a:p>
          <a:p>
            <a:pPr marL="469900" marR="6985" algn="just">
              <a:buFont typeface="Arial"/>
              <a:buChar char="•"/>
              <a:tabLst>
                <a:tab pos="659130" algn="l"/>
              </a:tabLst>
            </a:pPr>
            <a:r>
              <a:rPr b="1" dirty="0">
                <a:latin typeface="Arial"/>
                <a:cs typeface="Arial"/>
              </a:rPr>
              <a:t>porosos </a:t>
            </a:r>
            <a:r>
              <a:rPr dirty="0">
                <a:latin typeface="Arial"/>
                <a:cs typeface="Arial"/>
              </a:rPr>
              <a:t>– </a:t>
            </a:r>
            <a:r>
              <a:rPr spc="-5" dirty="0">
                <a:latin typeface="Arial"/>
                <a:cs typeface="Arial"/>
              </a:rPr>
              <a:t>a água circula através de </a:t>
            </a:r>
            <a:r>
              <a:rPr spc="-10" dirty="0">
                <a:latin typeface="Arial"/>
                <a:cs typeface="Arial"/>
              </a:rPr>
              <a:t>poros, em  </a:t>
            </a:r>
            <a:r>
              <a:rPr spc="-5" dirty="0">
                <a:latin typeface="Arial"/>
                <a:cs typeface="Arial"/>
              </a:rPr>
              <a:t>formações rochosas de areias limpas, arenitos,  conglomerados,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etc.;</a:t>
            </a:r>
            <a:endParaRPr dirty="0">
              <a:latin typeface="Arial"/>
              <a:cs typeface="Arial"/>
            </a:endParaRPr>
          </a:p>
          <a:p>
            <a:pPr marL="469900" marR="5715" algn="just">
              <a:buFont typeface="Arial"/>
              <a:buChar char="•"/>
              <a:tabLst>
                <a:tab pos="643890" algn="l"/>
              </a:tabLst>
            </a:pPr>
            <a:r>
              <a:rPr b="1" spc="-5" dirty="0">
                <a:latin typeface="Arial"/>
                <a:cs typeface="Arial"/>
              </a:rPr>
              <a:t>fraturados </a:t>
            </a:r>
            <a:r>
              <a:rPr b="1" dirty="0">
                <a:latin typeface="Arial"/>
                <a:cs typeface="Arial"/>
              </a:rPr>
              <a:t>e/ou </a:t>
            </a:r>
            <a:r>
              <a:rPr b="1" spc="-5" dirty="0">
                <a:latin typeface="Arial"/>
                <a:cs typeface="Arial"/>
              </a:rPr>
              <a:t>fissurados </a:t>
            </a:r>
            <a:r>
              <a:rPr dirty="0">
                <a:latin typeface="Arial"/>
                <a:cs typeface="Arial"/>
              </a:rPr>
              <a:t>– </a:t>
            </a:r>
            <a:r>
              <a:rPr spc="-5" dirty="0">
                <a:latin typeface="Arial"/>
                <a:cs typeface="Arial"/>
              </a:rPr>
              <a:t>a água circula </a:t>
            </a:r>
            <a:r>
              <a:rPr spc="-10" dirty="0">
                <a:latin typeface="Arial"/>
                <a:cs typeface="Arial"/>
              </a:rPr>
              <a:t>por  </a:t>
            </a:r>
            <a:r>
              <a:rPr spc="-5" dirty="0">
                <a:latin typeface="Arial"/>
                <a:cs typeface="Arial"/>
              </a:rPr>
              <a:t>fraturas ou pequenas </a:t>
            </a:r>
            <a:r>
              <a:rPr dirty="0">
                <a:latin typeface="Arial"/>
                <a:cs typeface="Arial"/>
              </a:rPr>
              <a:t>fissuras, </a:t>
            </a:r>
            <a:r>
              <a:rPr spc="-5" dirty="0">
                <a:latin typeface="Arial"/>
                <a:cs typeface="Arial"/>
              </a:rPr>
              <a:t>em formações </a:t>
            </a:r>
            <a:r>
              <a:rPr dirty="0">
                <a:latin typeface="Arial"/>
                <a:cs typeface="Arial"/>
              </a:rPr>
              <a:t>de  </a:t>
            </a:r>
            <a:r>
              <a:rPr spc="-5" dirty="0">
                <a:latin typeface="Arial"/>
                <a:cs typeface="Arial"/>
              </a:rPr>
              <a:t>granitos, gabros, filões de quartzo,</a:t>
            </a:r>
            <a:r>
              <a:rPr spc="7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etc.;</a:t>
            </a:r>
            <a:endParaRPr dirty="0">
              <a:latin typeface="Arial"/>
              <a:cs typeface="Arial"/>
            </a:endParaRPr>
          </a:p>
          <a:p>
            <a:pPr marL="469900" marR="7620" algn="just">
              <a:spcBef>
                <a:spcPts val="5"/>
              </a:spcBef>
              <a:buFont typeface="Arial"/>
              <a:buChar char="•"/>
              <a:tabLst>
                <a:tab pos="652780" algn="l"/>
              </a:tabLst>
            </a:pPr>
            <a:r>
              <a:rPr b="1" spc="-5" dirty="0">
                <a:latin typeface="Arial"/>
                <a:cs typeface="Arial"/>
              </a:rPr>
              <a:t>cársicos </a:t>
            </a:r>
            <a:r>
              <a:rPr dirty="0">
                <a:latin typeface="Arial"/>
                <a:cs typeface="Arial"/>
              </a:rPr>
              <a:t>– </a:t>
            </a:r>
            <a:r>
              <a:rPr spc="-5" dirty="0">
                <a:latin typeface="Arial"/>
                <a:cs typeface="Arial"/>
              </a:rPr>
              <a:t>a água circula em canais resultantes  do alargamento de </a:t>
            </a:r>
            <a:r>
              <a:rPr dirty="0">
                <a:latin typeface="Arial"/>
                <a:cs typeface="Arial"/>
              </a:rPr>
              <a:t>diáclases, </a:t>
            </a:r>
            <a:r>
              <a:rPr spc="-5" dirty="0">
                <a:latin typeface="Arial"/>
                <a:cs typeface="Arial"/>
              </a:rPr>
              <a:t>em formações </a:t>
            </a:r>
            <a:r>
              <a:rPr spc="-10" dirty="0">
                <a:latin typeface="Arial"/>
                <a:cs typeface="Arial"/>
              </a:rPr>
              <a:t>de  </a:t>
            </a:r>
            <a:r>
              <a:rPr spc="-5" dirty="0">
                <a:latin typeface="Arial"/>
                <a:cs typeface="Arial"/>
              </a:rPr>
              <a:t>calcários e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dolomitos.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5526045" y="6123157"/>
            <a:ext cx="3613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5780"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Adaptado de </a:t>
            </a:r>
            <a:r>
              <a:rPr sz="1200" i="1" dirty="0">
                <a:latin typeface="Arial"/>
                <a:cs typeface="Arial"/>
              </a:rPr>
              <a:t>A </a:t>
            </a:r>
            <a:r>
              <a:rPr sz="1200" i="1" spc="-5" dirty="0">
                <a:latin typeface="Arial"/>
                <a:cs typeface="Arial"/>
              </a:rPr>
              <a:t>Água Subterrânea, Conhecer  para </a:t>
            </a:r>
            <a:r>
              <a:rPr sz="1200" i="1" dirty="0">
                <a:latin typeface="Arial"/>
                <a:cs typeface="Arial"/>
              </a:rPr>
              <a:t>Proteger </a:t>
            </a:r>
            <a:r>
              <a:rPr sz="1200" i="1" spc="-5" dirty="0">
                <a:latin typeface="Arial"/>
                <a:cs typeface="Arial"/>
              </a:rPr>
              <a:t>e </a:t>
            </a:r>
            <a:r>
              <a:rPr sz="1200" i="1" dirty="0">
                <a:latin typeface="Arial"/>
                <a:cs typeface="Arial"/>
              </a:rPr>
              <a:t>Preservar</a:t>
            </a:r>
            <a:r>
              <a:rPr sz="1200" dirty="0">
                <a:latin typeface="Arial"/>
                <a:cs typeface="Arial"/>
              </a:rPr>
              <a:t>, </a:t>
            </a:r>
            <a:r>
              <a:rPr sz="1200" spc="-5" dirty="0">
                <a:latin typeface="Arial"/>
                <a:cs typeface="Arial"/>
              </a:rPr>
              <a:t>versão online, IGM,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2001.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988A759-84D4-4A39-A1D1-8E7B15EEA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01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810850" y="1777862"/>
            <a:ext cx="3228887" cy="118237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55575" indent="-142875">
              <a:spcBef>
                <a:spcPts val="1300"/>
              </a:spcBef>
              <a:buChar char="•"/>
              <a:tabLst>
                <a:tab pos="156210" algn="l"/>
              </a:tabLst>
            </a:pPr>
            <a:r>
              <a:rPr sz="2800" spc="-5" dirty="0">
                <a:latin typeface="Arial" panose="020B0604020202020204" pitchFamily="34" charset="0"/>
                <a:cs typeface="Arial" panose="020B0604020202020204" pitchFamily="34" charset="0"/>
              </a:rPr>
              <a:t>quer</a:t>
            </a:r>
            <a:r>
              <a:rPr sz="28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5" dirty="0">
                <a:latin typeface="Arial" panose="020B0604020202020204" pitchFamily="34" charset="0"/>
                <a:cs typeface="Arial" panose="020B0604020202020204" pitchFamily="34" charset="0"/>
              </a:rPr>
              <a:t>superficiais;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5575" indent="-142875">
              <a:spcBef>
                <a:spcPts val="1200"/>
              </a:spcBef>
              <a:buChar char="•"/>
              <a:tabLst>
                <a:tab pos="156210" algn="l"/>
              </a:tabLst>
            </a:pPr>
            <a:r>
              <a:rPr sz="2800" spc="-5" dirty="0">
                <a:latin typeface="Arial" panose="020B0604020202020204" pitchFamily="34" charset="0"/>
                <a:cs typeface="Arial" panose="020B0604020202020204" pitchFamily="34" charset="0"/>
              </a:rPr>
              <a:t>quer</a:t>
            </a:r>
            <a:r>
              <a:rPr sz="2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5" dirty="0">
                <a:latin typeface="Arial" panose="020B0604020202020204" pitchFamily="34" charset="0"/>
                <a:cs typeface="Arial" panose="020B0604020202020204" pitchFamily="34" charset="0"/>
              </a:rPr>
              <a:t>subterrâneos.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84963" y="4299682"/>
            <a:ext cx="7476490" cy="1869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8900"/>
              </a:lnSpc>
              <a:spcBef>
                <a:spcPts val="120"/>
              </a:spcBef>
              <a:buFont typeface="Wingdings"/>
              <a:buChar char=""/>
              <a:tabLst>
                <a:tab pos="246379" algn="l"/>
              </a:tabLst>
            </a:pP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Rede Hidrográfica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: conjunto formado pelo rio principal e os seus afluentes e subafluentes (tributários).</a:t>
            </a:r>
          </a:p>
          <a:p>
            <a:pPr marL="12700" marR="5080" algn="just">
              <a:lnSpc>
                <a:spcPct val="98900"/>
              </a:lnSpc>
              <a:spcBef>
                <a:spcPts val="120"/>
              </a:spcBef>
              <a:tabLst>
                <a:tab pos="246379" algn="l"/>
              </a:tabLst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98900"/>
              </a:lnSpc>
              <a:spcBef>
                <a:spcPts val="120"/>
              </a:spcBef>
              <a:buFont typeface="Wingdings"/>
              <a:buChar char=""/>
              <a:tabLst>
                <a:tab pos="246379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rede hidrográfica apresenta-se mais densa no norte e, embora o  caudal dos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rios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seja irregular em todo o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país,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essa irregularidade é maior  no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sul.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521419" y="1190128"/>
            <a:ext cx="59497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spcBef>
                <a:spcPts val="100"/>
              </a:spcBef>
              <a:buFont typeface="Wingdings"/>
              <a:buChar char=""/>
              <a:tabLst>
                <a:tab pos="25844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Portugal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tem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recursos </a:t>
            </a:r>
            <a:r>
              <a:rPr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hídricos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consideráveis</a:t>
            </a:r>
            <a:r>
              <a:rPr lang="pt-PT" sz="2000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334094" y="1942329"/>
            <a:ext cx="374650" cy="284480"/>
          </a:xfrm>
          <a:custGeom>
            <a:avLst/>
            <a:gdLst/>
            <a:ahLst/>
            <a:cxnLst/>
            <a:rect l="l" t="t" r="r" b="b"/>
            <a:pathLst>
              <a:path w="374650" h="284480">
                <a:moveTo>
                  <a:pt x="295777" y="230836"/>
                </a:moveTo>
                <a:lnTo>
                  <a:pt x="245237" y="258952"/>
                </a:lnTo>
                <a:lnTo>
                  <a:pt x="242697" y="267715"/>
                </a:lnTo>
                <a:lnTo>
                  <a:pt x="246634" y="274574"/>
                </a:lnTo>
                <a:lnTo>
                  <a:pt x="250444" y="281432"/>
                </a:lnTo>
                <a:lnTo>
                  <a:pt x="259080" y="283972"/>
                </a:lnTo>
                <a:lnTo>
                  <a:pt x="349516" y="233552"/>
                </a:lnTo>
                <a:lnTo>
                  <a:pt x="345440" y="233552"/>
                </a:lnTo>
                <a:lnTo>
                  <a:pt x="339725" y="233425"/>
                </a:lnTo>
                <a:lnTo>
                  <a:pt x="305943" y="231775"/>
                </a:lnTo>
                <a:lnTo>
                  <a:pt x="295777" y="230836"/>
                </a:lnTo>
                <a:close/>
              </a:path>
              <a:path w="374650" h="284480">
                <a:moveTo>
                  <a:pt x="317449" y="218780"/>
                </a:moveTo>
                <a:lnTo>
                  <a:pt x="295777" y="230836"/>
                </a:lnTo>
                <a:lnTo>
                  <a:pt x="305943" y="231775"/>
                </a:lnTo>
                <a:lnTo>
                  <a:pt x="339725" y="233425"/>
                </a:lnTo>
                <a:lnTo>
                  <a:pt x="345440" y="233552"/>
                </a:lnTo>
                <a:lnTo>
                  <a:pt x="345485" y="231521"/>
                </a:lnTo>
                <a:lnTo>
                  <a:pt x="338328" y="231521"/>
                </a:lnTo>
                <a:lnTo>
                  <a:pt x="317449" y="218780"/>
                </a:lnTo>
                <a:close/>
              </a:path>
              <a:path w="374650" h="284480">
                <a:moveTo>
                  <a:pt x="261747" y="151257"/>
                </a:moveTo>
                <a:lnTo>
                  <a:pt x="252984" y="153415"/>
                </a:lnTo>
                <a:lnTo>
                  <a:pt x="248793" y="160147"/>
                </a:lnTo>
                <a:lnTo>
                  <a:pt x="244728" y="166877"/>
                </a:lnTo>
                <a:lnTo>
                  <a:pt x="246887" y="175640"/>
                </a:lnTo>
                <a:lnTo>
                  <a:pt x="253619" y="179832"/>
                </a:lnTo>
                <a:lnTo>
                  <a:pt x="289153" y="201514"/>
                </a:lnTo>
                <a:lnTo>
                  <a:pt x="308609" y="203200"/>
                </a:lnTo>
                <a:lnTo>
                  <a:pt x="341248" y="204977"/>
                </a:lnTo>
                <a:lnTo>
                  <a:pt x="346075" y="204977"/>
                </a:lnTo>
                <a:lnTo>
                  <a:pt x="345440" y="233552"/>
                </a:lnTo>
                <a:lnTo>
                  <a:pt x="349516" y="233552"/>
                </a:lnTo>
                <a:lnTo>
                  <a:pt x="374141" y="219837"/>
                </a:lnTo>
                <a:lnTo>
                  <a:pt x="268478" y="155448"/>
                </a:lnTo>
                <a:lnTo>
                  <a:pt x="261747" y="151257"/>
                </a:lnTo>
                <a:close/>
              </a:path>
              <a:path w="374650" h="284480">
                <a:moveTo>
                  <a:pt x="338835" y="206883"/>
                </a:moveTo>
                <a:lnTo>
                  <a:pt x="317449" y="218780"/>
                </a:lnTo>
                <a:lnTo>
                  <a:pt x="338328" y="231521"/>
                </a:lnTo>
                <a:lnTo>
                  <a:pt x="338835" y="206883"/>
                </a:lnTo>
                <a:close/>
              </a:path>
              <a:path w="374650" h="284480">
                <a:moveTo>
                  <a:pt x="346032" y="206883"/>
                </a:moveTo>
                <a:lnTo>
                  <a:pt x="338835" y="206883"/>
                </a:lnTo>
                <a:lnTo>
                  <a:pt x="338328" y="231521"/>
                </a:lnTo>
                <a:lnTo>
                  <a:pt x="345485" y="231521"/>
                </a:lnTo>
                <a:lnTo>
                  <a:pt x="346032" y="206883"/>
                </a:lnTo>
                <a:close/>
              </a:path>
              <a:path w="374650" h="284480">
                <a:moveTo>
                  <a:pt x="27431" y="0"/>
                </a:moveTo>
                <a:lnTo>
                  <a:pt x="0" y="7874"/>
                </a:lnTo>
                <a:lnTo>
                  <a:pt x="127" y="8509"/>
                </a:lnTo>
                <a:lnTo>
                  <a:pt x="248" y="12191"/>
                </a:lnTo>
                <a:lnTo>
                  <a:pt x="634" y="18669"/>
                </a:lnTo>
                <a:lnTo>
                  <a:pt x="762" y="24257"/>
                </a:lnTo>
                <a:lnTo>
                  <a:pt x="1015" y="30861"/>
                </a:lnTo>
                <a:lnTo>
                  <a:pt x="1143" y="37973"/>
                </a:lnTo>
                <a:lnTo>
                  <a:pt x="1396" y="45847"/>
                </a:lnTo>
                <a:lnTo>
                  <a:pt x="1778" y="72516"/>
                </a:lnTo>
                <a:lnTo>
                  <a:pt x="2031" y="111887"/>
                </a:lnTo>
                <a:lnTo>
                  <a:pt x="2540" y="118363"/>
                </a:lnTo>
                <a:lnTo>
                  <a:pt x="2793" y="120396"/>
                </a:lnTo>
                <a:lnTo>
                  <a:pt x="3175" y="121412"/>
                </a:lnTo>
                <a:lnTo>
                  <a:pt x="4826" y="126364"/>
                </a:lnTo>
                <a:lnTo>
                  <a:pt x="4953" y="127126"/>
                </a:lnTo>
                <a:lnTo>
                  <a:pt x="5206" y="127762"/>
                </a:lnTo>
                <a:lnTo>
                  <a:pt x="5587" y="128397"/>
                </a:lnTo>
                <a:lnTo>
                  <a:pt x="8001" y="133350"/>
                </a:lnTo>
                <a:lnTo>
                  <a:pt x="38989" y="163322"/>
                </a:lnTo>
                <a:lnTo>
                  <a:pt x="76453" y="182879"/>
                </a:lnTo>
                <a:lnTo>
                  <a:pt x="123825" y="199771"/>
                </a:lnTo>
                <a:lnTo>
                  <a:pt x="178943" y="213867"/>
                </a:lnTo>
                <a:lnTo>
                  <a:pt x="240411" y="224789"/>
                </a:lnTo>
                <a:lnTo>
                  <a:pt x="295777" y="230836"/>
                </a:lnTo>
                <a:lnTo>
                  <a:pt x="317449" y="218780"/>
                </a:lnTo>
                <a:lnTo>
                  <a:pt x="289153" y="201514"/>
                </a:lnTo>
                <a:lnTo>
                  <a:pt x="276352" y="200406"/>
                </a:lnTo>
                <a:lnTo>
                  <a:pt x="244983" y="196469"/>
                </a:lnTo>
                <a:lnTo>
                  <a:pt x="185420" y="186054"/>
                </a:lnTo>
                <a:lnTo>
                  <a:pt x="132461" y="172592"/>
                </a:lnTo>
                <a:lnTo>
                  <a:pt x="88137" y="156717"/>
                </a:lnTo>
                <a:lnTo>
                  <a:pt x="49021" y="135636"/>
                </a:lnTo>
                <a:lnTo>
                  <a:pt x="33869" y="120776"/>
                </a:lnTo>
                <a:lnTo>
                  <a:pt x="33655" y="120776"/>
                </a:lnTo>
                <a:lnTo>
                  <a:pt x="32639" y="118999"/>
                </a:lnTo>
                <a:lnTo>
                  <a:pt x="32810" y="118999"/>
                </a:lnTo>
                <a:lnTo>
                  <a:pt x="32207" y="117728"/>
                </a:lnTo>
                <a:lnTo>
                  <a:pt x="32003" y="117728"/>
                </a:lnTo>
                <a:lnTo>
                  <a:pt x="31242" y="115697"/>
                </a:lnTo>
                <a:lnTo>
                  <a:pt x="30987" y="115697"/>
                </a:lnTo>
                <a:lnTo>
                  <a:pt x="30353" y="112649"/>
                </a:lnTo>
                <a:lnTo>
                  <a:pt x="30683" y="112649"/>
                </a:lnTo>
                <a:lnTo>
                  <a:pt x="30606" y="111887"/>
                </a:lnTo>
                <a:lnTo>
                  <a:pt x="30353" y="72136"/>
                </a:lnTo>
                <a:lnTo>
                  <a:pt x="30099" y="53721"/>
                </a:lnTo>
                <a:lnTo>
                  <a:pt x="29845" y="45212"/>
                </a:lnTo>
                <a:lnTo>
                  <a:pt x="29718" y="37337"/>
                </a:lnTo>
                <a:lnTo>
                  <a:pt x="29464" y="29972"/>
                </a:lnTo>
                <a:lnTo>
                  <a:pt x="29337" y="23367"/>
                </a:lnTo>
                <a:lnTo>
                  <a:pt x="29083" y="17525"/>
                </a:lnTo>
                <a:lnTo>
                  <a:pt x="28956" y="12191"/>
                </a:lnTo>
                <a:lnTo>
                  <a:pt x="28658" y="7874"/>
                </a:lnTo>
                <a:lnTo>
                  <a:pt x="28321" y="3937"/>
                </a:lnTo>
                <a:lnTo>
                  <a:pt x="27686" y="635"/>
                </a:lnTo>
                <a:lnTo>
                  <a:pt x="27431" y="0"/>
                </a:lnTo>
                <a:close/>
              </a:path>
              <a:path w="374650" h="284480">
                <a:moveTo>
                  <a:pt x="289153" y="201514"/>
                </a:moveTo>
                <a:lnTo>
                  <a:pt x="317449" y="218780"/>
                </a:lnTo>
                <a:lnTo>
                  <a:pt x="338835" y="206883"/>
                </a:lnTo>
                <a:lnTo>
                  <a:pt x="346032" y="206883"/>
                </a:lnTo>
                <a:lnTo>
                  <a:pt x="346075" y="204977"/>
                </a:lnTo>
                <a:lnTo>
                  <a:pt x="341248" y="204977"/>
                </a:lnTo>
                <a:lnTo>
                  <a:pt x="308609" y="203200"/>
                </a:lnTo>
                <a:lnTo>
                  <a:pt x="289153" y="201514"/>
                </a:lnTo>
                <a:close/>
              </a:path>
              <a:path w="374650" h="284480">
                <a:moveTo>
                  <a:pt x="32639" y="118999"/>
                </a:moveTo>
                <a:lnTo>
                  <a:pt x="33655" y="120776"/>
                </a:lnTo>
                <a:lnTo>
                  <a:pt x="33185" y="119787"/>
                </a:lnTo>
                <a:lnTo>
                  <a:pt x="32639" y="118999"/>
                </a:lnTo>
                <a:close/>
              </a:path>
              <a:path w="374650" h="284480">
                <a:moveTo>
                  <a:pt x="33185" y="119787"/>
                </a:moveTo>
                <a:lnTo>
                  <a:pt x="33655" y="120776"/>
                </a:lnTo>
                <a:lnTo>
                  <a:pt x="33869" y="120776"/>
                </a:lnTo>
                <a:lnTo>
                  <a:pt x="33185" y="119787"/>
                </a:lnTo>
                <a:close/>
              </a:path>
              <a:path w="374650" h="284480">
                <a:moveTo>
                  <a:pt x="32810" y="118999"/>
                </a:moveTo>
                <a:lnTo>
                  <a:pt x="32639" y="118999"/>
                </a:lnTo>
                <a:lnTo>
                  <a:pt x="33185" y="119787"/>
                </a:lnTo>
                <a:lnTo>
                  <a:pt x="32810" y="118999"/>
                </a:lnTo>
                <a:close/>
              </a:path>
              <a:path w="374650" h="284480">
                <a:moveTo>
                  <a:pt x="31242" y="115697"/>
                </a:moveTo>
                <a:lnTo>
                  <a:pt x="32003" y="117728"/>
                </a:lnTo>
                <a:lnTo>
                  <a:pt x="31563" y="116374"/>
                </a:lnTo>
                <a:lnTo>
                  <a:pt x="31242" y="115697"/>
                </a:lnTo>
                <a:close/>
              </a:path>
              <a:path w="374650" h="284480">
                <a:moveTo>
                  <a:pt x="31563" y="116374"/>
                </a:moveTo>
                <a:lnTo>
                  <a:pt x="32003" y="117728"/>
                </a:lnTo>
                <a:lnTo>
                  <a:pt x="32207" y="117728"/>
                </a:lnTo>
                <a:lnTo>
                  <a:pt x="31563" y="116374"/>
                </a:lnTo>
                <a:close/>
              </a:path>
              <a:path w="374650" h="284480">
                <a:moveTo>
                  <a:pt x="30829" y="114116"/>
                </a:moveTo>
                <a:lnTo>
                  <a:pt x="30987" y="115697"/>
                </a:lnTo>
                <a:lnTo>
                  <a:pt x="31242" y="115697"/>
                </a:lnTo>
                <a:lnTo>
                  <a:pt x="31563" y="116374"/>
                </a:lnTo>
                <a:lnTo>
                  <a:pt x="30829" y="114116"/>
                </a:lnTo>
                <a:close/>
              </a:path>
              <a:path w="374650" h="284480">
                <a:moveTo>
                  <a:pt x="30353" y="112649"/>
                </a:moveTo>
                <a:lnTo>
                  <a:pt x="30987" y="115697"/>
                </a:lnTo>
                <a:lnTo>
                  <a:pt x="30829" y="114116"/>
                </a:lnTo>
                <a:lnTo>
                  <a:pt x="30353" y="112649"/>
                </a:lnTo>
                <a:close/>
              </a:path>
              <a:path w="374650" h="284480">
                <a:moveTo>
                  <a:pt x="30683" y="112649"/>
                </a:moveTo>
                <a:lnTo>
                  <a:pt x="30353" y="112649"/>
                </a:lnTo>
                <a:lnTo>
                  <a:pt x="30829" y="114116"/>
                </a:lnTo>
                <a:lnTo>
                  <a:pt x="30683" y="112649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34094" y="2551188"/>
            <a:ext cx="374650" cy="284480"/>
          </a:xfrm>
          <a:custGeom>
            <a:avLst/>
            <a:gdLst/>
            <a:ahLst/>
            <a:cxnLst/>
            <a:rect l="l" t="t" r="r" b="b"/>
            <a:pathLst>
              <a:path w="374650" h="284480">
                <a:moveTo>
                  <a:pt x="296073" y="231252"/>
                </a:moveTo>
                <a:lnTo>
                  <a:pt x="245490" y="259461"/>
                </a:lnTo>
                <a:lnTo>
                  <a:pt x="242950" y="268097"/>
                </a:lnTo>
                <a:lnTo>
                  <a:pt x="246887" y="275082"/>
                </a:lnTo>
                <a:lnTo>
                  <a:pt x="250697" y="281940"/>
                </a:lnTo>
                <a:lnTo>
                  <a:pt x="259334" y="284353"/>
                </a:lnTo>
                <a:lnTo>
                  <a:pt x="266319" y="280543"/>
                </a:lnTo>
                <a:lnTo>
                  <a:pt x="349770" y="234061"/>
                </a:lnTo>
                <a:lnTo>
                  <a:pt x="345694" y="234061"/>
                </a:lnTo>
                <a:lnTo>
                  <a:pt x="339979" y="233934"/>
                </a:lnTo>
                <a:lnTo>
                  <a:pt x="306324" y="232156"/>
                </a:lnTo>
                <a:lnTo>
                  <a:pt x="296073" y="231252"/>
                </a:lnTo>
                <a:close/>
              </a:path>
              <a:path w="374650" h="284480">
                <a:moveTo>
                  <a:pt x="317619" y="219237"/>
                </a:moveTo>
                <a:lnTo>
                  <a:pt x="296073" y="231252"/>
                </a:lnTo>
                <a:lnTo>
                  <a:pt x="306324" y="232156"/>
                </a:lnTo>
                <a:lnTo>
                  <a:pt x="339979" y="233934"/>
                </a:lnTo>
                <a:lnTo>
                  <a:pt x="345694" y="234061"/>
                </a:lnTo>
                <a:lnTo>
                  <a:pt x="345739" y="232029"/>
                </a:lnTo>
                <a:lnTo>
                  <a:pt x="338581" y="232029"/>
                </a:lnTo>
                <a:lnTo>
                  <a:pt x="317619" y="219237"/>
                </a:lnTo>
                <a:close/>
              </a:path>
              <a:path w="374650" h="284480">
                <a:moveTo>
                  <a:pt x="262000" y="151765"/>
                </a:moveTo>
                <a:lnTo>
                  <a:pt x="253237" y="153924"/>
                </a:lnTo>
                <a:lnTo>
                  <a:pt x="249047" y="160655"/>
                </a:lnTo>
                <a:lnTo>
                  <a:pt x="244982" y="167386"/>
                </a:lnTo>
                <a:lnTo>
                  <a:pt x="247141" y="176149"/>
                </a:lnTo>
                <a:lnTo>
                  <a:pt x="289172" y="201879"/>
                </a:lnTo>
                <a:lnTo>
                  <a:pt x="341502" y="205359"/>
                </a:lnTo>
                <a:lnTo>
                  <a:pt x="346329" y="205486"/>
                </a:lnTo>
                <a:lnTo>
                  <a:pt x="345694" y="234061"/>
                </a:lnTo>
                <a:lnTo>
                  <a:pt x="349770" y="234061"/>
                </a:lnTo>
                <a:lnTo>
                  <a:pt x="374395" y="220345"/>
                </a:lnTo>
                <a:lnTo>
                  <a:pt x="262000" y="151765"/>
                </a:lnTo>
                <a:close/>
              </a:path>
              <a:path w="374650" h="284480">
                <a:moveTo>
                  <a:pt x="339089" y="207264"/>
                </a:moveTo>
                <a:lnTo>
                  <a:pt x="317619" y="219237"/>
                </a:lnTo>
                <a:lnTo>
                  <a:pt x="338581" y="232029"/>
                </a:lnTo>
                <a:lnTo>
                  <a:pt x="339089" y="207264"/>
                </a:lnTo>
                <a:close/>
              </a:path>
              <a:path w="374650" h="284480">
                <a:moveTo>
                  <a:pt x="346289" y="207264"/>
                </a:moveTo>
                <a:lnTo>
                  <a:pt x="339089" y="207264"/>
                </a:lnTo>
                <a:lnTo>
                  <a:pt x="338581" y="232029"/>
                </a:lnTo>
                <a:lnTo>
                  <a:pt x="345739" y="232029"/>
                </a:lnTo>
                <a:lnTo>
                  <a:pt x="346289" y="207264"/>
                </a:lnTo>
                <a:close/>
              </a:path>
              <a:path w="374650" h="284480">
                <a:moveTo>
                  <a:pt x="0" y="7366"/>
                </a:moveTo>
                <a:lnTo>
                  <a:pt x="381" y="9144"/>
                </a:lnTo>
                <a:lnTo>
                  <a:pt x="503" y="12700"/>
                </a:lnTo>
                <a:lnTo>
                  <a:pt x="888" y="19304"/>
                </a:lnTo>
                <a:lnTo>
                  <a:pt x="1015" y="24892"/>
                </a:lnTo>
                <a:lnTo>
                  <a:pt x="1269" y="31369"/>
                </a:lnTo>
                <a:lnTo>
                  <a:pt x="1396" y="38608"/>
                </a:lnTo>
                <a:lnTo>
                  <a:pt x="1650" y="46482"/>
                </a:lnTo>
                <a:lnTo>
                  <a:pt x="2031" y="73025"/>
                </a:lnTo>
                <a:lnTo>
                  <a:pt x="2285" y="112395"/>
                </a:lnTo>
                <a:lnTo>
                  <a:pt x="2733" y="118110"/>
                </a:lnTo>
                <a:lnTo>
                  <a:pt x="3047" y="120904"/>
                </a:lnTo>
                <a:lnTo>
                  <a:pt x="3428" y="121793"/>
                </a:lnTo>
                <a:lnTo>
                  <a:pt x="5080" y="126873"/>
                </a:lnTo>
                <a:lnTo>
                  <a:pt x="5206" y="127508"/>
                </a:lnTo>
                <a:lnTo>
                  <a:pt x="5460" y="128143"/>
                </a:lnTo>
                <a:lnTo>
                  <a:pt x="5841" y="128778"/>
                </a:lnTo>
                <a:lnTo>
                  <a:pt x="8255" y="133858"/>
                </a:lnTo>
                <a:lnTo>
                  <a:pt x="39243" y="163830"/>
                </a:lnTo>
                <a:lnTo>
                  <a:pt x="76707" y="183387"/>
                </a:lnTo>
                <a:lnTo>
                  <a:pt x="124078" y="200279"/>
                </a:lnTo>
                <a:lnTo>
                  <a:pt x="179197" y="214375"/>
                </a:lnTo>
                <a:lnTo>
                  <a:pt x="240665" y="225171"/>
                </a:lnTo>
                <a:lnTo>
                  <a:pt x="296073" y="231252"/>
                </a:lnTo>
                <a:lnTo>
                  <a:pt x="317619" y="219237"/>
                </a:lnTo>
                <a:lnTo>
                  <a:pt x="289172" y="201879"/>
                </a:lnTo>
                <a:lnTo>
                  <a:pt x="276606" y="200787"/>
                </a:lnTo>
                <a:lnTo>
                  <a:pt x="245237" y="196977"/>
                </a:lnTo>
                <a:lnTo>
                  <a:pt x="185674" y="186562"/>
                </a:lnTo>
                <a:lnTo>
                  <a:pt x="132715" y="172974"/>
                </a:lnTo>
                <a:lnTo>
                  <a:pt x="88391" y="157353"/>
                </a:lnTo>
                <a:lnTo>
                  <a:pt x="49275" y="136144"/>
                </a:lnTo>
                <a:lnTo>
                  <a:pt x="34211" y="121285"/>
                </a:lnTo>
                <a:lnTo>
                  <a:pt x="33909" y="121285"/>
                </a:lnTo>
                <a:lnTo>
                  <a:pt x="32893" y="119380"/>
                </a:lnTo>
                <a:lnTo>
                  <a:pt x="32400" y="118110"/>
                </a:lnTo>
                <a:lnTo>
                  <a:pt x="32257" y="118110"/>
                </a:lnTo>
                <a:lnTo>
                  <a:pt x="31496" y="116205"/>
                </a:lnTo>
                <a:lnTo>
                  <a:pt x="31623" y="116205"/>
                </a:lnTo>
                <a:lnTo>
                  <a:pt x="31241" y="116078"/>
                </a:lnTo>
                <a:lnTo>
                  <a:pt x="30606" y="113157"/>
                </a:lnTo>
                <a:lnTo>
                  <a:pt x="30939" y="113157"/>
                </a:lnTo>
                <a:lnTo>
                  <a:pt x="30860" y="112395"/>
                </a:lnTo>
                <a:lnTo>
                  <a:pt x="30606" y="72517"/>
                </a:lnTo>
                <a:lnTo>
                  <a:pt x="30353" y="54229"/>
                </a:lnTo>
                <a:lnTo>
                  <a:pt x="30099" y="45847"/>
                </a:lnTo>
                <a:lnTo>
                  <a:pt x="29971" y="37846"/>
                </a:lnTo>
                <a:lnTo>
                  <a:pt x="29718" y="30607"/>
                </a:lnTo>
                <a:lnTo>
                  <a:pt x="29590" y="23875"/>
                </a:lnTo>
                <a:lnTo>
                  <a:pt x="29337" y="18161"/>
                </a:lnTo>
                <a:lnTo>
                  <a:pt x="29209" y="12700"/>
                </a:lnTo>
                <a:lnTo>
                  <a:pt x="29006" y="9652"/>
                </a:lnTo>
                <a:lnTo>
                  <a:pt x="634" y="9652"/>
                </a:lnTo>
                <a:lnTo>
                  <a:pt x="431" y="9144"/>
                </a:lnTo>
                <a:lnTo>
                  <a:pt x="423" y="8890"/>
                </a:lnTo>
                <a:lnTo>
                  <a:pt x="0" y="7366"/>
                </a:lnTo>
                <a:close/>
              </a:path>
              <a:path w="374650" h="284480">
                <a:moveTo>
                  <a:pt x="289172" y="201879"/>
                </a:moveTo>
                <a:lnTo>
                  <a:pt x="317619" y="219237"/>
                </a:lnTo>
                <a:lnTo>
                  <a:pt x="339089" y="207264"/>
                </a:lnTo>
                <a:lnTo>
                  <a:pt x="346289" y="207264"/>
                </a:lnTo>
                <a:lnTo>
                  <a:pt x="346329" y="205486"/>
                </a:lnTo>
                <a:lnTo>
                  <a:pt x="341502" y="205359"/>
                </a:lnTo>
                <a:lnTo>
                  <a:pt x="308737" y="203581"/>
                </a:lnTo>
                <a:lnTo>
                  <a:pt x="289172" y="201879"/>
                </a:lnTo>
                <a:close/>
              </a:path>
              <a:path w="374650" h="284480">
                <a:moveTo>
                  <a:pt x="32893" y="119380"/>
                </a:moveTo>
                <a:lnTo>
                  <a:pt x="33909" y="121285"/>
                </a:lnTo>
                <a:lnTo>
                  <a:pt x="33247" y="119891"/>
                </a:lnTo>
                <a:lnTo>
                  <a:pt x="32893" y="119380"/>
                </a:lnTo>
                <a:close/>
              </a:path>
              <a:path w="374650" h="284480">
                <a:moveTo>
                  <a:pt x="33247" y="119891"/>
                </a:moveTo>
                <a:lnTo>
                  <a:pt x="33909" y="121285"/>
                </a:lnTo>
                <a:lnTo>
                  <a:pt x="34211" y="121285"/>
                </a:lnTo>
                <a:lnTo>
                  <a:pt x="33247" y="119891"/>
                </a:lnTo>
                <a:close/>
              </a:path>
              <a:path w="374650" h="284480">
                <a:moveTo>
                  <a:pt x="33004" y="119380"/>
                </a:moveTo>
                <a:lnTo>
                  <a:pt x="33247" y="119891"/>
                </a:lnTo>
                <a:lnTo>
                  <a:pt x="33004" y="119380"/>
                </a:lnTo>
                <a:close/>
              </a:path>
              <a:path w="374650" h="284480">
                <a:moveTo>
                  <a:pt x="31496" y="116205"/>
                </a:moveTo>
                <a:lnTo>
                  <a:pt x="32257" y="118110"/>
                </a:lnTo>
                <a:lnTo>
                  <a:pt x="31921" y="117101"/>
                </a:lnTo>
                <a:lnTo>
                  <a:pt x="31496" y="116205"/>
                </a:lnTo>
                <a:close/>
              </a:path>
              <a:path w="374650" h="284480">
                <a:moveTo>
                  <a:pt x="31921" y="117101"/>
                </a:moveTo>
                <a:lnTo>
                  <a:pt x="32257" y="118110"/>
                </a:lnTo>
                <a:lnTo>
                  <a:pt x="32400" y="118110"/>
                </a:lnTo>
                <a:lnTo>
                  <a:pt x="31921" y="117101"/>
                </a:lnTo>
                <a:close/>
              </a:path>
              <a:path w="374650" h="284480">
                <a:moveTo>
                  <a:pt x="31623" y="116205"/>
                </a:moveTo>
                <a:lnTo>
                  <a:pt x="31496" y="116205"/>
                </a:lnTo>
                <a:lnTo>
                  <a:pt x="31921" y="117101"/>
                </a:lnTo>
                <a:lnTo>
                  <a:pt x="31623" y="116205"/>
                </a:lnTo>
                <a:close/>
              </a:path>
              <a:path w="374650" h="284480">
                <a:moveTo>
                  <a:pt x="30606" y="113157"/>
                </a:moveTo>
                <a:lnTo>
                  <a:pt x="31241" y="116078"/>
                </a:lnTo>
                <a:lnTo>
                  <a:pt x="31089" y="114604"/>
                </a:lnTo>
                <a:lnTo>
                  <a:pt x="30606" y="113157"/>
                </a:lnTo>
                <a:close/>
              </a:path>
              <a:path w="374650" h="284480">
                <a:moveTo>
                  <a:pt x="31089" y="114604"/>
                </a:moveTo>
                <a:lnTo>
                  <a:pt x="31241" y="116078"/>
                </a:lnTo>
                <a:lnTo>
                  <a:pt x="31580" y="116078"/>
                </a:lnTo>
                <a:lnTo>
                  <a:pt x="31089" y="114604"/>
                </a:lnTo>
                <a:close/>
              </a:path>
              <a:path w="374650" h="284480">
                <a:moveTo>
                  <a:pt x="30939" y="113157"/>
                </a:moveTo>
                <a:lnTo>
                  <a:pt x="30606" y="113157"/>
                </a:lnTo>
                <a:lnTo>
                  <a:pt x="31089" y="114604"/>
                </a:lnTo>
                <a:lnTo>
                  <a:pt x="30939" y="113157"/>
                </a:lnTo>
                <a:close/>
              </a:path>
              <a:path w="374650" h="284480">
                <a:moveTo>
                  <a:pt x="452" y="8993"/>
                </a:moveTo>
                <a:lnTo>
                  <a:pt x="431" y="9144"/>
                </a:lnTo>
                <a:lnTo>
                  <a:pt x="634" y="9652"/>
                </a:lnTo>
                <a:lnTo>
                  <a:pt x="452" y="8993"/>
                </a:lnTo>
                <a:close/>
              </a:path>
              <a:path w="374650" h="284480">
                <a:moveTo>
                  <a:pt x="27559" y="0"/>
                </a:moveTo>
                <a:lnTo>
                  <a:pt x="452" y="8993"/>
                </a:lnTo>
                <a:lnTo>
                  <a:pt x="634" y="9652"/>
                </a:lnTo>
                <a:lnTo>
                  <a:pt x="29006" y="9652"/>
                </a:lnTo>
                <a:lnTo>
                  <a:pt x="27685" y="508"/>
                </a:lnTo>
                <a:lnTo>
                  <a:pt x="27559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4350813" y="2160213"/>
            <a:ext cx="7648676" cy="84510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635" algn="just">
              <a:lnSpc>
                <a:spcPct val="99500"/>
              </a:lnSpc>
              <a:spcBef>
                <a:spcPts val="11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irregularidade da precipitação e o  desfasamento entre a época de maior  abundância de </a:t>
            </a: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água</a:t>
            </a:r>
            <a:r>
              <a:rPr lang="pt-PT" spc="-5" dirty="0">
                <a:latin typeface="Arial" panose="020B0604020202020204" pitchFamily="34" charset="0"/>
                <a:cs typeface="Arial" panose="020B0604020202020204" pitchFamily="34" charset="0"/>
              </a:rPr>
              <a:t> (Inverno)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e a de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maior  </a:t>
            </a: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-5" dirty="0">
                <a:latin typeface="Arial" panose="020B0604020202020204" pitchFamily="34" charset="0"/>
                <a:cs typeface="Arial" panose="020B0604020202020204" pitchFamily="34" charset="0"/>
              </a:rPr>
              <a:t>(Verão) </a:t>
            </a: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condicionantes das  disponibilidades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 err="1">
                <a:latin typeface="Arial" panose="020B0604020202020204" pitchFamily="34" charset="0"/>
                <a:cs typeface="Arial" panose="020B0604020202020204" pitchFamily="34" charset="0"/>
              </a:rPr>
              <a:t>hídricas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pc="-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haveta à direita 2">
            <a:extLst>
              <a:ext uri="{FF2B5EF4-FFF2-40B4-BE49-F238E27FC236}">
                <a16:creationId xmlns:a16="http://schemas.microsoft.com/office/drawing/2014/main" id="{04EC3738-8091-4213-81FE-675710B1C841}"/>
              </a:ext>
            </a:extLst>
          </p:cNvPr>
          <p:cNvSpPr/>
          <p:nvPr/>
        </p:nvSpPr>
        <p:spPr>
          <a:xfrm>
            <a:off x="4039737" y="1960324"/>
            <a:ext cx="45719" cy="1182375"/>
          </a:xfrm>
          <a:prstGeom prst="rightBrace">
            <a:avLst/>
          </a:prstGeom>
          <a:ln w="381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7E081A-5B1A-4721-BFA2-8E26B3C2E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941" y="4011640"/>
            <a:ext cx="3258380" cy="2641930"/>
          </a:xfrm>
          <a:prstGeom prst="rect">
            <a:avLst/>
          </a:prstGeom>
        </p:spPr>
      </p:pic>
      <p:cxnSp>
        <p:nvCxnSpPr>
          <p:cNvPr id="15" name="Conexão reta unidirecional 14">
            <a:extLst>
              <a:ext uri="{FF2B5EF4-FFF2-40B4-BE49-F238E27FC236}">
                <a16:creationId xmlns:a16="http://schemas.microsoft.com/office/drawing/2014/main" id="{A57003F3-9268-4851-9E2C-E26AEE7F5B09}"/>
              </a:ext>
            </a:extLst>
          </p:cNvPr>
          <p:cNvCxnSpPr/>
          <p:nvPr/>
        </p:nvCxnSpPr>
        <p:spPr>
          <a:xfrm flipH="1" flipV="1">
            <a:off x="8775511" y="4476466"/>
            <a:ext cx="1255594" cy="8697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428D45D-A5E4-4AF6-89FB-BB778BCCE3F4}"/>
              </a:ext>
            </a:extLst>
          </p:cNvPr>
          <p:cNvSpPr txBox="1"/>
          <p:nvPr/>
        </p:nvSpPr>
        <p:spPr>
          <a:xfrm>
            <a:off x="8011238" y="4216360"/>
            <a:ext cx="1392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0000"/>
                </a:solidFill>
              </a:rPr>
              <a:t>Rio Principal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0995E849-68B5-4F87-A455-5D7063A8E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Disponibilidades Hídricas</a:t>
            </a:r>
            <a:endParaRPr lang="pt-PT" sz="28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927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m para aquifero fratur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19" y="1219335"/>
            <a:ext cx="10393363" cy="526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45660" y="1219335"/>
            <a:ext cx="198871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rgbClr val="009999"/>
                </a:solidFill>
              </a:rPr>
              <a:t>Aquífero Poroso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146430" y="1219335"/>
            <a:ext cx="239385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rgbClr val="009999"/>
                </a:solidFill>
              </a:rPr>
              <a:t>Aquífero Fraturado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677423" y="1219335"/>
            <a:ext cx="198871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rgbClr val="009999"/>
                </a:solidFill>
              </a:rPr>
              <a:t>Aquífero Cársico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AB80363-B114-4B41-B6DA-0BAC545F58F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65847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7703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BC4067-36E8-4C41-BC91-693D320CF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27" t="27843" r="31537" b="12942"/>
          <a:stretch/>
        </p:blipFill>
        <p:spPr>
          <a:xfrm>
            <a:off x="1853802" y="1265650"/>
            <a:ext cx="8484396" cy="528306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F9505AF-D933-44E5-9A55-FEFFA93FC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07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m para aquifero fratur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28" y="1279927"/>
            <a:ext cx="9138345" cy="546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1955798-509E-492E-B0CE-9077C1A75FB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65847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Aquífero Fraturado</a:t>
            </a:r>
          </a:p>
        </p:txBody>
      </p:sp>
    </p:spTree>
    <p:extLst>
      <p:ext uri="{BB962C8B-B14F-4D97-AF65-F5344CB8AC3E}">
        <p14:creationId xmlns:p14="http://schemas.microsoft.com/office/powerpoint/2010/main" val="16681870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aquifero poro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438" y="1153552"/>
            <a:ext cx="9365125" cy="475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4CCFCC5-313D-4C7B-A086-D1E170257FA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65847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Aquífero Poroso</a:t>
            </a:r>
          </a:p>
        </p:txBody>
      </p:sp>
    </p:spTree>
    <p:extLst>
      <p:ext uri="{BB962C8B-B14F-4D97-AF65-F5344CB8AC3E}">
        <p14:creationId xmlns:p14="http://schemas.microsoft.com/office/powerpoint/2010/main" val="18312136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0262468-D5CB-492D-B698-3939DF77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BE5485C-4146-49CB-BB17-42D3B4DCA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63" t="28824" r="31659" b="11765"/>
          <a:stretch/>
        </p:blipFill>
        <p:spPr>
          <a:xfrm>
            <a:off x="1692088" y="1102659"/>
            <a:ext cx="8807824" cy="558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136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aquifero cars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997" y="709536"/>
            <a:ext cx="8314007" cy="587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E99FC2B-326C-46BA-A6E2-6E8D40240EB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65847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Aquífero Cársico</a:t>
            </a:r>
          </a:p>
        </p:txBody>
      </p:sp>
    </p:spTree>
    <p:extLst>
      <p:ext uri="{BB962C8B-B14F-4D97-AF65-F5344CB8AC3E}">
        <p14:creationId xmlns:p14="http://schemas.microsoft.com/office/powerpoint/2010/main" val="16015006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85278" y="1669818"/>
            <a:ext cx="9143999" cy="3959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32A535D-4ED8-4EA4-9694-B63D45D4914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65847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Aquífero Cársico</a:t>
            </a:r>
          </a:p>
        </p:txBody>
      </p:sp>
    </p:spTree>
    <p:extLst>
      <p:ext uri="{BB962C8B-B14F-4D97-AF65-F5344CB8AC3E}">
        <p14:creationId xmlns:p14="http://schemas.microsoft.com/office/powerpoint/2010/main" val="755185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aquifero poro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245" y="982927"/>
            <a:ext cx="7687511" cy="576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2D36315-F9A2-44D2-B37F-179765D99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713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82630" y="1812819"/>
            <a:ext cx="4932298" cy="2881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6221339" y="4866355"/>
            <a:ext cx="4326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Produtividade média dos aquíferos, segundo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as</a:t>
            </a:r>
            <a:endParaRPr sz="1600">
              <a:latin typeface="Arial"/>
              <a:cs typeface="Arial"/>
            </a:endParaRPr>
          </a:p>
          <a:p>
            <a:pPr marL="635" algn="ctr"/>
            <a:r>
              <a:rPr sz="1600" spc="-5" dirty="0">
                <a:latin typeface="Arial"/>
                <a:cs typeface="Arial"/>
              </a:rPr>
              <a:t>características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geológicas.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2067805" y="4189179"/>
            <a:ext cx="3745229" cy="1754505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805" marR="90805">
              <a:spcBef>
                <a:spcPts val="320"/>
              </a:spcBef>
              <a:buSzPct val="94444"/>
              <a:buFont typeface="Wingdings"/>
              <a:buChar char=""/>
              <a:tabLst>
                <a:tab pos="273685" algn="l"/>
              </a:tabLst>
            </a:pPr>
            <a:r>
              <a:rPr b="1" spc="-5" dirty="0">
                <a:latin typeface="Arial"/>
                <a:cs typeface="Arial"/>
              </a:rPr>
              <a:t>Produtividade aquífera:  </a:t>
            </a:r>
            <a:r>
              <a:rPr spc="-5" dirty="0">
                <a:latin typeface="Arial"/>
                <a:cs typeface="Arial"/>
              </a:rPr>
              <a:t>quantidade de água que é possível  extrair continuamente de um  aquífero, em condições normais,  sem afetar a reserva e a qualidade  da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água.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946569" y="1736442"/>
            <a:ext cx="3806190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>
              <a:spcBef>
                <a:spcPts val="100"/>
              </a:spcBef>
              <a:buFont typeface="Wingdings"/>
              <a:buChar char=""/>
              <a:tabLst>
                <a:tab pos="343535" algn="l"/>
              </a:tabLst>
            </a:pPr>
            <a:r>
              <a:rPr lang="pt-PT" dirty="0">
                <a:latin typeface="Arial"/>
                <a:cs typeface="Arial"/>
              </a:rPr>
              <a:t>As características dos aquíferos refletem-se na </a:t>
            </a:r>
            <a:r>
              <a:rPr lang="pt-PT" b="1" dirty="0">
                <a:latin typeface="Arial"/>
                <a:cs typeface="Arial"/>
              </a:rPr>
              <a:t>produtividade aquífera</a:t>
            </a:r>
            <a:r>
              <a:rPr lang="pt-PT" dirty="0">
                <a:latin typeface="Arial"/>
                <a:cs typeface="Arial"/>
              </a:rPr>
              <a:t>;</a:t>
            </a:r>
          </a:p>
          <a:p>
            <a:pPr marL="12700" marR="5080" indent="85090">
              <a:spcBef>
                <a:spcPts val="100"/>
              </a:spcBef>
              <a:buFont typeface="Wingdings"/>
              <a:buChar char=""/>
              <a:tabLst>
                <a:tab pos="343535" algn="l"/>
              </a:tabLst>
            </a:pPr>
            <a:r>
              <a:rPr dirty="0" err="1">
                <a:latin typeface="Arial"/>
                <a:cs typeface="Arial"/>
              </a:rPr>
              <a:t>Os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aquíferos porosos são os que  apresentam uma maior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produtividade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média.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795005" y="3470040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79">
                <a:moveTo>
                  <a:pt x="233425" y="459613"/>
                </a:moveTo>
                <a:lnTo>
                  <a:pt x="0" y="459613"/>
                </a:lnTo>
                <a:lnTo>
                  <a:pt x="116712" y="576326"/>
                </a:lnTo>
                <a:lnTo>
                  <a:pt x="233425" y="459613"/>
                </a:lnTo>
                <a:close/>
              </a:path>
              <a:path w="233680" h="576579">
                <a:moveTo>
                  <a:pt x="175006" y="0"/>
                </a:moveTo>
                <a:lnTo>
                  <a:pt x="58293" y="0"/>
                </a:lnTo>
                <a:lnTo>
                  <a:pt x="58293" y="459613"/>
                </a:lnTo>
                <a:lnTo>
                  <a:pt x="175006" y="459613"/>
                </a:lnTo>
                <a:lnTo>
                  <a:pt x="1750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3795005" y="3470040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79">
                <a:moveTo>
                  <a:pt x="0" y="459613"/>
                </a:moveTo>
                <a:lnTo>
                  <a:pt x="58293" y="459613"/>
                </a:lnTo>
                <a:lnTo>
                  <a:pt x="58293" y="0"/>
                </a:lnTo>
                <a:lnTo>
                  <a:pt x="175006" y="0"/>
                </a:lnTo>
                <a:lnTo>
                  <a:pt x="175006" y="459613"/>
                </a:lnTo>
                <a:lnTo>
                  <a:pt x="233425" y="459613"/>
                </a:lnTo>
                <a:lnTo>
                  <a:pt x="116712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6F466A3-CF22-4D4B-9077-3ADF837D3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137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39797" y="1321131"/>
            <a:ext cx="4895512" cy="435901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445526" y="1702165"/>
            <a:ext cx="4968671" cy="3670110"/>
          </a:xfrm>
          <a:prstGeom prst="rect">
            <a:avLst/>
          </a:prstGeom>
        </p:spPr>
      </p:pic>
      <p:sp>
        <p:nvSpPr>
          <p:cNvPr id="5" name="object 6"/>
          <p:cNvSpPr txBox="1"/>
          <p:nvPr/>
        </p:nvSpPr>
        <p:spPr>
          <a:xfrm>
            <a:off x="2549394" y="6049456"/>
            <a:ext cx="54763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5819" marR="5080" indent="-833755">
              <a:spcBef>
                <a:spcPts val="95"/>
              </a:spcBef>
            </a:pPr>
            <a:r>
              <a:rPr sz="1400" dirty="0">
                <a:latin typeface="Arial"/>
                <a:cs typeface="Arial"/>
              </a:rPr>
              <a:t>Distribuição </a:t>
            </a:r>
            <a:r>
              <a:rPr sz="1400" spc="-5" dirty="0">
                <a:latin typeface="Arial"/>
                <a:cs typeface="Arial"/>
              </a:rPr>
              <a:t>das principais formações </a:t>
            </a:r>
            <a:r>
              <a:rPr sz="1400" spc="-5" dirty="0" err="1">
                <a:latin typeface="Arial"/>
                <a:cs typeface="Arial"/>
              </a:rPr>
              <a:t>geológicas</a:t>
            </a:r>
            <a:r>
              <a:rPr sz="1400" spc="-5" dirty="0">
                <a:latin typeface="Arial"/>
                <a:cs typeface="Arial"/>
              </a:rPr>
              <a:t> e</a:t>
            </a:r>
            <a:r>
              <a:rPr lang="pt-PT" sz="1400" spc="-5" dirty="0">
                <a:latin typeface="Arial"/>
                <a:cs typeface="Arial"/>
              </a:rPr>
              <a:t> </a:t>
            </a:r>
            <a:r>
              <a:rPr sz="1400" spc="-5" dirty="0" err="1">
                <a:latin typeface="Arial"/>
                <a:cs typeface="Arial"/>
              </a:rPr>
              <a:t>unidades</a:t>
            </a:r>
            <a:r>
              <a:rPr sz="1400" spc="-5" dirty="0">
                <a:latin typeface="Arial"/>
                <a:cs typeface="Arial"/>
              </a:rPr>
              <a:t>  hidrogeológicas, em Portugal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Continental.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7796675" y="6122616"/>
            <a:ext cx="46602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4530" marR="5080" indent="-672465"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Disponibilidades hídricas subterrâneas em Portugal  Continental (produtividade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aquífera).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F31144C-6A5C-4779-824A-596493198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DB95D02-73B2-4C97-823D-C634D1A013D3}"/>
              </a:ext>
            </a:extLst>
          </p:cNvPr>
          <p:cNvSpPr txBox="1"/>
          <p:nvPr/>
        </p:nvSpPr>
        <p:spPr>
          <a:xfrm>
            <a:off x="242047" y="1304365"/>
            <a:ext cx="2466851" cy="3139321"/>
          </a:xfrm>
          <a:prstGeom prst="rect">
            <a:avLst/>
          </a:prstGeom>
          <a:noFill/>
          <a:ln w="38100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dirty="0"/>
              <a:t>Em Portugal existem quatro </a:t>
            </a:r>
            <a:r>
              <a:rPr lang="pt-PT" b="1" dirty="0"/>
              <a:t>unidades hidrogeológicas </a:t>
            </a:r>
            <a:r>
              <a:rPr lang="pt-PT" dirty="0"/>
              <a:t>cujas características geológicas influenciam as disponibilidade hídricas, que são </a:t>
            </a:r>
            <a:r>
              <a:rPr lang="pt-PT" b="1" dirty="0"/>
              <a:t>maiores onde as formações rochosas são mais permeáveis e porosas</a:t>
            </a:r>
            <a:r>
              <a:rPr lang="pt-P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2600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2065117" y="2729329"/>
            <a:ext cx="4176776" cy="273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2575912" y="5494118"/>
            <a:ext cx="234505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Cheias no rio </a:t>
            </a:r>
            <a:r>
              <a:rPr sz="1600" spc="-50" dirty="0">
                <a:latin typeface="Arial"/>
                <a:cs typeface="Arial"/>
              </a:rPr>
              <a:t>Tejo </a:t>
            </a:r>
            <a:r>
              <a:rPr sz="1600" spc="-5" dirty="0">
                <a:latin typeface="Arial"/>
                <a:cs typeface="Arial"/>
              </a:rPr>
              <a:t>(2010).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6313267" y="2729329"/>
            <a:ext cx="4248150" cy="273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/>
          <p:nvPr/>
        </p:nvSpPr>
        <p:spPr>
          <a:xfrm>
            <a:off x="7113495" y="5494118"/>
            <a:ext cx="22459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Seca no Alentejo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(2012).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2215333" y="1315056"/>
            <a:ext cx="7978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spcBef>
                <a:spcPts val="100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Devido à irregularidade da precipitação, no nosso país tanto podem</a:t>
            </a:r>
            <a:r>
              <a:rPr spc="16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ocorrer: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2327499" y="2035907"/>
            <a:ext cx="358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períodos de </a:t>
            </a:r>
            <a:r>
              <a:rPr b="1" spc="-10" dirty="0">
                <a:latin typeface="Arial"/>
                <a:cs typeface="Arial"/>
              </a:rPr>
              <a:t>chuva </a:t>
            </a:r>
            <a:r>
              <a:rPr dirty="0">
                <a:latin typeface="Arial"/>
                <a:cs typeface="Arial"/>
              </a:rPr>
              <a:t>tão </a:t>
            </a:r>
            <a:r>
              <a:rPr spc="-5" dirty="0">
                <a:latin typeface="Arial"/>
                <a:cs typeface="Arial"/>
              </a:rPr>
              <a:t>intensa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que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3094071" y="2304131"/>
            <a:ext cx="20472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origina</a:t>
            </a:r>
            <a:r>
              <a:rPr spc="-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inundações</a:t>
            </a:r>
            <a:endParaRPr>
              <a:latin typeface="Arial"/>
              <a:cs typeface="Arial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6766658" y="2035907"/>
            <a:ext cx="3415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períodos de </a:t>
            </a:r>
            <a:r>
              <a:rPr b="1" spc="-5" dirty="0">
                <a:latin typeface="Arial"/>
                <a:cs typeface="Arial"/>
              </a:rPr>
              <a:t>seca </a:t>
            </a:r>
            <a:r>
              <a:rPr spc="-5" dirty="0">
                <a:latin typeface="Arial"/>
                <a:cs typeface="Arial"/>
              </a:rPr>
              <a:t>mais ou menos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7834981" y="2304131"/>
            <a:ext cx="1278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pr</a:t>
            </a:r>
            <a:r>
              <a:rPr spc="-15" dirty="0">
                <a:latin typeface="Arial"/>
                <a:cs typeface="Arial"/>
              </a:rPr>
              <a:t>o</a:t>
            </a:r>
            <a:r>
              <a:rPr spc="-5" dirty="0">
                <a:latin typeface="Arial"/>
                <a:cs typeface="Arial"/>
              </a:rPr>
              <a:t>l</a:t>
            </a:r>
            <a:r>
              <a:rPr spc="-15" dirty="0">
                <a:latin typeface="Arial"/>
                <a:cs typeface="Arial"/>
              </a:rPr>
              <a:t>o</a:t>
            </a:r>
            <a:r>
              <a:rPr spc="-5" dirty="0">
                <a:latin typeface="Arial"/>
                <a:cs typeface="Arial"/>
              </a:rPr>
              <a:t>n</a:t>
            </a:r>
            <a:r>
              <a:rPr spc="-15" dirty="0">
                <a:latin typeface="Arial"/>
                <a:cs typeface="Arial"/>
              </a:rPr>
              <a:t>g</a:t>
            </a:r>
            <a:r>
              <a:rPr spc="-5" dirty="0">
                <a:latin typeface="Arial"/>
                <a:cs typeface="Arial"/>
              </a:rPr>
              <a:t>a</a:t>
            </a:r>
            <a:r>
              <a:rPr spc="-15" dirty="0">
                <a:latin typeface="Arial"/>
                <a:cs typeface="Arial"/>
              </a:rPr>
              <a:t>d</a:t>
            </a:r>
            <a:r>
              <a:rPr spc="-5" dirty="0">
                <a:latin typeface="Arial"/>
                <a:cs typeface="Arial"/>
              </a:rPr>
              <a:t>os</a:t>
            </a:r>
            <a:endParaRPr>
              <a:latin typeface="Arial"/>
              <a:cs typeface="Arial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2072077" y="6134249"/>
            <a:ext cx="84816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…com </a:t>
            </a:r>
            <a:r>
              <a:rPr b="1" spc="-10" dirty="0">
                <a:latin typeface="Arial"/>
                <a:cs typeface="Arial"/>
              </a:rPr>
              <a:t>graves </a:t>
            </a:r>
            <a:r>
              <a:rPr b="1" spc="-5" dirty="0">
                <a:latin typeface="Arial"/>
                <a:cs typeface="Arial"/>
              </a:rPr>
              <a:t>consequências </a:t>
            </a:r>
            <a:r>
              <a:rPr spc="-5" dirty="0">
                <a:latin typeface="Arial"/>
                <a:cs typeface="Arial"/>
              </a:rPr>
              <a:t>para as atividades económicas </a:t>
            </a:r>
            <a:r>
              <a:rPr dirty="0">
                <a:latin typeface="Arial"/>
                <a:cs typeface="Arial"/>
              </a:rPr>
              <a:t>e </a:t>
            </a:r>
            <a:r>
              <a:rPr spc="-5" dirty="0">
                <a:latin typeface="Arial"/>
                <a:cs typeface="Arial"/>
              </a:rPr>
              <a:t>para </a:t>
            </a:r>
            <a:r>
              <a:rPr dirty="0">
                <a:latin typeface="Arial"/>
                <a:cs typeface="Arial"/>
              </a:rPr>
              <a:t>a</a:t>
            </a:r>
            <a:r>
              <a:rPr spc="13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população.</a:t>
            </a:r>
            <a:endParaRPr>
              <a:latin typeface="Arial"/>
              <a:cs typeface="Arial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3792318" y="1792703"/>
            <a:ext cx="5184775" cy="0"/>
          </a:xfrm>
          <a:custGeom>
            <a:avLst/>
            <a:gdLst/>
            <a:ahLst/>
            <a:cxnLst/>
            <a:rect l="l" t="t" r="r" b="b"/>
            <a:pathLst>
              <a:path w="5184775">
                <a:moveTo>
                  <a:pt x="0" y="0"/>
                </a:moveTo>
                <a:lnTo>
                  <a:pt x="5184775" y="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/>
          <p:cNvSpPr/>
          <p:nvPr/>
        </p:nvSpPr>
        <p:spPr>
          <a:xfrm>
            <a:off x="3726023" y="1792703"/>
            <a:ext cx="132587" cy="216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/>
          <p:cNvSpPr/>
          <p:nvPr/>
        </p:nvSpPr>
        <p:spPr>
          <a:xfrm>
            <a:off x="8910798" y="1792703"/>
            <a:ext cx="132588" cy="2160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/>
          <p:cNvSpPr/>
          <p:nvPr/>
        </p:nvSpPr>
        <p:spPr>
          <a:xfrm>
            <a:off x="10345517" y="2296004"/>
            <a:ext cx="360680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25" y="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7"/>
          <p:cNvSpPr/>
          <p:nvPr/>
        </p:nvSpPr>
        <p:spPr>
          <a:xfrm>
            <a:off x="1920654" y="2296004"/>
            <a:ext cx="360680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362" y="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8"/>
          <p:cNvSpPr/>
          <p:nvPr/>
        </p:nvSpPr>
        <p:spPr>
          <a:xfrm>
            <a:off x="1920654" y="2296004"/>
            <a:ext cx="0" cy="3600450"/>
          </a:xfrm>
          <a:custGeom>
            <a:avLst/>
            <a:gdLst/>
            <a:ahLst/>
            <a:cxnLst/>
            <a:rect l="l" t="t" r="r" b="b"/>
            <a:pathLst>
              <a:path h="3600450">
                <a:moveTo>
                  <a:pt x="0" y="0"/>
                </a:moveTo>
                <a:lnTo>
                  <a:pt x="0" y="360045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9"/>
          <p:cNvSpPr/>
          <p:nvPr/>
        </p:nvSpPr>
        <p:spPr>
          <a:xfrm>
            <a:off x="10705943" y="2296004"/>
            <a:ext cx="0" cy="3600450"/>
          </a:xfrm>
          <a:custGeom>
            <a:avLst/>
            <a:gdLst/>
            <a:ahLst/>
            <a:cxnLst/>
            <a:rect l="l" t="t" r="r" b="b"/>
            <a:pathLst>
              <a:path h="3600450">
                <a:moveTo>
                  <a:pt x="0" y="0"/>
                </a:moveTo>
                <a:lnTo>
                  <a:pt x="0" y="360045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0"/>
          <p:cNvSpPr/>
          <p:nvPr/>
        </p:nvSpPr>
        <p:spPr>
          <a:xfrm>
            <a:off x="1920654" y="5896454"/>
            <a:ext cx="8785860" cy="0"/>
          </a:xfrm>
          <a:custGeom>
            <a:avLst/>
            <a:gdLst/>
            <a:ahLst/>
            <a:cxnLst/>
            <a:rect l="l" t="t" r="r" b="b"/>
            <a:pathLst>
              <a:path w="8785860">
                <a:moveTo>
                  <a:pt x="0" y="0"/>
                </a:moveTo>
                <a:lnTo>
                  <a:pt x="8785288" y="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1"/>
          <p:cNvSpPr/>
          <p:nvPr/>
        </p:nvSpPr>
        <p:spPr>
          <a:xfrm>
            <a:off x="6313267" y="1576803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900"/>
                </a:lnTo>
              </a:path>
            </a:pathLst>
          </a:custGeom>
          <a:ln w="2857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2"/>
          <p:cNvSpPr/>
          <p:nvPr/>
        </p:nvSpPr>
        <p:spPr>
          <a:xfrm>
            <a:off x="6175472" y="5896326"/>
            <a:ext cx="132715" cy="2160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2287906B-B429-4BDC-B869-F68F118D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Disponibilidades Hídricas</a:t>
            </a:r>
            <a:endParaRPr lang="pt-PT" sz="28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8754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02011" y="1523423"/>
            <a:ext cx="7906384" cy="3075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spcBef>
                <a:spcPts val="100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No </a:t>
            </a:r>
            <a:r>
              <a:rPr b="1" spc="-5" dirty="0">
                <a:latin typeface="Arial"/>
                <a:cs typeface="Arial"/>
              </a:rPr>
              <a:t>Maciço Hespérico</a:t>
            </a:r>
            <a:r>
              <a:rPr spc="-5" dirty="0">
                <a:latin typeface="Arial"/>
                <a:cs typeface="Arial"/>
              </a:rPr>
              <a:t>, dominam os xistos e granitos, o que explica </a:t>
            </a:r>
            <a:r>
              <a:rPr spc="-10" dirty="0">
                <a:latin typeface="Arial"/>
                <a:cs typeface="Arial"/>
              </a:rPr>
              <a:t>as  </a:t>
            </a:r>
            <a:r>
              <a:rPr spc="-5" dirty="0">
                <a:latin typeface="Arial"/>
                <a:cs typeface="Arial"/>
              </a:rPr>
              <a:t>menores disponibilidades</a:t>
            </a:r>
            <a:r>
              <a:rPr spc="6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hídricas.</a:t>
            </a:r>
            <a:endParaRPr>
              <a:latin typeface="Arial"/>
              <a:cs typeface="Arial"/>
            </a:endParaRPr>
          </a:p>
          <a:p>
            <a:pPr>
              <a:spcBef>
                <a:spcPts val="30"/>
              </a:spcBef>
              <a:buFont typeface="Wingdings"/>
              <a:buChar char=""/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spcBef>
                <a:spcPts val="5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Nas </a:t>
            </a:r>
            <a:r>
              <a:rPr b="1" spc="-5" dirty="0">
                <a:latin typeface="Arial"/>
                <a:cs typeface="Arial"/>
              </a:rPr>
              <a:t>orlas sedimentares </a:t>
            </a:r>
            <a:r>
              <a:rPr b="1" dirty="0">
                <a:latin typeface="Arial"/>
                <a:cs typeface="Arial"/>
              </a:rPr>
              <a:t>ocidental </a:t>
            </a:r>
            <a:r>
              <a:rPr b="1" spc="-5" dirty="0">
                <a:latin typeface="Arial"/>
                <a:cs typeface="Arial"/>
              </a:rPr>
              <a:t>e meridional</a:t>
            </a:r>
            <a:r>
              <a:rPr spc="-5" dirty="0">
                <a:latin typeface="Arial"/>
                <a:cs typeface="Arial"/>
              </a:rPr>
              <a:t>, predominam as rochas  sedimentares detríticas e calcárias que permitem a existência de </a:t>
            </a:r>
            <a:r>
              <a:rPr dirty="0">
                <a:latin typeface="Arial"/>
                <a:cs typeface="Arial"/>
              </a:rPr>
              <a:t>aquíferos  </a:t>
            </a:r>
            <a:r>
              <a:rPr spc="-5" dirty="0">
                <a:latin typeface="Arial"/>
                <a:cs typeface="Arial"/>
              </a:rPr>
              <a:t>porosos e cársicos, o que se reflete numa elevada disponibilidade</a:t>
            </a:r>
            <a:r>
              <a:rPr spc="1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hídrica.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  <a:buFont typeface="Wingdings"/>
              <a:buChar char=""/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buFont typeface="Wingdings"/>
              <a:buChar char=""/>
              <a:tabLst>
                <a:tab pos="258445" algn="l"/>
              </a:tabLst>
            </a:pPr>
            <a:r>
              <a:rPr spc="-10" dirty="0">
                <a:latin typeface="Arial"/>
                <a:cs typeface="Arial"/>
              </a:rPr>
              <a:t>Nas </a:t>
            </a:r>
            <a:r>
              <a:rPr b="1" spc="-5" dirty="0">
                <a:latin typeface="Arial"/>
                <a:cs typeface="Arial"/>
              </a:rPr>
              <a:t>bacias sedimentares </a:t>
            </a:r>
            <a:r>
              <a:rPr b="1" dirty="0">
                <a:latin typeface="Arial"/>
                <a:cs typeface="Arial"/>
              </a:rPr>
              <a:t>do </a:t>
            </a:r>
            <a:r>
              <a:rPr b="1" spc="-35" dirty="0">
                <a:latin typeface="Arial"/>
                <a:cs typeface="Arial"/>
              </a:rPr>
              <a:t>Tejo </a:t>
            </a:r>
            <a:r>
              <a:rPr b="1" dirty="0">
                <a:latin typeface="Arial"/>
                <a:cs typeface="Arial"/>
              </a:rPr>
              <a:t>e </a:t>
            </a:r>
            <a:r>
              <a:rPr b="1" spc="-5" dirty="0">
                <a:latin typeface="Arial"/>
                <a:cs typeface="Arial"/>
              </a:rPr>
              <a:t>Sado</a:t>
            </a:r>
            <a:r>
              <a:rPr spc="-5" dirty="0">
                <a:latin typeface="Arial"/>
                <a:cs typeface="Arial"/>
              </a:rPr>
              <a:t>, constituídas principalmente  por formações sedimentares detríticas, formaram-se aquíferos porosos </a:t>
            </a:r>
            <a:r>
              <a:rPr spc="-10" dirty="0">
                <a:latin typeface="Arial"/>
                <a:cs typeface="Arial"/>
              </a:rPr>
              <a:t>que  </a:t>
            </a:r>
            <a:r>
              <a:rPr spc="-5" dirty="0">
                <a:latin typeface="Arial"/>
                <a:cs typeface="Arial"/>
              </a:rPr>
              <a:t>correspondem ao </a:t>
            </a:r>
            <a:r>
              <a:rPr b="1" spc="-5" dirty="0">
                <a:latin typeface="Arial"/>
                <a:cs typeface="Arial"/>
              </a:rPr>
              <a:t>mais extenso sistema aquífero da península Ibérica </a:t>
            </a:r>
            <a:r>
              <a:rPr spc="-5" dirty="0">
                <a:latin typeface="Arial"/>
                <a:cs typeface="Arial"/>
              </a:rPr>
              <a:t>e à  mais importante unidade hidrogeológica do</a:t>
            </a:r>
            <a:r>
              <a:rPr spc="8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país.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458749" y="5250188"/>
            <a:ext cx="243656" cy="9182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" dirty="0">
                <a:latin typeface="Arial"/>
                <a:cs typeface="Arial"/>
              </a:rPr>
              <a:t>Monsanto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4915673" y="4952170"/>
            <a:ext cx="2519299" cy="1470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7939797" y="4952169"/>
            <a:ext cx="2232025" cy="1441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 txBox="1"/>
          <p:nvPr/>
        </p:nvSpPr>
        <p:spPr>
          <a:xfrm>
            <a:off x="10232042" y="5267312"/>
            <a:ext cx="243656" cy="85851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" dirty="0">
                <a:latin typeface="Arial"/>
                <a:cs typeface="Arial"/>
              </a:rPr>
              <a:t>Rio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Sado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7434232" y="5085520"/>
            <a:ext cx="243656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" dirty="0">
                <a:latin typeface="Arial"/>
                <a:cs typeface="Arial"/>
              </a:rPr>
              <a:t>Gruta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calcária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2394658" y="4960171"/>
            <a:ext cx="2089150" cy="14588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196D365-5DE9-4474-89D7-F30AA1BF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1183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/>
          <p:nvPr/>
        </p:nvSpPr>
        <p:spPr>
          <a:xfrm>
            <a:off x="661025" y="987432"/>
            <a:ext cx="173581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spcBef>
                <a:spcPts val="100"/>
              </a:spcBef>
              <a:buFont typeface="Wingdings"/>
              <a:buChar char=""/>
              <a:tabLst>
                <a:tab pos="258445" algn="l"/>
                <a:tab pos="722630" algn="l"/>
              </a:tabLst>
            </a:pPr>
            <a:r>
              <a:rPr dirty="0">
                <a:latin typeface="Arial"/>
                <a:cs typeface="Arial"/>
              </a:rPr>
              <a:t>Os	</a:t>
            </a:r>
            <a:r>
              <a:rPr spc="-5" dirty="0">
                <a:latin typeface="Arial"/>
                <a:cs typeface="Arial"/>
              </a:rPr>
              <a:t>a</a:t>
            </a:r>
            <a:r>
              <a:rPr spc="-15" dirty="0">
                <a:latin typeface="Arial"/>
                <a:cs typeface="Arial"/>
              </a:rPr>
              <a:t>q</a:t>
            </a:r>
            <a:r>
              <a:rPr dirty="0">
                <a:latin typeface="Arial"/>
                <a:cs typeface="Arial"/>
              </a:rPr>
              <a:t>uífer</a:t>
            </a:r>
            <a:r>
              <a:rPr spc="-1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s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2494650" y="987432"/>
            <a:ext cx="61505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551815" algn="l"/>
                <a:tab pos="1918970" algn="l"/>
                <a:tab pos="3411220" algn="l"/>
                <a:tab pos="4917440" algn="l"/>
                <a:tab pos="5344160" algn="l"/>
              </a:tabLst>
            </a:pPr>
            <a:r>
              <a:rPr spc="-5" dirty="0">
                <a:latin typeface="Arial"/>
                <a:cs typeface="Arial"/>
              </a:rPr>
              <a:t>são	import</a:t>
            </a:r>
            <a:r>
              <a:rPr dirty="0">
                <a:latin typeface="Arial"/>
                <a:cs typeface="Arial"/>
              </a:rPr>
              <a:t>a</a:t>
            </a:r>
            <a:r>
              <a:rPr spc="-5" dirty="0">
                <a:latin typeface="Arial"/>
                <a:cs typeface="Arial"/>
              </a:rPr>
              <a:t>nt</a:t>
            </a:r>
            <a:r>
              <a:rPr spc="-1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s	</a:t>
            </a:r>
            <a:r>
              <a:rPr spc="-5" dirty="0">
                <a:latin typeface="Arial"/>
                <a:cs typeface="Arial"/>
              </a:rPr>
              <a:t>res</a:t>
            </a:r>
            <a:r>
              <a:rPr spc="-15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rvat</a:t>
            </a:r>
            <a:r>
              <a:rPr dirty="0">
                <a:latin typeface="Arial"/>
                <a:cs typeface="Arial"/>
              </a:rPr>
              <a:t>ó</a:t>
            </a:r>
            <a:r>
              <a:rPr spc="-5" dirty="0">
                <a:latin typeface="Arial"/>
                <a:cs typeface="Arial"/>
              </a:rPr>
              <a:t>ri</a:t>
            </a:r>
            <a:r>
              <a:rPr spc="-1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s	</a:t>
            </a:r>
            <a:r>
              <a:rPr spc="-5" dirty="0">
                <a:latin typeface="Arial"/>
                <a:cs typeface="Arial"/>
              </a:rPr>
              <a:t>su</a:t>
            </a:r>
            <a:r>
              <a:rPr spc="-15" dirty="0">
                <a:latin typeface="Arial"/>
                <a:cs typeface="Arial"/>
              </a:rPr>
              <a:t>b</a:t>
            </a:r>
            <a:r>
              <a:rPr dirty="0">
                <a:latin typeface="Arial"/>
                <a:cs typeface="Arial"/>
              </a:rPr>
              <a:t>ter</a:t>
            </a:r>
            <a:r>
              <a:rPr spc="10" dirty="0">
                <a:latin typeface="Arial"/>
                <a:cs typeface="Arial"/>
              </a:rPr>
              <a:t>r</a:t>
            </a:r>
            <a:r>
              <a:rPr spc="-5" dirty="0">
                <a:latin typeface="Arial"/>
                <a:cs typeface="Arial"/>
              </a:rPr>
              <a:t>âne</a:t>
            </a:r>
            <a:r>
              <a:rPr spc="-1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s	</a:t>
            </a:r>
            <a:r>
              <a:rPr spc="-10" dirty="0">
                <a:latin typeface="Arial"/>
                <a:cs typeface="Arial"/>
              </a:rPr>
              <a:t>d</a:t>
            </a:r>
            <a:r>
              <a:rPr spc="-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á</a:t>
            </a:r>
            <a:r>
              <a:rPr spc="-15" dirty="0">
                <a:latin typeface="Arial"/>
                <a:cs typeface="Arial"/>
              </a:rPr>
              <a:t>g</a:t>
            </a:r>
            <a:r>
              <a:rPr dirty="0">
                <a:latin typeface="Arial"/>
                <a:cs typeface="Arial"/>
              </a:rPr>
              <a:t>ua,</a:t>
            </a: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789278" y="1398840"/>
            <a:ext cx="8264983" cy="344748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095"/>
              </a:spcBef>
            </a:pPr>
            <a:r>
              <a:rPr lang="pt-PT" spc="-5" dirty="0">
                <a:solidFill>
                  <a:schemeClr val="tx1"/>
                </a:solidFill>
              </a:rPr>
              <a:t>apresentando </a:t>
            </a:r>
            <a:r>
              <a:rPr lang="pt-PT" b="1" spc="-10" dirty="0">
                <a:solidFill>
                  <a:schemeClr val="tx1"/>
                </a:solidFill>
              </a:rPr>
              <a:t>vantagens </a:t>
            </a:r>
            <a:r>
              <a:rPr lang="pt-PT" spc="-5" dirty="0">
                <a:solidFill>
                  <a:schemeClr val="tx1"/>
                </a:solidFill>
              </a:rPr>
              <a:t>relativamente aos reservatórios</a:t>
            </a:r>
            <a:r>
              <a:rPr lang="pt-PT" spc="160" dirty="0">
                <a:solidFill>
                  <a:schemeClr val="tx1"/>
                </a:solidFill>
              </a:rPr>
              <a:t> </a:t>
            </a:r>
            <a:r>
              <a:rPr lang="pt-PT" spc="-5" dirty="0">
                <a:solidFill>
                  <a:schemeClr val="tx1"/>
                </a:solidFill>
              </a:rPr>
              <a:t>superficiais:</a:t>
            </a:r>
          </a:p>
          <a:p>
            <a:pPr marL="612775" indent="-142875">
              <a:spcBef>
                <a:spcPts val="1000"/>
              </a:spcBef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uma </a:t>
            </a:r>
            <a:r>
              <a:rPr lang="pt-PT" dirty="0">
                <a:solidFill>
                  <a:schemeClr val="tx1"/>
                </a:solidFill>
              </a:rPr>
              <a:t>vez </a:t>
            </a:r>
            <a:r>
              <a:rPr lang="pt-PT" spc="-5" dirty="0">
                <a:solidFill>
                  <a:schemeClr val="tx1"/>
                </a:solidFill>
              </a:rPr>
              <a:t>que não </a:t>
            </a:r>
            <a:r>
              <a:rPr lang="pt-PT" spc="-10" dirty="0">
                <a:solidFill>
                  <a:schemeClr val="tx1"/>
                </a:solidFill>
              </a:rPr>
              <a:t>exigem </a:t>
            </a:r>
            <a:r>
              <a:rPr lang="pt-PT" spc="-5" dirty="0">
                <a:solidFill>
                  <a:schemeClr val="tx1"/>
                </a:solidFill>
              </a:rPr>
              <a:t>especiais tratamentos da</a:t>
            </a:r>
            <a:r>
              <a:rPr lang="pt-PT" spc="90" dirty="0">
                <a:solidFill>
                  <a:schemeClr val="tx1"/>
                </a:solidFill>
              </a:rPr>
              <a:t> </a:t>
            </a:r>
            <a:r>
              <a:rPr lang="pt-PT" spc="-5" dirty="0">
                <a:solidFill>
                  <a:schemeClr val="tx1"/>
                </a:solidFill>
              </a:rPr>
              <a:t>água;</a:t>
            </a:r>
          </a:p>
          <a:p>
            <a:pPr marL="612775" indent="-142875">
              <a:spcBef>
                <a:spcPts val="705"/>
              </a:spcBef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não há perdas por</a:t>
            </a:r>
            <a:r>
              <a:rPr lang="pt-PT" spc="35" dirty="0">
                <a:solidFill>
                  <a:schemeClr val="tx1"/>
                </a:solidFill>
              </a:rPr>
              <a:t> </a:t>
            </a:r>
            <a:r>
              <a:rPr lang="pt-PT" spc="-5" dirty="0">
                <a:solidFill>
                  <a:schemeClr val="tx1"/>
                </a:solidFill>
              </a:rPr>
              <a:t>evaporação;</a:t>
            </a:r>
          </a:p>
          <a:p>
            <a:pPr marL="612775" indent="-142875"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a sua dimensão não se reduz por efeito da deposição de</a:t>
            </a:r>
            <a:r>
              <a:rPr lang="pt-PT" spc="110" dirty="0">
                <a:solidFill>
                  <a:schemeClr val="tx1"/>
                </a:solidFill>
              </a:rPr>
              <a:t> </a:t>
            </a:r>
            <a:r>
              <a:rPr lang="pt-PT" spc="-5" dirty="0">
                <a:solidFill>
                  <a:schemeClr val="tx1"/>
                </a:solidFill>
              </a:rPr>
              <a:t>sedimentos;</a:t>
            </a:r>
          </a:p>
          <a:p>
            <a:pPr marL="612775" indent="-142875">
              <a:spcBef>
                <a:spcPts val="800"/>
              </a:spcBef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não </a:t>
            </a:r>
            <a:r>
              <a:rPr lang="pt-PT" spc="-10" dirty="0">
                <a:solidFill>
                  <a:schemeClr val="tx1"/>
                </a:solidFill>
              </a:rPr>
              <a:t>exigem </a:t>
            </a:r>
            <a:r>
              <a:rPr lang="pt-PT" spc="-5" dirty="0">
                <a:solidFill>
                  <a:schemeClr val="tx1"/>
                </a:solidFill>
              </a:rPr>
              <a:t>custos de</a:t>
            </a:r>
            <a:r>
              <a:rPr lang="pt-PT" spc="70" dirty="0">
                <a:solidFill>
                  <a:schemeClr val="tx1"/>
                </a:solidFill>
              </a:rPr>
              <a:t> </a:t>
            </a:r>
            <a:r>
              <a:rPr lang="pt-PT" spc="-5" dirty="0">
                <a:solidFill>
                  <a:schemeClr val="tx1"/>
                </a:solidFill>
              </a:rPr>
              <a:t>conservação:</a:t>
            </a:r>
          </a:p>
          <a:p>
            <a:pPr marL="612775" indent="-142875">
              <a:spcBef>
                <a:spcPts val="800"/>
              </a:spcBef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Menor variabilidade ao longo do ano;</a:t>
            </a:r>
          </a:p>
          <a:p>
            <a:pPr marL="612775" indent="-142875">
              <a:spcBef>
                <a:spcPts val="800"/>
              </a:spcBef>
              <a:tabLst>
                <a:tab pos="613410" algn="l"/>
              </a:tabLst>
            </a:pPr>
            <a:r>
              <a:rPr lang="pt-PT" spc="-5" dirty="0">
                <a:solidFill>
                  <a:schemeClr val="tx1"/>
                </a:solidFill>
              </a:rPr>
              <a:t>Maior qualidade das águas, uma vez que a água ao infiltrar-se vai sendo naturalmente filtrada</a:t>
            </a:r>
          </a:p>
        </p:txBody>
      </p:sp>
      <p:sp>
        <p:nvSpPr>
          <p:cNvPr id="10" name="object 2"/>
          <p:cNvSpPr txBox="1"/>
          <p:nvPr/>
        </p:nvSpPr>
        <p:spPr>
          <a:xfrm>
            <a:off x="1256777" y="5058501"/>
            <a:ext cx="762063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Font typeface="Wingdings"/>
              <a:buChar char=""/>
              <a:tabLst>
                <a:tab pos="252095" algn="l"/>
              </a:tabLst>
            </a:pPr>
            <a:r>
              <a:rPr b="1" spc="-25" dirty="0">
                <a:latin typeface="Arial"/>
                <a:cs typeface="Arial"/>
              </a:rPr>
              <a:t>As </a:t>
            </a:r>
            <a:r>
              <a:rPr b="1" spc="-5" dirty="0">
                <a:latin typeface="Arial"/>
                <a:cs typeface="Arial"/>
              </a:rPr>
              <a:t>águas subterrâneas </a:t>
            </a:r>
            <a:r>
              <a:rPr spc="-5" dirty="0">
                <a:latin typeface="Arial"/>
                <a:cs typeface="Arial"/>
              </a:rPr>
              <a:t>são uma fonte muito importante </a:t>
            </a:r>
            <a:r>
              <a:rPr dirty="0">
                <a:latin typeface="Arial"/>
                <a:cs typeface="Arial"/>
              </a:rPr>
              <a:t>no  </a:t>
            </a:r>
            <a:r>
              <a:rPr spc="-5" dirty="0">
                <a:latin typeface="Arial"/>
                <a:cs typeface="Arial"/>
              </a:rPr>
              <a:t>abastecimento de água às populações, sendo o principal recurso hídrico  utilizado para esse efeito no arquipélago dos Açores (96%, em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2009).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8939816" y="6361865"/>
            <a:ext cx="2976880" cy="5143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149350" marR="5080" indent="-1137285">
              <a:lnSpc>
                <a:spcPct val="100600"/>
              </a:lnSpc>
              <a:spcBef>
                <a:spcPts val="85"/>
              </a:spcBef>
            </a:pPr>
            <a:r>
              <a:rPr sz="1600" spc="-65" dirty="0">
                <a:latin typeface="Arial"/>
                <a:cs typeface="Arial"/>
              </a:rPr>
              <a:t>Aquífero, </a:t>
            </a:r>
            <a:r>
              <a:rPr sz="1600" spc="-100" dirty="0">
                <a:latin typeface="Arial"/>
                <a:cs typeface="Arial"/>
              </a:rPr>
              <a:t>Praia </a:t>
            </a:r>
            <a:r>
              <a:rPr sz="1600" spc="-90" dirty="0">
                <a:latin typeface="Arial"/>
                <a:cs typeface="Arial"/>
              </a:rPr>
              <a:t>da </a:t>
            </a:r>
            <a:r>
              <a:rPr sz="1600" spc="-35" dirty="0">
                <a:latin typeface="Arial"/>
                <a:cs typeface="Arial"/>
              </a:rPr>
              <a:t>Vitória </a:t>
            </a:r>
            <a:r>
              <a:rPr sz="1600" spc="-45" dirty="0">
                <a:latin typeface="Arial"/>
                <a:cs typeface="Arial"/>
              </a:rPr>
              <a:t>- </a:t>
            </a:r>
            <a:r>
              <a:rPr sz="1600" spc="-105" dirty="0">
                <a:latin typeface="Arial"/>
                <a:cs typeface="Arial"/>
              </a:rPr>
              <a:t>Terceira  </a:t>
            </a:r>
            <a:r>
              <a:rPr sz="1600" spc="-95" dirty="0">
                <a:latin typeface="Arial"/>
                <a:cs typeface="Arial"/>
              </a:rPr>
              <a:t>(Açores)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9054261" y="4198592"/>
            <a:ext cx="2862435" cy="2163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0DC5AD7-C8FD-4F80-BAA1-3CBF071A3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 das 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95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91715" y="1185950"/>
            <a:ext cx="819848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Font typeface="Wingdings"/>
              <a:buChar char=""/>
              <a:tabLst>
                <a:tab pos="258445" algn="l"/>
              </a:tabLst>
            </a:pPr>
            <a:r>
              <a:rPr spc="-5" dirty="0">
                <a:latin typeface="Arial"/>
                <a:cs typeface="Arial"/>
              </a:rPr>
              <a:t>Em </a:t>
            </a:r>
            <a:r>
              <a:rPr b="1" dirty="0">
                <a:latin typeface="Arial"/>
                <a:cs typeface="Arial"/>
              </a:rPr>
              <a:t>Portugal Continental </a:t>
            </a:r>
            <a:r>
              <a:rPr spc="-5" dirty="0">
                <a:latin typeface="Arial"/>
                <a:cs typeface="Arial"/>
              </a:rPr>
              <a:t>tem-se registado uma </a:t>
            </a:r>
            <a:r>
              <a:rPr b="1" spc="-5" dirty="0">
                <a:latin typeface="Arial"/>
                <a:cs typeface="Arial"/>
              </a:rPr>
              <a:t>diminuição progressiva da  captação de água subterrânea </a:t>
            </a:r>
            <a:r>
              <a:rPr spc="-5" dirty="0">
                <a:latin typeface="Arial"/>
                <a:cs typeface="Arial"/>
              </a:rPr>
              <a:t>para abastecimento público o que </a:t>
            </a:r>
            <a:r>
              <a:rPr dirty="0">
                <a:latin typeface="Arial"/>
                <a:cs typeface="Arial"/>
              </a:rPr>
              <a:t>está  </a:t>
            </a:r>
            <a:r>
              <a:rPr spc="-5" dirty="0">
                <a:latin typeface="Arial"/>
                <a:cs typeface="Arial"/>
              </a:rPr>
              <a:t>associado à criação de albufeiras pela construção de mais</a:t>
            </a:r>
            <a:r>
              <a:rPr spc="1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barragens.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1817651" y="2743098"/>
            <a:ext cx="9143999" cy="3457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2380108" y="6230389"/>
            <a:ext cx="80156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Água captada por sistemas urbanos de abastecimento público segundo a origem</a:t>
            </a:r>
            <a:r>
              <a:rPr sz="1600" spc="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(2009).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2933663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80">
                <a:moveTo>
                  <a:pt x="233362" y="459613"/>
                </a:moveTo>
                <a:lnTo>
                  <a:pt x="0" y="459613"/>
                </a:lnTo>
                <a:lnTo>
                  <a:pt x="116687" y="576326"/>
                </a:lnTo>
                <a:lnTo>
                  <a:pt x="233362" y="459613"/>
                </a:lnTo>
                <a:close/>
              </a:path>
              <a:path w="233680" h="576580">
                <a:moveTo>
                  <a:pt x="175069" y="0"/>
                </a:moveTo>
                <a:lnTo>
                  <a:pt x="58343" y="0"/>
                </a:lnTo>
                <a:lnTo>
                  <a:pt x="58343" y="459613"/>
                </a:lnTo>
                <a:lnTo>
                  <a:pt x="175069" y="459613"/>
                </a:lnTo>
                <a:lnTo>
                  <a:pt x="17506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/>
          <p:nvPr/>
        </p:nvSpPr>
        <p:spPr>
          <a:xfrm>
            <a:off x="2933663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80">
                <a:moveTo>
                  <a:pt x="0" y="459613"/>
                </a:moveTo>
                <a:lnTo>
                  <a:pt x="58343" y="459613"/>
                </a:lnTo>
                <a:lnTo>
                  <a:pt x="58343" y="0"/>
                </a:lnTo>
                <a:lnTo>
                  <a:pt x="175069" y="0"/>
                </a:lnTo>
                <a:lnTo>
                  <a:pt x="175069" y="459613"/>
                </a:lnTo>
                <a:lnTo>
                  <a:pt x="233362" y="459613"/>
                </a:lnTo>
                <a:lnTo>
                  <a:pt x="116687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7326276" y="2306598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233425" y="459486"/>
                </a:moveTo>
                <a:lnTo>
                  <a:pt x="0" y="459486"/>
                </a:lnTo>
                <a:lnTo>
                  <a:pt x="116712" y="576199"/>
                </a:lnTo>
                <a:lnTo>
                  <a:pt x="233425" y="459486"/>
                </a:lnTo>
                <a:close/>
              </a:path>
              <a:path w="233679" h="576580">
                <a:moveTo>
                  <a:pt x="175005" y="0"/>
                </a:moveTo>
                <a:lnTo>
                  <a:pt x="58292" y="0"/>
                </a:lnTo>
                <a:lnTo>
                  <a:pt x="58292" y="459486"/>
                </a:lnTo>
                <a:lnTo>
                  <a:pt x="175005" y="459486"/>
                </a:lnTo>
                <a:lnTo>
                  <a:pt x="17500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/>
          <p:nvPr/>
        </p:nvSpPr>
        <p:spPr>
          <a:xfrm>
            <a:off x="7326276" y="2306598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0" y="459486"/>
                </a:moveTo>
                <a:lnTo>
                  <a:pt x="58292" y="459486"/>
                </a:lnTo>
                <a:lnTo>
                  <a:pt x="58292" y="0"/>
                </a:lnTo>
                <a:lnTo>
                  <a:pt x="175005" y="0"/>
                </a:lnTo>
                <a:lnTo>
                  <a:pt x="175005" y="459486"/>
                </a:lnTo>
                <a:lnTo>
                  <a:pt x="233425" y="459486"/>
                </a:lnTo>
                <a:lnTo>
                  <a:pt x="116712" y="576199"/>
                </a:lnTo>
                <a:lnTo>
                  <a:pt x="0" y="45948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/>
          <p:nvPr/>
        </p:nvSpPr>
        <p:spPr>
          <a:xfrm>
            <a:off x="3509926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80">
                <a:moveTo>
                  <a:pt x="233425" y="459613"/>
                </a:moveTo>
                <a:lnTo>
                  <a:pt x="0" y="459613"/>
                </a:lnTo>
                <a:lnTo>
                  <a:pt x="116712" y="576326"/>
                </a:lnTo>
                <a:lnTo>
                  <a:pt x="233425" y="459613"/>
                </a:lnTo>
                <a:close/>
              </a:path>
              <a:path w="233680" h="576580">
                <a:moveTo>
                  <a:pt x="175006" y="0"/>
                </a:moveTo>
                <a:lnTo>
                  <a:pt x="58293" y="0"/>
                </a:lnTo>
                <a:lnTo>
                  <a:pt x="58293" y="459613"/>
                </a:lnTo>
                <a:lnTo>
                  <a:pt x="175006" y="459613"/>
                </a:lnTo>
                <a:lnTo>
                  <a:pt x="1750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/>
          <p:nvPr/>
        </p:nvSpPr>
        <p:spPr>
          <a:xfrm>
            <a:off x="3509926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80" h="576580">
                <a:moveTo>
                  <a:pt x="0" y="459613"/>
                </a:moveTo>
                <a:lnTo>
                  <a:pt x="58293" y="459613"/>
                </a:lnTo>
                <a:lnTo>
                  <a:pt x="58293" y="0"/>
                </a:lnTo>
                <a:lnTo>
                  <a:pt x="175006" y="0"/>
                </a:lnTo>
                <a:lnTo>
                  <a:pt x="175006" y="459613"/>
                </a:lnTo>
                <a:lnTo>
                  <a:pt x="233425" y="459613"/>
                </a:lnTo>
                <a:lnTo>
                  <a:pt x="116712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/>
          <p:cNvSpPr/>
          <p:nvPr/>
        </p:nvSpPr>
        <p:spPr>
          <a:xfrm>
            <a:off x="8118502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233299" y="459613"/>
                </a:moveTo>
                <a:lnTo>
                  <a:pt x="0" y="459613"/>
                </a:lnTo>
                <a:lnTo>
                  <a:pt x="116586" y="576326"/>
                </a:lnTo>
                <a:lnTo>
                  <a:pt x="233299" y="459613"/>
                </a:lnTo>
                <a:close/>
              </a:path>
              <a:path w="233679" h="576580">
                <a:moveTo>
                  <a:pt x="175006" y="0"/>
                </a:moveTo>
                <a:lnTo>
                  <a:pt x="58293" y="0"/>
                </a:lnTo>
                <a:lnTo>
                  <a:pt x="58293" y="459613"/>
                </a:lnTo>
                <a:lnTo>
                  <a:pt x="175006" y="459613"/>
                </a:lnTo>
                <a:lnTo>
                  <a:pt x="1750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/>
          <p:cNvSpPr/>
          <p:nvPr/>
        </p:nvSpPr>
        <p:spPr>
          <a:xfrm>
            <a:off x="8118502" y="2311297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0" y="459613"/>
                </a:moveTo>
                <a:lnTo>
                  <a:pt x="58293" y="459613"/>
                </a:lnTo>
                <a:lnTo>
                  <a:pt x="58293" y="0"/>
                </a:lnTo>
                <a:lnTo>
                  <a:pt x="175006" y="0"/>
                </a:lnTo>
                <a:lnTo>
                  <a:pt x="175006" y="459613"/>
                </a:lnTo>
                <a:lnTo>
                  <a:pt x="233299" y="459613"/>
                </a:lnTo>
                <a:lnTo>
                  <a:pt x="116586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/>
          <p:cNvSpPr txBox="1"/>
          <p:nvPr/>
        </p:nvSpPr>
        <p:spPr>
          <a:xfrm>
            <a:off x="8477276" y="2082760"/>
            <a:ext cx="2305050" cy="770724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20650" marR="111125" algn="ctr">
              <a:spcBef>
                <a:spcPts val="25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Sistemas urbanos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com  maior abastecimento  de água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superficial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2A99254E-C8DA-47F5-ACBC-0BF112575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 das 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705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3"/>
          <p:cNvSpPr txBox="1"/>
          <p:nvPr/>
        </p:nvSpPr>
        <p:spPr>
          <a:xfrm>
            <a:off x="1594093" y="1188446"/>
            <a:ext cx="90038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SzPct val="94444"/>
              <a:buFont typeface="Wingdings"/>
              <a:buChar char=""/>
              <a:tabLst>
                <a:tab pos="194945" algn="l"/>
              </a:tabLst>
            </a:pPr>
            <a:r>
              <a:rPr spc="-5" dirty="0">
                <a:latin typeface="Arial"/>
                <a:cs typeface="Arial"/>
              </a:rPr>
              <a:t>Contudo, há ainda várias regiões do território, em áreas densamente  povoadas, que </a:t>
            </a:r>
            <a:r>
              <a:rPr b="1" dirty="0">
                <a:latin typeface="Arial"/>
                <a:cs typeface="Arial"/>
              </a:rPr>
              <a:t>dependem </a:t>
            </a:r>
            <a:r>
              <a:rPr b="1" spc="-5" dirty="0">
                <a:latin typeface="Arial"/>
                <a:cs typeface="Arial"/>
              </a:rPr>
              <a:t>fortemente </a:t>
            </a:r>
            <a:r>
              <a:rPr b="1" dirty="0">
                <a:latin typeface="Arial"/>
                <a:cs typeface="Arial"/>
              </a:rPr>
              <a:t>dos </a:t>
            </a:r>
            <a:r>
              <a:rPr b="1" spc="-5" dirty="0">
                <a:latin typeface="Arial"/>
                <a:cs typeface="Arial"/>
              </a:rPr>
              <a:t>aquíferos </a:t>
            </a:r>
            <a:r>
              <a:rPr spc="-5" dirty="0">
                <a:latin typeface="Arial"/>
                <a:cs typeface="Arial"/>
              </a:rPr>
              <a:t>para o abastecimento </a:t>
            </a:r>
            <a:r>
              <a:rPr spc="-10" dirty="0">
                <a:latin typeface="Arial"/>
                <a:cs typeface="Arial"/>
              </a:rPr>
              <a:t>da  </a:t>
            </a:r>
            <a:r>
              <a:rPr spc="-5" dirty="0">
                <a:latin typeface="Arial"/>
                <a:cs typeface="Arial"/>
              </a:rPr>
              <a:t>sua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população.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7" name="object 4"/>
          <p:cNvSpPr/>
          <p:nvPr/>
        </p:nvSpPr>
        <p:spPr>
          <a:xfrm>
            <a:off x="2893414" y="2611123"/>
            <a:ext cx="9143999" cy="3457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"/>
          <p:cNvSpPr txBox="1"/>
          <p:nvPr/>
        </p:nvSpPr>
        <p:spPr>
          <a:xfrm>
            <a:off x="4155118" y="6173735"/>
            <a:ext cx="80156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Água captada por sistemas urbanos de abastecimento público segundo a origem</a:t>
            </a:r>
            <a:r>
              <a:rPr sz="1600" spc="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(2009).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8943439" y="2179322"/>
            <a:ext cx="234950" cy="576580"/>
          </a:xfrm>
          <a:custGeom>
            <a:avLst/>
            <a:gdLst/>
            <a:ahLst/>
            <a:cxnLst/>
            <a:rect l="l" t="t" r="r" b="b"/>
            <a:pathLst>
              <a:path w="234950" h="576580">
                <a:moveTo>
                  <a:pt x="234950" y="458850"/>
                </a:moveTo>
                <a:lnTo>
                  <a:pt x="0" y="458850"/>
                </a:lnTo>
                <a:lnTo>
                  <a:pt x="117475" y="576326"/>
                </a:lnTo>
                <a:lnTo>
                  <a:pt x="234950" y="458850"/>
                </a:lnTo>
                <a:close/>
              </a:path>
              <a:path w="234950" h="576580">
                <a:moveTo>
                  <a:pt x="176149" y="0"/>
                </a:moveTo>
                <a:lnTo>
                  <a:pt x="58674" y="0"/>
                </a:lnTo>
                <a:lnTo>
                  <a:pt x="58674" y="458850"/>
                </a:lnTo>
                <a:lnTo>
                  <a:pt x="176149" y="458850"/>
                </a:lnTo>
                <a:lnTo>
                  <a:pt x="176149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/>
          <p:cNvSpPr/>
          <p:nvPr/>
        </p:nvSpPr>
        <p:spPr>
          <a:xfrm>
            <a:off x="8943439" y="2179322"/>
            <a:ext cx="234950" cy="576580"/>
          </a:xfrm>
          <a:custGeom>
            <a:avLst/>
            <a:gdLst/>
            <a:ahLst/>
            <a:cxnLst/>
            <a:rect l="l" t="t" r="r" b="b"/>
            <a:pathLst>
              <a:path w="234950" h="576580">
                <a:moveTo>
                  <a:pt x="0" y="458850"/>
                </a:moveTo>
                <a:lnTo>
                  <a:pt x="58674" y="458850"/>
                </a:lnTo>
                <a:lnTo>
                  <a:pt x="58674" y="0"/>
                </a:lnTo>
                <a:lnTo>
                  <a:pt x="176149" y="0"/>
                </a:lnTo>
                <a:lnTo>
                  <a:pt x="176149" y="458850"/>
                </a:lnTo>
                <a:lnTo>
                  <a:pt x="234950" y="458850"/>
                </a:lnTo>
                <a:lnTo>
                  <a:pt x="117475" y="576326"/>
                </a:lnTo>
                <a:lnTo>
                  <a:pt x="0" y="45885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/>
          <p:cNvSpPr txBox="1"/>
          <p:nvPr/>
        </p:nvSpPr>
        <p:spPr>
          <a:xfrm>
            <a:off x="4009425" y="1952373"/>
            <a:ext cx="2305050" cy="771364"/>
          </a:xfrm>
          <a:prstGeom prst="rect">
            <a:avLst/>
          </a:prstGeom>
          <a:solidFill>
            <a:srgbClr val="F9C090"/>
          </a:solidFill>
          <a:ln w="25400">
            <a:solidFill>
              <a:srgbClr val="385D89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19380" marR="112395" algn="ctr">
              <a:spcBef>
                <a:spcPts val="254"/>
              </a:spcBef>
            </a:pPr>
            <a:r>
              <a:rPr sz="1600" spc="-5" dirty="0">
                <a:latin typeface="Arial"/>
                <a:cs typeface="Arial"/>
              </a:rPr>
              <a:t>Sistemas urbanos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com  maior abastecimento  água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subterrâneo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9"/>
          <p:cNvSpPr/>
          <p:nvPr/>
        </p:nvSpPr>
        <p:spPr>
          <a:xfrm>
            <a:off x="6601814" y="2179322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233425" y="459613"/>
                </a:moveTo>
                <a:lnTo>
                  <a:pt x="0" y="459613"/>
                </a:lnTo>
                <a:lnTo>
                  <a:pt x="116712" y="576326"/>
                </a:lnTo>
                <a:lnTo>
                  <a:pt x="233425" y="459613"/>
                </a:lnTo>
                <a:close/>
              </a:path>
              <a:path w="233679" h="576580">
                <a:moveTo>
                  <a:pt x="175005" y="0"/>
                </a:moveTo>
                <a:lnTo>
                  <a:pt x="58292" y="0"/>
                </a:lnTo>
                <a:lnTo>
                  <a:pt x="58292" y="459613"/>
                </a:lnTo>
                <a:lnTo>
                  <a:pt x="175005" y="459613"/>
                </a:lnTo>
                <a:lnTo>
                  <a:pt x="175005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0"/>
          <p:cNvSpPr/>
          <p:nvPr/>
        </p:nvSpPr>
        <p:spPr>
          <a:xfrm>
            <a:off x="6601814" y="2179322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0" y="459613"/>
                </a:moveTo>
                <a:lnTo>
                  <a:pt x="58292" y="459613"/>
                </a:lnTo>
                <a:lnTo>
                  <a:pt x="58292" y="0"/>
                </a:lnTo>
                <a:lnTo>
                  <a:pt x="175005" y="0"/>
                </a:lnTo>
                <a:lnTo>
                  <a:pt x="175005" y="459613"/>
                </a:lnTo>
                <a:lnTo>
                  <a:pt x="233425" y="459613"/>
                </a:lnTo>
                <a:lnTo>
                  <a:pt x="116712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1"/>
          <p:cNvSpPr/>
          <p:nvPr/>
        </p:nvSpPr>
        <p:spPr>
          <a:xfrm>
            <a:off x="9553039" y="2182497"/>
            <a:ext cx="234950" cy="576580"/>
          </a:xfrm>
          <a:custGeom>
            <a:avLst/>
            <a:gdLst/>
            <a:ahLst/>
            <a:cxnLst/>
            <a:rect l="l" t="t" r="r" b="b"/>
            <a:pathLst>
              <a:path w="234950" h="576580">
                <a:moveTo>
                  <a:pt x="234950" y="458724"/>
                </a:moveTo>
                <a:lnTo>
                  <a:pt x="0" y="458724"/>
                </a:lnTo>
                <a:lnTo>
                  <a:pt x="117475" y="576199"/>
                </a:lnTo>
                <a:lnTo>
                  <a:pt x="234950" y="458724"/>
                </a:lnTo>
                <a:close/>
              </a:path>
              <a:path w="234950" h="576580">
                <a:moveTo>
                  <a:pt x="176149" y="0"/>
                </a:moveTo>
                <a:lnTo>
                  <a:pt x="58674" y="0"/>
                </a:lnTo>
                <a:lnTo>
                  <a:pt x="58674" y="458724"/>
                </a:lnTo>
                <a:lnTo>
                  <a:pt x="176149" y="458724"/>
                </a:lnTo>
                <a:lnTo>
                  <a:pt x="176149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2"/>
          <p:cNvSpPr/>
          <p:nvPr/>
        </p:nvSpPr>
        <p:spPr>
          <a:xfrm>
            <a:off x="9553039" y="2182497"/>
            <a:ext cx="234950" cy="576580"/>
          </a:xfrm>
          <a:custGeom>
            <a:avLst/>
            <a:gdLst/>
            <a:ahLst/>
            <a:cxnLst/>
            <a:rect l="l" t="t" r="r" b="b"/>
            <a:pathLst>
              <a:path w="234950" h="576580">
                <a:moveTo>
                  <a:pt x="0" y="458724"/>
                </a:moveTo>
                <a:lnTo>
                  <a:pt x="58674" y="458724"/>
                </a:lnTo>
                <a:lnTo>
                  <a:pt x="58674" y="0"/>
                </a:lnTo>
                <a:lnTo>
                  <a:pt x="176149" y="0"/>
                </a:lnTo>
                <a:lnTo>
                  <a:pt x="176149" y="458724"/>
                </a:lnTo>
                <a:lnTo>
                  <a:pt x="234950" y="458724"/>
                </a:lnTo>
                <a:lnTo>
                  <a:pt x="117475" y="576199"/>
                </a:lnTo>
                <a:lnTo>
                  <a:pt x="0" y="45872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3"/>
          <p:cNvSpPr/>
          <p:nvPr/>
        </p:nvSpPr>
        <p:spPr>
          <a:xfrm>
            <a:off x="9838790" y="2179322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233299" y="459613"/>
                </a:moveTo>
                <a:lnTo>
                  <a:pt x="0" y="459613"/>
                </a:lnTo>
                <a:lnTo>
                  <a:pt x="116585" y="576326"/>
                </a:lnTo>
                <a:lnTo>
                  <a:pt x="233299" y="459613"/>
                </a:lnTo>
                <a:close/>
              </a:path>
              <a:path w="233679" h="576580">
                <a:moveTo>
                  <a:pt x="175005" y="0"/>
                </a:moveTo>
                <a:lnTo>
                  <a:pt x="58293" y="0"/>
                </a:lnTo>
                <a:lnTo>
                  <a:pt x="58293" y="459613"/>
                </a:lnTo>
                <a:lnTo>
                  <a:pt x="175005" y="459613"/>
                </a:lnTo>
                <a:lnTo>
                  <a:pt x="175005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4"/>
          <p:cNvSpPr/>
          <p:nvPr/>
        </p:nvSpPr>
        <p:spPr>
          <a:xfrm>
            <a:off x="9838790" y="2179322"/>
            <a:ext cx="233679" cy="576580"/>
          </a:xfrm>
          <a:custGeom>
            <a:avLst/>
            <a:gdLst/>
            <a:ahLst/>
            <a:cxnLst/>
            <a:rect l="l" t="t" r="r" b="b"/>
            <a:pathLst>
              <a:path w="233679" h="576580">
                <a:moveTo>
                  <a:pt x="0" y="459613"/>
                </a:moveTo>
                <a:lnTo>
                  <a:pt x="58293" y="459613"/>
                </a:lnTo>
                <a:lnTo>
                  <a:pt x="58293" y="0"/>
                </a:lnTo>
                <a:lnTo>
                  <a:pt x="175005" y="0"/>
                </a:lnTo>
                <a:lnTo>
                  <a:pt x="175005" y="459613"/>
                </a:lnTo>
                <a:lnTo>
                  <a:pt x="233299" y="459613"/>
                </a:lnTo>
                <a:lnTo>
                  <a:pt x="116585" y="576326"/>
                </a:lnTo>
                <a:lnTo>
                  <a:pt x="0" y="4596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114B45E-DD4B-4FCF-ABF6-B6B9D0F32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7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 das Águas Subterrâneas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9EC4A76-FE9F-4813-856B-D720D16AB31D}"/>
              </a:ext>
            </a:extLst>
          </p:cNvPr>
          <p:cNvSpPr txBox="1"/>
          <p:nvPr/>
        </p:nvSpPr>
        <p:spPr>
          <a:xfrm>
            <a:off x="285375" y="2065187"/>
            <a:ext cx="2305050" cy="3693319"/>
          </a:xfrm>
          <a:prstGeom prst="rect">
            <a:avLst/>
          </a:prstGeom>
          <a:noFill/>
          <a:ln w="19050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dirty="0"/>
              <a:t>A manutenção das reservas e da qualidade da água dos aquíferos é, assim, muito importante e depende quer das </a:t>
            </a:r>
            <a:r>
              <a:rPr lang="pt-PT" b="1" dirty="0"/>
              <a:t>recargas naturais</a:t>
            </a:r>
            <a:r>
              <a:rPr lang="pt-PT" dirty="0"/>
              <a:t>, quer da </a:t>
            </a:r>
            <a:r>
              <a:rPr lang="pt-PT" b="1" dirty="0"/>
              <a:t>intensidade da exploração </a:t>
            </a:r>
            <a:r>
              <a:rPr lang="pt-PT" dirty="0"/>
              <a:t>e dos cuidados com a sua </a:t>
            </a:r>
            <a:r>
              <a:rPr lang="pt-PT" b="1" dirty="0"/>
              <a:t>preservação. </a:t>
            </a:r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325FE7-6AD9-44B9-A6F9-3DE9AC1B13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40" t="57204" r="31781" b="30000"/>
          <a:stretch/>
        </p:blipFill>
        <p:spPr>
          <a:xfrm>
            <a:off x="-1" y="5838896"/>
            <a:ext cx="3442447" cy="92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432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17812" y="1169952"/>
            <a:ext cx="8686800" cy="16825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spcBef>
                <a:spcPts val="100"/>
              </a:spcBef>
              <a:buFont typeface="Wingdings"/>
              <a:buChar char=""/>
              <a:tabLst>
                <a:tab pos="246379" algn="l"/>
              </a:tabLst>
            </a:pPr>
            <a:r>
              <a:rPr dirty="0">
                <a:latin typeface="Arial"/>
                <a:cs typeface="Arial"/>
              </a:rPr>
              <a:t>A </a:t>
            </a:r>
            <a:r>
              <a:rPr b="1" spc="-5" dirty="0">
                <a:latin typeface="Arial"/>
                <a:cs typeface="Arial"/>
              </a:rPr>
              <a:t>vulnerabilidade </a:t>
            </a:r>
            <a:r>
              <a:rPr b="1" dirty="0">
                <a:latin typeface="Arial"/>
                <a:cs typeface="Arial"/>
              </a:rPr>
              <a:t>dos </a:t>
            </a:r>
            <a:r>
              <a:rPr b="1" spc="-5" dirty="0">
                <a:latin typeface="Arial"/>
                <a:cs typeface="Arial"/>
              </a:rPr>
              <a:t>aquíferos </a:t>
            </a:r>
            <a:r>
              <a:rPr spc="-5" dirty="0">
                <a:latin typeface="Arial"/>
                <a:cs typeface="Arial"/>
              </a:rPr>
              <a:t>à contaminação é tanto maior quanto  maior </a:t>
            </a:r>
            <a:r>
              <a:rPr dirty="0">
                <a:latin typeface="Arial"/>
                <a:cs typeface="Arial"/>
              </a:rPr>
              <a:t>for </a:t>
            </a:r>
            <a:r>
              <a:rPr spc="-5" dirty="0">
                <a:latin typeface="Arial"/>
                <a:cs typeface="Arial"/>
              </a:rPr>
              <a:t>a </a:t>
            </a:r>
            <a:r>
              <a:rPr b="1" spc="-5" dirty="0">
                <a:latin typeface="Arial"/>
                <a:cs typeface="Arial"/>
              </a:rPr>
              <a:t>permeabilidade </a:t>
            </a:r>
            <a:r>
              <a:rPr spc="-5" dirty="0">
                <a:latin typeface="Arial"/>
                <a:cs typeface="Arial"/>
              </a:rPr>
              <a:t>das formações</a:t>
            </a:r>
            <a:r>
              <a:rPr spc="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rochosas.</a:t>
            </a:r>
            <a:endParaRPr dirty="0">
              <a:latin typeface="Arial"/>
              <a:cs typeface="Arial"/>
            </a:endParaRPr>
          </a:p>
          <a:p>
            <a:pPr algn="just">
              <a:spcBef>
                <a:spcPts val="35"/>
              </a:spcBef>
              <a:buFont typeface="Wingdings"/>
              <a:buChar char=""/>
            </a:pPr>
            <a:endParaRPr sz="1850" dirty="0">
              <a:latin typeface="Times New Roman"/>
              <a:cs typeface="Times New Roman"/>
            </a:endParaRPr>
          </a:p>
          <a:p>
            <a:pPr marL="12700" marR="5080" algn="just">
              <a:buFont typeface="Wingdings"/>
              <a:buChar char=""/>
              <a:tabLst>
                <a:tab pos="194945" algn="l"/>
                <a:tab pos="1740535" algn="l"/>
                <a:tab pos="2246630" algn="l"/>
                <a:tab pos="3339465" algn="l"/>
                <a:tab pos="3959860" algn="l"/>
                <a:tab pos="5253990" algn="l"/>
                <a:tab pos="5709920" algn="l"/>
                <a:tab pos="6421755" algn="l"/>
              </a:tabLst>
            </a:pPr>
            <a:r>
              <a:rPr dirty="0">
                <a:latin typeface="Arial"/>
                <a:cs typeface="Arial"/>
              </a:rPr>
              <a:t>A </a:t>
            </a:r>
            <a:r>
              <a:rPr spc="-5" dirty="0">
                <a:latin typeface="Arial"/>
                <a:cs typeface="Arial"/>
              </a:rPr>
              <a:t> l</a:t>
            </a:r>
            <a:r>
              <a:rPr spc="-15" dirty="0">
                <a:latin typeface="Arial"/>
                <a:cs typeface="Arial"/>
              </a:rPr>
              <a:t>o</a:t>
            </a:r>
            <a:r>
              <a:rPr spc="-5" dirty="0">
                <a:latin typeface="Arial"/>
                <a:cs typeface="Arial"/>
              </a:rPr>
              <a:t>ca</a:t>
            </a:r>
            <a:r>
              <a:rPr spc="-15" dirty="0">
                <a:latin typeface="Arial"/>
                <a:cs typeface="Arial"/>
              </a:rPr>
              <a:t>l</a:t>
            </a:r>
            <a:r>
              <a:rPr spc="-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z</a:t>
            </a:r>
            <a:r>
              <a:rPr spc="-5" dirty="0">
                <a:latin typeface="Arial"/>
                <a:cs typeface="Arial"/>
              </a:rPr>
              <a:t>aç</a:t>
            </a:r>
            <a:r>
              <a:rPr spc="-15" dirty="0">
                <a:latin typeface="Arial"/>
                <a:cs typeface="Arial"/>
              </a:rPr>
              <a:t>ã</a:t>
            </a:r>
            <a:r>
              <a:rPr spc="-5" dirty="0">
                <a:latin typeface="Arial"/>
                <a:cs typeface="Arial"/>
              </a:rPr>
              <a:t>o</a:t>
            </a:r>
            <a:r>
              <a:rPr dirty="0">
                <a:latin typeface="Arial"/>
                <a:cs typeface="Arial"/>
              </a:rPr>
              <a:t>	</a:t>
            </a:r>
            <a:r>
              <a:rPr spc="-10" dirty="0">
                <a:latin typeface="Arial"/>
                <a:cs typeface="Arial"/>
              </a:rPr>
              <a:t>do</a:t>
            </a:r>
            <a:r>
              <a:rPr spc="-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aquíferos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ma</a:t>
            </a:r>
            <a:r>
              <a:rPr spc="-1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s	</a:t>
            </a:r>
            <a:r>
              <a:rPr spc="-5" dirty="0">
                <a:latin typeface="Arial"/>
                <a:cs typeface="Arial"/>
              </a:rPr>
              <a:t>vu</a:t>
            </a:r>
            <a:r>
              <a:rPr spc="-15" dirty="0">
                <a:latin typeface="Arial"/>
                <a:cs typeface="Arial"/>
              </a:rPr>
              <a:t>l</a:t>
            </a:r>
            <a:r>
              <a:rPr dirty="0">
                <a:latin typeface="Arial"/>
                <a:cs typeface="Arial"/>
              </a:rPr>
              <a:t>n</a:t>
            </a:r>
            <a:r>
              <a:rPr spc="-5" dirty="0">
                <a:latin typeface="Arial"/>
                <a:cs typeface="Arial"/>
              </a:rPr>
              <a:t>eráve</a:t>
            </a:r>
            <a:r>
              <a:rPr spc="-1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s	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m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áre</a:t>
            </a:r>
            <a:r>
              <a:rPr dirty="0">
                <a:latin typeface="Arial"/>
                <a:cs typeface="Arial"/>
              </a:rPr>
              <a:t>as	</a:t>
            </a:r>
            <a:r>
              <a:rPr spc="-5" dirty="0">
                <a:latin typeface="Arial"/>
                <a:cs typeface="Arial"/>
              </a:rPr>
              <a:t>d</a:t>
            </a:r>
            <a:r>
              <a:rPr spc="-15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ns</a:t>
            </a:r>
            <a:r>
              <a:rPr spc="-15" dirty="0">
                <a:latin typeface="Arial"/>
                <a:cs typeface="Arial"/>
              </a:rPr>
              <a:t>a</a:t>
            </a:r>
            <a:r>
              <a:rPr spc="1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e</a:t>
            </a:r>
            <a:r>
              <a:rPr spc="-15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te  </a:t>
            </a:r>
            <a:r>
              <a:rPr spc="-5" dirty="0">
                <a:latin typeface="Arial"/>
                <a:cs typeface="Arial"/>
              </a:rPr>
              <a:t>povoadas ou de agricultura intensiva acentua os </a:t>
            </a:r>
            <a:r>
              <a:rPr b="1" spc="-5" dirty="0">
                <a:latin typeface="Arial"/>
                <a:cs typeface="Arial"/>
              </a:rPr>
              <a:t>riscos de</a:t>
            </a:r>
            <a:r>
              <a:rPr b="1" spc="125" dirty="0">
                <a:latin typeface="Arial"/>
                <a:cs typeface="Arial"/>
              </a:rPr>
              <a:t> </a:t>
            </a:r>
            <a:r>
              <a:rPr b="1" spc="-5" dirty="0" err="1">
                <a:latin typeface="Arial"/>
                <a:cs typeface="Arial"/>
              </a:rPr>
              <a:t>deterioração</a:t>
            </a:r>
            <a:r>
              <a:rPr lang="pt-PT" b="1" spc="-5" dirty="0">
                <a:latin typeface="Arial"/>
                <a:cs typeface="Arial"/>
              </a:rPr>
              <a:t> e poluição química</a:t>
            </a:r>
            <a:r>
              <a:rPr b="1"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F5C8FA6-DDFB-40DF-846F-D376EF229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7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vulnerabilidade dos Aquíferos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3AF5B1E-ACE0-4632-B245-782AB2E98867}"/>
              </a:ext>
            </a:extLst>
          </p:cNvPr>
          <p:cNvSpPr txBox="1"/>
          <p:nvPr/>
        </p:nvSpPr>
        <p:spPr>
          <a:xfrm>
            <a:off x="1169894" y="3131477"/>
            <a:ext cx="868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As crescentes necessidades de consumo de água exigem que ela seja: </a:t>
            </a:r>
          </a:p>
          <a:p>
            <a:pPr algn="just"/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• procurada, captada e canalizada de áreas cada vez mais distantes. </a:t>
            </a:r>
          </a:p>
          <a:p>
            <a:pPr algn="just"/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Porém, quando os aquíferos são explorados acima da sua capacidade de renovação… </a:t>
            </a:r>
          </a:p>
          <a:p>
            <a:pPr algn="just"/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• a deterioração pode ser irreversível, pois a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sobreexploração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pode levar à subsidências dos solos e à salinização dos aquíferos, localizados junto ao,  que torna prioritária a sua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gestão sustentável. 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6166DB6-E166-4D84-B8D5-AF0200D22A8A}"/>
              </a:ext>
            </a:extLst>
          </p:cNvPr>
          <p:cNvSpPr txBox="1"/>
          <p:nvPr/>
        </p:nvSpPr>
        <p:spPr>
          <a:xfrm>
            <a:off x="7133663" y="5563488"/>
            <a:ext cx="4000501" cy="923330"/>
          </a:xfrm>
          <a:prstGeom prst="rect">
            <a:avLst/>
          </a:prstGeom>
          <a:noFill/>
          <a:ln w="57150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b="1" dirty="0"/>
              <a:t>Gestão Sustentável </a:t>
            </a:r>
            <a:r>
              <a:rPr lang="pt-PT" dirty="0"/>
              <a:t>– a intensidade da captação de água deve ser inferior à produtividade aquífera.</a:t>
            </a:r>
          </a:p>
        </p:txBody>
      </p: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C2712DF5-A5C8-4167-84DD-8EB82D466ED2}"/>
              </a:ext>
            </a:extLst>
          </p:cNvPr>
          <p:cNvCxnSpPr>
            <a:endCxn id="11" idx="1"/>
          </p:cNvCxnSpPr>
          <p:nvPr/>
        </p:nvCxnSpPr>
        <p:spPr>
          <a:xfrm>
            <a:off x="4383741" y="5338482"/>
            <a:ext cx="2749922" cy="686671"/>
          </a:xfrm>
          <a:prstGeom prst="straightConnector1">
            <a:avLst/>
          </a:prstGeom>
          <a:ln w="381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2165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92D1592-4F9A-48A1-A772-0AA6314DE3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8" t="25491" r="29208" b="11176"/>
          <a:stretch/>
        </p:blipFill>
        <p:spPr>
          <a:xfrm>
            <a:off x="1533951" y="1102658"/>
            <a:ext cx="9124099" cy="5756023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2798035D-8EE7-4AD3-8385-557A0EB2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7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Subterrâneas: minerais e termais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587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2291715" y="276326"/>
            <a:ext cx="7608570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3600" b="1" dirty="0">
                <a:solidFill>
                  <a:srgbClr val="FF6600"/>
                </a:solidFill>
                <a:latin typeface="Arial"/>
                <a:cs typeface="Arial"/>
              </a:rPr>
              <a:t>As disponibilidades</a:t>
            </a:r>
            <a:r>
              <a:rPr sz="3600" b="1" spc="-7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6600"/>
                </a:solidFill>
                <a:latin typeface="Arial"/>
                <a:cs typeface="Arial"/>
              </a:rPr>
              <a:t>hídricas</a:t>
            </a:r>
            <a:endParaRPr sz="3600" dirty="0"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91715" y="1548695"/>
            <a:ext cx="8124825" cy="28443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 indent="-233045">
              <a:spcBef>
                <a:spcPts val="100"/>
              </a:spcBef>
              <a:buFont typeface="Wingdings"/>
              <a:buChar char=""/>
              <a:tabLst>
                <a:tab pos="246379" algn="l"/>
              </a:tabLst>
            </a:pPr>
            <a:r>
              <a:rPr spc="-5" dirty="0">
                <a:latin typeface="Arial"/>
                <a:cs typeface="Arial"/>
              </a:rPr>
              <a:t>Algumas</a:t>
            </a:r>
            <a:r>
              <a:rPr spc="229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águas</a:t>
            </a:r>
            <a:r>
              <a:rPr spc="2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subterrâneas,</a:t>
            </a:r>
            <a:r>
              <a:rPr spc="24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além</a:t>
            </a:r>
            <a:r>
              <a:rPr spc="2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do</a:t>
            </a:r>
            <a:r>
              <a:rPr spc="2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teor</a:t>
            </a:r>
            <a:r>
              <a:rPr spc="25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em</a:t>
            </a:r>
            <a:r>
              <a:rPr spc="2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sais</a:t>
            </a:r>
            <a:r>
              <a:rPr spc="229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minerais,</a:t>
            </a:r>
            <a:r>
              <a:rPr spc="2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contêm</a:t>
            </a:r>
            <a:endParaRPr>
              <a:latin typeface="Arial"/>
              <a:cs typeface="Arial"/>
            </a:endParaRPr>
          </a:p>
          <a:p>
            <a:pPr marL="12700"/>
            <a:r>
              <a:rPr spc="-5" dirty="0">
                <a:latin typeface="Arial"/>
                <a:cs typeface="Arial"/>
              </a:rPr>
              <a:t>gás carbónico e são mais quentes </a:t>
            </a:r>
            <a:r>
              <a:rPr dirty="0">
                <a:latin typeface="Arial"/>
                <a:cs typeface="Arial"/>
              </a:rPr>
              <a:t>– </a:t>
            </a:r>
            <a:r>
              <a:rPr b="1" spc="-5" dirty="0">
                <a:latin typeface="Arial"/>
                <a:cs typeface="Arial"/>
              </a:rPr>
              <a:t>águas</a:t>
            </a:r>
            <a:r>
              <a:rPr b="1" spc="5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termais</a:t>
            </a:r>
            <a:r>
              <a:rPr spc="-5" dirty="0">
                <a:latin typeface="Arial"/>
                <a:cs typeface="Arial"/>
              </a:rPr>
              <a:t>.</a:t>
            </a:r>
            <a:endParaRPr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2150">
              <a:latin typeface="Times New Roman"/>
              <a:cs typeface="Times New Roman"/>
            </a:endParaRPr>
          </a:p>
          <a:p>
            <a:pPr marL="3973829" marR="6350" lvl="1" algn="just">
              <a:spcBef>
                <a:spcPts val="5"/>
              </a:spcBef>
              <a:buChar char="•"/>
              <a:tabLst>
                <a:tab pos="4105275" algn="l"/>
              </a:tabLst>
            </a:pPr>
            <a:r>
              <a:rPr dirty="0">
                <a:latin typeface="Arial"/>
                <a:cs typeface="Arial"/>
              </a:rPr>
              <a:t>A </a:t>
            </a:r>
            <a:r>
              <a:rPr spc="-5" dirty="0">
                <a:latin typeface="Arial"/>
                <a:cs typeface="Arial"/>
              </a:rPr>
              <a:t>exploração destas águas é </a:t>
            </a:r>
            <a:r>
              <a:rPr dirty="0">
                <a:latin typeface="Arial"/>
                <a:cs typeface="Arial"/>
              </a:rPr>
              <a:t>feita com  fins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medicinais;</a:t>
            </a:r>
            <a:endParaRPr>
              <a:latin typeface="Arial"/>
              <a:cs typeface="Arial"/>
            </a:endParaRPr>
          </a:p>
          <a:p>
            <a:pPr lvl="1">
              <a:spcBef>
                <a:spcPts val="3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3973829" marR="5080" lvl="1" algn="just">
              <a:buChar char="•"/>
              <a:tabLst>
                <a:tab pos="4117975" algn="l"/>
              </a:tabLst>
            </a:pPr>
            <a:r>
              <a:rPr dirty="0">
                <a:latin typeface="Arial"/>
                <a:cs typeface="Arial"/>
              </a:rPr>
              <a:t>mas tem </a:t>
            </a:r>
            <a:r>
              <a:rPr spc="-5" dirty="0">
                <a:latin typeface="Arial"/>
                <a:cs typeface="Arial"/>
              </a:rPr>
              <a:t>também uma componente  </a:t>
            </a:r>
            <a:r>
              <a:rPr dirty="0">
                <a:latin typeface="Arial"/>
                <a:cs typeface="Arial"/>
              </a:rPr>
              <a:t>turística </a:t>
            </a:r>
            <a:r>
              <a:rPr spc="-5" dirty="0">
                <a:latin typeface="Arial"/>
                <a:cs typeface="Arial"/>
              </a:rPr>
              <a:t>muito importante que se deve </a:t>
            </a:r>
            <a:r>
              <a:rPr dirty="0">
                <a:latin typeface="Arial"/>
                <a:cs typeface="Arial"/>
              </a:rPr>
              <a:t>à  </a:t>
            </a:r>
            <a:r>
              <a:rPr b="1" spc="-5" dirty="0">
                <a:latin typeface="Arial"/>
                <a:cs typeface="Arial"/>
              </a:rPr>
              <a:t>inserção </a:t>
            </a:r>
            <a:r>
              <a:rPr b="1" dirty="0">
                <a:latin typeface="Arial"/>
                <a:cs typeface="Arial"/>
              </a:rPr>
              <a:t>do </a:t>
            </a:r>
            <a:r>
              <a:rPr b="1" spc="-5" dirty="0">
                <a:latin typeface="Arial"/>
                <a:cs typeface="Arial"/>
              </a:rPr>
              <a:t>turismo termal </a:t>
            </a:r>
            <a:r>
              <a:rPr b="1" dirty="0">
                <a:latin typeface="Arial"/>
                <a:cs typeface="Arial"/>
              </a:rPr>
              <a:t>numa </a:t>
            </a:r>
            <a:r>
              <a:rPr b="1" spc="-5" dirty="0">
                <a:latin typeface="Arial"/>
                <a:cs typeface="Arial"/>
              </a:rPr>
              <a:t>das  tendências atuais.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5652451" y="2382882"/>
            <a:ext cx="448945" cy="284480"/>
          </a:xfrm>
          <a:custGeom>
            <a:avLst/>
            <a:gdLst/>
            <a:ahLst/>
            <a:cxnLst/>
            <a:rect l="l" t="t" r="r" b="b"/>
            <a:pathLst>
              <a:path w="448945" h="284480">
                <a:moveTo>
                  <a:pt x="368695" y="231872"/>
                </a:moveTo>
                <a:lnTo>
                  <a:pt x="326531" y="255524"/>
                </a:lnTo>
                <a:lnTo>
                  <a:pt x="319673" y="259461"/>
                </a:lnTo>
                <a:lnTo>
                  <a:pt x="317133" y="268097"/>
                </a:lnTo>
                <a:lnTo>
                  <a:pt x="321070" y="274954"/>
                </a:lnTo>
                <a:lnTo>
                  <a:pt x="324880" y="281813"/>
                </a:lnTo>
                <a:lnTo>
                  <a:pt x="333643" y="284352"/>
                </a:lnTo>
                <a:lnTo>
                  <a:pt x="340501" y="280415"/>
                </a:lnTo>
                <a:lnTo>
                  <a:pt x="423783" y="233679"/>
                </a:lnTo>
                <a:lnTo>
                  <a:pt x="419749" y="233679"/>
                </a:lnTo>
                <a:lnTo>
                  <a:pt x="407049" y="233425"/>
                </a:lnTo>
                <a:lnTo>
                  <a:pt x="368695" y="231872"/>
                </a:lnTo>
                <a:close/>
              </a:path>
              <a:path w="448945" h="284480">
                <a:moveTo>
                  <a:pt x="391712" y="218961"/>
                </a:moveTo>
                <a:lnTo>
                  <a:pt x="368695" y="231872"/>
                </a:lnTo>
                <a:lnTo>
                  <a:pt x="407049" y="233425"/>
                </a:lnTo>
                <a:lnTo>
                  <a:pt x="419749" y="233679"/>
                </a:lnTo>
                <a:lnTo>
                  <a:pt x="419785" y="231648"/>
                </a:lnTo>
                <a:lnTo>
                  <a:pt x="412637" y="231648"/>
                </a:lnTo>
                <a:lnTo>
                  <a:pt x="391712" y="218961"/>
                </a:lnTo>
                <a:close/>
              </a:path>
              <a:path w="448945" h="284480">
                <a:moveTo>
                  <a:pt x="335802" y="151637"/>
                </a:moveTo>
                <a:lnTo>
                  <a:pt x="327039" y="153797"/>
                </a:lnTo>
                <a:lnTo>
                  <a:pt x="322975" y="160654"/>
                </a:lnTo>
                <a:lnTo>
                  <a:pt x="318784" y="167386"/>
                </a:lnTo>
                <a:lnTo>
                  <a:pt x="320943" y="176149"/>
                </a:lnTo>
                <a:lnTo>
                  <a:pt x="327801" y="180212"/>
                </a:lnTo>
                <a:lnTo>
                  <a:pt x="365336" y="202969"/>
                </a:lnTo>
                <a:lnTo>
                  <a:pt x="368441" y="203200"/>
                </a:lnTo>
                <a:lnTo>
                  <a:pt x="408319" y="204977"/>
                </a:lnTo>
                <a:lnTo>
                  <a:pt x="420257" y="205104"/>
                </a:lnTo>
                <a:lnTo>
                  <a:pt x="419749" y="233679"/>
                </a:lnTo>
                <a:lnTo>
                  <a:pt x="423783" y="233679"/>
                </a:lnTo>
                <a:lnTo>
                  <a:pt x="448451" y="219837"/>
                </a:lnTo>
                <a:lnTo>
                  <a:pt x="342533" y="155828"/>
                </a:lnTo>
                <a:lnTo>
                  <a:pt x="335802" y="151637"/>
                </a:lnTo>
                <a:close/>
              </a:path>
              <a:path w="448945" h="284480">
                <a:moveTo>
                  <a:pt x="2681" y="0"/>
                </a:moveTo>
                <a:lnTo>
                  <a:pt x="2554" y="635"/>
                </a:lnTo>
                <a:lnTo>
                  <a:pt x="2300" y="1397"/>
                </a:lnTo>
                <a:lnTo>
                  <a:pt x="2046" y="3048"/>
                </a:lnTo>
                <a:lnTo>
                  <a:pt x="1919" y="4699"/>
                </a:lnTo>
                <a:lnTo>
                  <a:pt x="1542" y="7843"/>
                </a:lnTo>
                <a:lnTo>
                  <a:pt x="1284" y="12446"/>
                </a:lnTo>
                <a:lnTo>
                  <a:pt x="1157" y="17525"/>
                </a:lnTo>
                <a:lnTo>
                  <a:pt x="903" y="23367"/>
                </a:lnTo>
                <a:lnTo>
                  <a:pt x="503" y="45847"/>
                </a:lnTo>
                <a:lnTo>
                  <a:pt x="268" y="53721"/>
                </a:lnTo>
                <a:lnTo>
                  <a:pt x="14" y="72136"/>
                </a:lnTo>
                <a:lnTo>
                  <a:pt x="0" y="112916"/>
                </a:lnTo>
                <a:lnTo>
                  <a:pt x="649" y="118872"/>
                </a:lnTo>
                <a:lnTo>
                  <a:pt x="776" y="119887"/>
                </a:lnTo>
                <a:lnTo>
                  <a:pt x="1030" y="120903"/>
                </a:lnTo>
                <a:lnTo>
                  <a:pt x="1411" y="121792"/>
                </a:lnTo>
                <a:lnTo>
                  <a:pt x="3189" y="126873"/>
                </a:lnTo>
                <a:lnTo>
                  <a:pt x="3951" y="128650"/>
                </a:lnTo>
                <a:lnTo>
                  <a:pt x="4459" y="129412"/>
                </a:lnTo>
                <a:lnTo>
                  <a:pt x="8269" y="135762"/>
                </a:lnTo>
                <a:lnTo>
                  <a:pt x="8777" y="136271"/>
                </a:lnTo>
                <a:lnTo>
                  <a:pt x="12968" y="141224"/>
                </a:lnTo>
                <a:lnTo>
                  <a:pt x="19445" y="147447"/>
                </a:lnTo>
                <a:lnTo>
                  <a:pt x="54497" y="169037"/>
                </a:lnTo>
                <a:lnTo>
                  <a:pt x="102630" y="187578"/>
                </a:lnTo>
                <a:lnTo>
                  <a:pt x="146191" y="200025"/>
                </a:lnTo>
                <a:lnTo>
                  <a:pt x="212866" y="213995"/>
                </a:lnTo>
                <a:lnTo>
                  <a:pt x="287034" y="224789"/>
                </a:lnTo>
                <a:lnTo>
                  <a:pt x="326150" y="228726"/>
                </a:lnTo>
                <a:lnTo>
                  <a:pt x="366282" y="231775"/>
                </a:lnTo>
                <a:lnTo>
                  <a:pt x="368695" y="231872"/>
                </a:lnTo>
                <a:lnTo>
                  <a:pt x="391712" y="218961"/>
                </a:lnTo>
                <a:lnTo>
                  <a:pt x="365336" y="202969"/>
                </a:lnTo>
                <a:lnTo>
                  <a:pt x="329071" y="200278"/>
                </a:lnTo>
                <a:lnTo>
                  <a:pt x="290717" y="196469"/>
                </a:lnTo>
                <a:lnTo>
                  <a:pt x="218200" y="185927"/>
                </a:lnTo>
                <a:lnTo>
                  <a:pt x="168797" y="176022"/>
                </a:lnTo>
                <a:lnTo>
                  <a:pt x="124855" y="164591"/>
                </a:lnTo>
                <a:lnTo>
                  <a:pt x="87644" y="152146"/>
                </a:lnTo>
                <a:lnTo>
                  <a:pt x="50814" y="134874"/>
                </a:lnTo>
                <a:lnTo>
                  <a:pt x="32233" y="119761"/>
                </a:lnTo>
                <a:lnTo>
                  <a:pt x="31891" y="119761"/>
                </a:lnTo>
                <a:lnTo>
                  <a:pt x="30621" y="117856"/>
                </a:lnTo>
                <a:lnTo>
                  <a:pt x="30367" y="117221"/>
                </a:lnTo>
                <a:lnTo>
                  <a:pt x="30113" y="117221"/>
                </a:lnTo>
                <a:lnTo>
                  <a:pt x="29097" y="115188"/>
                </a:lnTo>
                <a:lnTo>
                  <a:pt x="28335" y="112140"/>
                </a:lnTo>
                <a:lnTo>
                  <a:pt x="28483" y="112140"/>
                </a:lnTo>
                <a:lnTo>
                  <a:pt x="28595" y="72136"/>
                </a:lnTo>
                <a:lnTo>
                  <a:pt x="28990" y="45212"/>
                </a:lnTo>
                <a:lnTo>
                  <a:pt x="29224" y="37846"/>
                </a:lnTo>
                <a:lnTo>
                  <a:pt x="29478" y="24257"/>
                </a:lnTo>
                <a:lnTo>
                  <a:pt x="29732" y="18669"/>
                </a:lnTo>
                <a:lnTo>
                  <a:pt x="29859" y="13842"/>
                </a:lnTo>
                <a:lnTo>
                  <a:pt x="29986" y="10667"/>
                </a:lnTo>
                <a:lnTo>
                  <a:pt x="30182" y="8509"/>
                </a:lnTo>
                <a:lnTo>
                  <a:pt x="29986" y="8509"/>
                </a:lnTo>
                <a:lnTo>
                  <a:pt x="30134" y="7843"/>
                </a:lnTo>
                <a:lnTo>
                  <a:pt x="2681" y="0"/>
                </a:lnTo>
                <a:close/>
              </a:path>
              <a:path w="448945" h="284480">
                <a:moveTo>
                  <a:pt x="413018" y="207010"/>
                </a:moveTo>
                <a:lnTo>
                  <a:pt x="391712" y="218961"/>
                </a:lnTo>
                <a:lnTo>
                  <a:pt x="412637" y="231648"/>
                </a:lnTo>
                <a:lnTo>
                  <a:pt x="413018" y="207010"/>
                </a:lnTo>
                <a:close/>
              </a:path>
              <a:path w="448945" h="284480">
                <a:moveTo>
                  <a:pt x="420223" y="207010"/>
                </a:moveTo>
                <a:lnTo>
                  <a:pt x="413018" y="207010"/>
                </a:lnTo>
                <a:lnTo>
                  <a:pt x="412637" y="231648"/>
                </a:lnTo>
                <a:lnTo>
                  <a:pt x="419785" y="231648"/>
                </a:lnTo>
                <a:lnTo>
                  <a:pt x="420223" y="207010"/>
                </a:lnTo>
                <a:close/>
              </a:path>
              <a:path w="448945" h="284480">
                <a:moveTo>
                  <a:pt x="365336" y="202969"/>
                </a:moveTo>
                <a:lnTo>
                  <a:pt x="391712" y="218961"/>
                </a:lnTo>
                <a:lnTo>
                  <a:pt x="413018" y="207010"/>
                </a:lnTo>
                <a:lnTo>
                  <a:pt x="420223" y="207010"/>
                </a:lnTo>
                <a:lnTo>
                  <a:pt x="420257" y="205104"/>
                </a:lnTo>
                <a:lnTo>
                  <a:pt x="408319" y="204977"/>
                </a:lnTo>
                <a:lnTo>
                  <a:pt x="368441" y="203200"/>
                </a:lnTo>
                <a:lnTo>
                  <a:pt x="365336" y="202969"/>
                </a:lnTo>
                <a:close/>
              </a:path>
              <a:path w="448945" h="284480">
                <a:moveTo>
                  <a:pt x="30621" y="117856"/>
                </a:moveTo>
                <a:lnTo>
                  <a:pt x="31891" y="119761"/>
                </a:lnTo>
                <a:lnTo>
                  <a:pt x="31058" y="118371"/>
                </a:lnTo>
                <a:lnTo>
                  <a:pt x="30621" y="117856"/>
                </a:lnTo>
                <a:close/>
              </a:path>
              <a:path w="448945" h="284480">
                <a:moveTo>
                  <a:pt x="31058" y="118371"/>
                </a:moveTo>
                <a:lnTo>
                  <a:pt x="31891" y="119761"/>
                </a:lnTo>
                <a:lnTo>
                  <a:pt x="32233" y="119761"/>
                </a:lnTo>
                <a:lnTo>
                  <a:pt x="31058" y="118371"/>
                </a:lnTo>
                <a:close/>
              </a:path>
              <a:path w="448945" h="284480">
                <a:moveTo>
                  <a:pt x="30748" y="117856"/>
                </a:moveTo>
                <a:lnTo>
                  <a:pt x="31058" y="118371"/>
                </a:lnTo>
                <a:lnTo>
                  <a:pt x="30748" y="117856"/>
                </a:lnTo>
                <a:close/>
              </a:path>
              <a:path w="448945" h="284480">
                <a:moveTo>
                  <a:pt x="28906" y="114784"/>
                </a:moveTo>
                <a:lnTo>
                  <a:pt x="30113" y="117221"/>
                </a:lnTo>
                <a:lnTo>
                  <a:pt x="29758" y="116204"/>
                </a:lnTo>
                <a:lnTo>
                  <a:pt x="28906" y="114784"/>
                </a:lnTo>
                <a:close/>
              </a:path>
              <a:path w="448945" h="284480">
                <a:moveTo>
                  <a:pt x="29758" y="116204"/>
                </a:moveTo>
                <a:lnTo>
                  <a:pt x="30113" y="117221"/>
                </a:lnTo>
                <a:lnTo>
                  <a:pt x="30367" y="117221"/>
                </a:lnTo>
                <a:lnTo>
                  <a:pt x="29758" y="116204"/>
                </a:lnTo>
                <a:close/>
              </a:path>
              <a:path w="448945" h="284480">
                <a:moveTo>
                  <a:pt x="28607" y="112916"/>
                </a:moveTo>
                <a:lnTo>
                  <a:pt x="28924" y="114815"/>
                </a:lnTo>
                <a:lnTo>
                  <a:pt x="29758" y="116204"/>
                </a:lnTo>
                <a:lnTo>
                  <a:pt x="28607" y="112916"/>
                </a:lnTo>
                <a:close/>
              </a:path>
              <a:path w="448945" h="284480">
                <a:moveTo>
                  <a:pt x="28910" y="114815"/>
                </a:moveTo>
                <a:lnTo>
                  <a:pt x="28970" y="115188"/>
                </a:lnTo>
                <a:lnTo>
                  <a:pt x="28910" y="114815"/>
                </a:lnTo>
                <a:close/>
              </a:path>
              <a:path w="448945" h="284480">
                <a:moveTo>
                  <a:pt x="28335" y="112140"/>
                </a:moveTo>
                <a:lnTo>
                  <a:pt x="28864" y="114681"/>
                </a:lnTo>
                <a:lnTo>
                  <a:pt x="28607" y="112916"/>
                </a:lnTo>
                <a:lnTo>
                  <a:pt x="28335" y="112140"/>
                </a:lnTo>
                <a:close/>
              </a:path>
              <a:path w="448945" h="284480">
                <a:moveTo>
                  <a:pt x="28864" y="114681"/>
                </a:moveTo>
                <a:close/>
              </a:path>
              <a:path w="448945" h="284480">
                <a:moveTo>
                  <a:pt x="28483" y="112140"/>
                </a:moveTo>
                <a:lnTo>
                  <a:pt x="28335" y="112140"/>
                </a:lnTo>
                <a:lnTo>
                  <a:pt x="28607" y="112916"/>
                </a:lnTo>
                <a:lnTo>
                  <a:pt x="28483" y="112140"/>
                </a:lnTo>
                <a:close/>
              </a:path>
              <a:path w="448945" h="284480">
                <a:moveTo>
                  <a:pt x="30134" y="7843"/>
                </a:moveTo>
                <a:lnTo>
                  <a:pt x="29986" y="8509"/>
                </a:lnTo>
                <a:lnTo>
                  <a:pt x="30240" y="7874"/>
                </a:lnTo>
                <a:close/>
              </a:path>
              <a:path w="448945" h="284480">
                <a:moveTo>
                  <a:pt x="30240" y="7874"/>
                </a:moveTo>
                <a:lnTo>
                  <a:pt x="29986" y="8509"/>
                </a:lnTo>
                <a:lnTo>
                  <a:pt x="30182" y="8509"/>
                </a:lnTo>
                <a:lnTo>
                  <a:pt x="30240" y="7874"/>
                </a:lnTo>
                <a:close/>
              </a:path>
              <a:path w="448945" h="284480">
                <a:moveTo>
                  <a:pt x="30494" y="6223"/>
                </a:moveTo>
                <a:lnTo>
                  <a:pt x="30134" y="7843"/>
                </a:lnTo>
                <a:lnTo>
                  <a:pt x="30494" y="6223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5652353" y="3173458"/>
            <a:ext cx="448945" cy="286385"/>
          </a:xfrm>
          <a:custGeom>
            <a:avLst/>
            <a:gdLst/>
            <a:ahLst/>
            <a:cxnLst/>
            <a:rect l="l" t="t" r="r" b="b"/>
            <a:pathLst>
              <a:path w="448945" h="286385">
                <a:moveTo>
                  <a:pt x="368888" y="233408"/>
                </a:moveTo>
                <a:lnTo>
                  <a:pt x="319772" y="260985"/>
                </a:lnTo>
                <a:lnTo>
                  <a:pt x="317232" y="269748"/>
                </a:lnTo>
                <a:lnTo>
                  <a:pt x="321169" y="276606"/>
                </a:lnTo>
                <a:lnTo>
                  <a:pt x="324979" y="283463"/>
                </a:lnTo>
                <a:lnTo>
                  <a:pt x="333742" y="285876"/>
                </a:lnTo>
                <a:lnTo>
                  <a:pt x="423882" y="235331"/>
                </a:lnTo>
                <a:lnTo>
                  <a:pt x="419848" y="235331"/>
                </a:lnTo>
                <a:lnTo>
                  <a:pt x="407148" y="235076"/>
                </a:lnTo>
                <a:lnTo>
                  <a:pt x="368888" y="233408"/>
                </a:lnTo>
                <a:close/>
              </a:path>
              <a:path w="448945" h="286385">
                <a:moveTo>
                  <a:pt x="391729" y="220562"/>
                </a:moveTo>
                <a:lnTo>
                  <a:pt x="368888" y="233408"/>
                </a:lnTo>
                <a:lnTo>
                  <a:pt x="407148" y="235076"/>
                </a:lnTo>
                <a:lnTo>
                  <a:pt x="419848" y="235331"/>
                </a:lnTo>
                <a:lnTo>
                  <a:pt x="419884" y="233299"/>
                </a:lnTo>
                <a:lnTo>
                  <a:pt x="412736" y="233299"/>
                </a:lnTo>
                <a:lnTo>
                  <a:pt x="391729" y="220562"/>
                </a:lnTo>
                <a:close/>
              </a:path>
              <a:path w="448945" h="286385">
                <a:moveTo>
                  <a:pt x="335901" y="153288"/>
                </a:moveTo>
                <a:lnTo>
                  <a:pt x="327138" y="155448"/>
                </a:lnTo>
                <a:lnTo>
                  <a:pt x="323074" y="162178"/>
                </a:lnTo>
                <a:lnTo>
                  <a:pt x="318883" y="168910"/>
                </a:lnTo>
                <a:lnTo>
                  <a:pt x="321042" y="177800"/>
                </a:lnTo>
                <a:lnTo>
                  <a:pt x="327900" y="181863"/>
                </a:lnTo>
                <a:lnTo>
                  <a:pt x="365195" y="204475"/>
                </a:lnTo>
                <a:lnTo>
                  <a:pt x="368540" y="204724"/>
                </a:lnTo>
                <a:lnTo>
                  <a:pt x="408418" y="206501"/>
                </a:lnTo>
                <a:lnTo>
                  <a:pt x="420356" y="206756"/>
                </a:lnTo>
                <a:lnTo>
                  <a:pt x="419848" y="235331"/>
                </a:lnTo>
                <a:lnTo>
                  <a:pt x="423882" y="235331"/>
                </a:lnTo>
                <a:lnTo>
                  <a:pt x="448550" y="221487"/>
                </a:lnTo>
                <a:lnTo>
                  <a:pt x="335901" y="153288"/>
                </a:lnTo>
                <a:close/>
              </a:path>
              <a:path w="448945" h="286385">
                <a:moveTo>
                  <a:pt x="2780" y="0"/>
                </a:moveTo>
                <a:lnTo>
                  <a:pt x="2653" y="635"/>
                </a:lnTo>
                <a:lnTo>
                  <a:pt x="2399" y="1524"/>
                </a:lnTo>
                <a:lnTo>
                  <a:pt x="2145" y="3048"/>
                </a:lnTo>
                <a:lnTo>
                  <a:pt x="2018" y="4952"/>
                </a:lnTo>
                <a:lnTo>
                  <a:pt x="1641" y="7841"/>
                </a:lnTo>
                <a:lnTo>
                  <a:pt x="1383" y="12573"/>
                </a:lnTo>
                <a:lnTo>
                  <a:pt x="1256" y="17652"/>
                </a:lnTo>
                <a:lnTo>
                  <a:pt x="1002" y="23622"/>
                </a:lnTo>
                <a:lnTo>
                  <a:pt x="598" y="46227"/>
                </a:lnTo>
                <a:lnTo>
                  <a:pt x="367" y="54101"/>
                </a:lnTo>
                <a:lnTo>
                  <a:pt x="113" y="72644"/>
                </a:lnTo>
                <a:lnTo>
                  <a:pt x="0" y="112775"/>
                </a:lnTo>
                <a:lnTo>
                  <a:pt x="748" y="119634"/>
                </a:lnTo>
                <a:lnTo>
                  <a:pt x="875" y="120650"/>
                </a:lnTo>
                <a:lnTo>
                  <a:pt x="1129" y="121665"/>
                </a:lnTo>
                <a:lnTo>
                  <a:pt x="1510" y="122682"/>
                </a:lnTo>
                <a:lnTo>
                  <a:pt x="3288" y="127762"/>
                </a:lnTo>
                <a:lnTo>
                  <a:pt x="4050" y="129539"/>
                </a:lnTo>
                <a:lnTo>
                  <a:pt x="4558" y="130301"/>
                </a:lnTo>
                <a:lnTo>
                  <a:pt x="7606" y="135382"/>
                </a:lnTo>
                <a:lnTo>
                  <a:pt x="8063" y="136016"/>
                </a:lnTo>
                <a:lnTo>
                  <a:pt x="8368" y="136525"/>
                </a:lnTo>
                <a:lnTo>
                  <a:pt x="8749" y="137033"/>
                </a:lnTo>
                <a:lnTo>
                  <a:pt x="44563" y="165100"/>
                </a:lnTo>
                <a:lnTo>
                  <a:pt x="89521" y="184403"/>
                </a:lnTo>
                <a:lnTo>
                  <a:pt x="131177" y="197358"/>
                </a:lnTo>
                <a:lnTo>
                  <a:pt x="178548" y="208787"/>
                </a:lnTo>
                <a:lnTo>
                  <a:pt x="249287" y="221361"/>
                </a:lnTo>
                <a:lnTo>
                  <a:pt x="287133" y="226313"/>
                </a:lnTo>
                <a:lnTo>
                  <a:pt x="326249" y="230250"/>
                </a:lnTo>
                <a:lnTo>
                  <a:pt x="366381" y="233299"/>
                </a:lnTo>
                <a:lnTo>
                  <a:pt x="368888" y="233408"/>
                </a:lnTo>
                <a:lnTo>
                  <a:pt x="391729" y="220562"/>
                </a:lnTo>
                <a:lnTo>
                  <a:pt x="365195" y="204475"/>
                </a:lnTo>
                <a:lnTo>
                  <a:pt x="329170" y="201802"/>
                </a:lnTo>
                <a:lnTo>
                  <a:pt x="290816" y="197992"/>
                </a:lnTo>
                <a:lnTo>
                  <a:pt x="218299" y="187325"/>
                </a:lnTo>
                <a:lnTo>
                  <a:pt x="168896" y="177291"/>
                </a:lnTo>
                <a:lnTo>
                  <a:pt x="124954" y="165988"/>
                </a:lnTo>
                <a:lnTo>
                  <a:pt x="87743" y="153415"/>
                </a:lnTo>
                <a:lnTo>
                  <a:pt x="51040" y="136016"/>
                </a:lnTo>
                <a:lnTo>
                  <a:pt x="32244" y="120523"/>
                </a:lnTo>
                <a:lnTo>
                  <a:pt x="31990" y="120523"/>
                </a:lnTo>
                <a:lnTo>
                  <a:pt x="30847" y="118872"/>
                </a:lnTo>
                <a:lnTo>
                  <a:pt x="30505" y="118110"/>
                </a:lnTo>
                <a:lnTo>
                  <a:pt x="30212" y="118110"/>
                </a:lnTo>
                <a:lnTo>
                  <a:pt x="29196" y="116077"/>
                </a:lnTo>
                <a:lnTo>
                  <a:pt x="28434" y="113029"/>
                </a:lnTo>
                <a:lnTo>
                  <a:pt x="28600" y="113029"/>
                </a:lnTo>
                <a:lnTo>
                  <a:pt x="28691" y="72644"/>
                </a:lnTo>
                <a:lnTo>
                  <a:pt x="29092" y="45465"/>
                </a:lnTo>
                <a:lnTo>
                  <a:pt x="29323" y="38100"/>
                </a:lnTo>
                <a:lnTo>
                  <a:pt x="29577" y="24511"/>
                </a:lnTo>
                <a:lnTo>
                  <a:pt x="29831" y="18796"/>
                </a:lnTo>
                <a:lnTo>
                  <a:pt x="29958" y="13970"/>
                </a:lnTo>
                <a:lnTo>
                  <a:pt x="30085" y="10667"/>
                </a:lnTo>
                <a:lnTo>
                  <a:pt x="30281" y="8509"/>
                </a:lnTo>
                <a:lnTo>
                  <a:pt x="30085" y="8509"/>
                </a:lnTo>
                <a:lnTo>
                  <a:pt x="30225" y="7841"/>
                </a:lnTo>
                <a:lnTo>
                  <a:pt x="2780" y="0"/>
                </a:lnTo>
                <a:close/>
              </a:path>
              <a:path w="448945" h="286385">
                <a:moveTo>
                  <a:pt x="413117" y="208534"/>
                </a:moveTo>
                <a:lnTo>
                  <a:pt x="391729" y="220562"/>
                </a:lnTo>
                <a:lnTo>
                  <a:pt x="412736" y="233299"/>
                </a:lnTo>
                <a:lnTo>
                  <a:pt x="413117" y="208534"/>
                </a:lnTo>
                <a:close/>
              </a:path>
              <a:path w="448945" h="286385">
                <a:moveTo>
                  <a:pt x="420324" y="208534"/>
                </a:moveTo>
                <a:lnTo>
                  <a:pt x="413117" y="208534"/>
                </a:lnTo>
                <a:lnTo>
                  <a:pt x="412736" y="233299"/>
                </a:lnTo>
                <a:lnTo>
                  <a:pt x="419884" y="233299"/>
                </a:lnTo>
                <a:lnTo>
                  <a:pt x="420324" y="208534"/>
                </a:lnTo>
                <a:close/>
              </a:path>
              <a:path w="448945" h="286385">
                <a:moveTo>
                  <a:pt x="365195" y="204475"/>
                </a:moveTo>
                <a:lnTo>
                  <a:pt x="391729" y="220562"/>
                </a:lnTo>
                <a:lnTo>
                  <a:pt x="413117" y="208534"/>
                </a:lnTo>
                <a:lnTo>
                  <a:pt x="420324" y="208534"/>
                </a:lnTo>
                <a:lnTo>
                  <a:pt x="420356" y="206756"/>
                </a:lnTo>
                <a:lnTo>
                  <a:pt x="408418" y="206501"/>
                </a:lnTo>
                <a:lnTo>
                  <a:pt x="368540" y="204724"/>
                </a:lnTo>
                <a:lnTo>
                  <a:pt x="365195" y="204475"/>
                </a:lnTo>
                <a:close/>
              </a:path>
              <a:path w="448945" h="286385">
                <a:moveTo>
                  <a:pt x="30847" y="118872"/>
                </a:moveTo>
                <a:lnTo>
                  <a:pt x="31990" y="120523"/>
                </a:lnTo>
                <a:lnTo>
                  <a:pt x="31312" y="119422"/>
                </a:lnTo>
                <a:lnTo>
                  <a:pt x="30847" y="118872"/>
                </a:lnTo>
                <a:close/>
              </a:path>
              <a:path w="448945" h="286385">
                <a:moveTo>
                  <a:pt x="31312" y="119422"/>
                </a:moveTo>
                <a:lnTo>
                  <a:pt x="31990" y="120523"/>
                </a:lnTo>
                <a:lnTo>
                  <a:pt x="32244" y="120523"/>
                </a:lnTo>
                <a:lnTo>
                  <a:pt x="31312" y="119422"/>
                </a:lnTo>
                <a:close/>
              </a:path>
              <a:path w="448945" h="286385">
                <a:moveTo>
                  <a:pt x="30974" y="118872"/>
                </a:moveTo>
                <a:lnTo>
                  <a:pt x="31312" y="119422"/>
                </a:lnTo>
                <a:lnTo>
                  <a:pt x="30974" y="118872"/>
                </a:lnTo>
                <a:close/>
              </a:path>
              <a:path w="448945" h="286385">
                <a:moveTo>
                  <a:pt x="29007" y="115675"/>
                </a:moveTo>
                <a:lnTo>
                  <a:pt x="30212" y="118110"/>
                </a:lnTo>
                <a:lnTo>
                  <a:pt x="29825" y="117005"/>
                </a:lnTo>
                <a:lnTo>
                  <a:pt x="29007" y="115675"/>
                </a:lnTo>
                <a:close/>
              </a:path>
              <a:path w="448945" h="286385">
                <a:moveTo>
                  <a:pt x="29825" y="117005"/>
                </a:moveTo>
                <a:lnTo>
                  <a:pt x="30212" y="118110"/>
                </a:lnTo>
                <a:lnTo>
                  <a:pt x="30505" y="118110"/>
                </a:lnTo>
                <a:lnTo>
                  <a:pt x="29825" y="117005"/>
                </a:lnTo>
                <a:close/>
              </a:path>
              <a:path w="448945" h="286385">
                <a:moveTo>
                  <a:pt x="28730" y="113876"/>
                </a:moveTo>
                <a:lnTo>
                  <a:pt x="28990" y="115570"/>
                </a:lnTo>
                <a:lnTo>
                  <a:pt x="29028" y="115711"/>
                </a:lnTo>
                <a:lnTo>
                  <a:pt x="29825" y="117005"/>
                </a:lnTo>
                <a:lnTo>
                  <a:pt x="28730" y="113876"/>
                </a:lnTo>
                <a:close/>
              </a:path>
              <a:path w="448945" h="286385">
                <a:moveTo>
                  <a:pt x="29012" y="115711"/>
                </a:moveTo>
                <a:lnTo>
                  <a:pt x="29069" y="116077"/>
                </a:lnTo>
                <a:lnTo>
                  <a:pt x="29012" y="115711"/>
                </a:lnTo>
                <a:close/>
              </a:path>
              <a:path w="448945" h="286385">
                <a:moveTo>
                  <a:pt x="28434" y="113029"/>
                </a:moveTo>
                <a:lnTo>
                  <a:pt x="28963" y="115570"/>
                </a:lnTo>
                <a:lnTo>
                  <a:pt x="28730" y="113876"/>
                </a:lnTo>
                <a:lnTo>
                  <a:pt x="28434" y="113029"/>
                </a:lnTo>
                <a:close/>
              </a:path>
              <a:path w="448945" h="286385">
                <a:moveTo>
                  <a:pt x="28963" y="115570"/>
                </a:moveTo>
                <a:close/>
              </a:path>
              <a:path w="448945" h="286385">
                <a:moveTo>
                  <a:pt x="28600" y="113029"/>
                </a:moveTo>
                <a:lnTo>
                  <a:pt x="28434" y="113029"/>
                </a:lnTo>
                <a:lnTo>
                  <a:pt x="28730" y="113876"/>
                </a:lnTo>
                <a:lnTo>
                  <a:pt x="28600" y="113029"/>
                </a:lnTo>
                <a:close/>
              </a:path>
              <a:path w="448945" h="286385">
                <a:moveTo>
                  <a:pt x="30225" y="7841"/>
                </a:moveTo>
                <a:lnTo>
                  <a:pt x="30085" y="8509"/>
                </a:lnTo>
                <a:lnTo>
                  <a:pt x="30339" y="7874"/>
                </a:lnTo>
                <a:close/>
              </a:path>
              <a:path w="448945" h="286385">
                <a:moveTo>
                  <a:pt x="30339" y="7874"/>
                </a:moveTo>
                <a:lnTo>
                  <a:pt x="30085" y="8509"/>
                </a:lnTo>
                <a:lnTo>
                  <a:pt x="30281" y="8509"/>
                </a:lnTo>
                <a:lnTo>
                  <a:pt x="30339" y="7874"/>
                </a:lnTo>
                <a:close/>
              </a:path>
              <a:path w="448945" h="286385">
                <a:moveTo>
                  <a:pt x="30593" y="6096"/>
                </a:moveTo>
                <a:lnTo>
                  <a:pt x="30225" y="7841"/>
                </a:lnTo>
                <a:lnTo>
                  <a:pt x="30593" y="6096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2284361" y="2674092"/>
            <a:ext cx="3168650" cy="2736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/>
          <p:nvPr/>
        </p:nvSpPr>
        <p:spPr>
          <a:xfrm>
            <a:off x="6676975" y="4545820"/>
            <a:ext cx="3311525" cy="2016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22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/>
          <p:nvPr/>
        </p:nvSpPr>
        <p:spPr>
          <a:xfrm>
            <a:off x="4583748" y="3320925"/>
            <a:ext cx="3024505" cy="1830629"/>
          </a:xfrm>
          <a:prstGeom prst="rect">
            <a:avLst/>
          </a:prstGeom>
          <a:solidFill>
            <a:srgbClr val="FFEBE7"/>
          </a:solidFill>
          <a:ln w="28575">
            <a:solidFill>
              <a:srgbClr val="FF0000"/>
            </a:solidFill>
          </a:ln>
        </p:spPr>
        <p:txBody>
          <a:bodyPr vert="horz" wrap="square" lIns="0" tIns="167005" rIns="0" bIns="0" rtlCol="0">
            <a:spAutoFit/>
          </a:bodyPr>
          <a:lstStyle/>
          <a:p>
            <a:pPr marL="102870" marR="95250" algn="ctr">
              <a:spcBef>
                <a:spcPts val="1315"/>
              </a:spcBef>
            </a:pPr>
            <a:r>
              <a:rPr dirty="0">
                <a:latin typeface="Arial"/>
                <a:cs typeface="Arial"/>
              </a:rPr>
              <a:t>…</a:t>
            </a:r>
            <a:r>
              <a:rPr lang="pt-PT" dirty="0">
                <a:latin typeface="Arial"/>
                <a:cs typeface="Arial"/>
              </a:rPr>
              <a:t>porém, </a:t>
            </a:r>
            <a:r>
              <a:rPr dirty="0" err="1">
                <a:latin typeface="Arial"/>
                <a:cs typeface="Arial"/>
              </a:rPr>
              <a:t>são</a:t>
            </a:r>
            <a:r>
              <a:rPr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mais </a:t>
            </a:r>
            <a:r>
              <a:rPr b="1" spc="-10" dirty="0">
                <a:latin typeface="Arial"/>
                <a:cs typeface="Arial"/>
              </a:rPr>
              <a:t>vulneráveis  </a:t>
            </a:r>
            <a:r>
              <a:rPr spc="-5" dirty="0">
                <a:latin typeface="Arial"/>
                <a:cs typeface="Arial"/>
              </a:rPr>
              <a:t>aos efeitos negativos da  sua utilização e </a:t>
            </a:r>
            <a:r>
              <a:rPr spc="-10" dirty="0">
                <a:latin typeface="Arial"/>
                <a:cs typeface="Arial"/>
              </a:rPr>
              <a:t>da  </a:t>
            </a:r>
            <a:r>
              <a:rPr spc="-5" dirty="0">
                <a:latin typeface="Arial"/>
                <a:cs typeface="Arial"/>
              </a:rPr>
              <a:t>ocupação humana das  </a:t>
            </a:r>
            <a:r>
              <a:rPr spc="-10" dirty="0">
                <a:latin typeface="Arial"/>
                <a:cs typeface="Arial"/>
              </a:rPr>
              <a:t>regiões </a:t>
            </a:r>
            <a:r>
              <a:rPr spc="-5" dirty="0">
                <a:latin typeface="Arial"/>
                <a:cs typeface="Arial"/>
              </a:rPr>
              <a:t>em que </a:t>
            </a:r>
            <a:r>
              <a:rPr dirty="0">
                <a:latin typeface="Arial"/>
                <a:cs typeface="Arial"/>
              </a:rPr>
              <a:t>se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inserem.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A144CCA-4412-4BC9-BD56-E53181C3C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5859451-5008-45D2-ABC3-ED80F40958F5}"/>
              </a:ext>
            </a:extLst>
          </p:cNvPr>
          <p:cNvSpPr txBox="1"/>
          <p:nvPr/>
        </p:nvSpPr>
        <p:spPr>
          <a:xfrm>
            <a:off x="1019033" y="996287"/>
            <a:ext cx="10153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b="1" dirty="0"/>
              <a:t>As Águas Superficiais: </a:t>
            </a:r>
            <a:r>
              <a:rPr lang="pt-PT" sz="2400" spc="-5" dirty="0">
                <a:cs typeface="Arial"/>
              </a:rPr>
              <a:t>encontram-se nos continentes em rios,  lagos e</a:t>
            </a:r>
            <a:r>
              <a:rPr lang="pt-PT" sz="2400" spc="5" dirty="0">
                <a:cs typeface="Arial"/>
              </a:rPr>
              <a:t> </a:t>
            </a:r>
            <a:r>
              <a:rPr lang="pt-PT" sz="2400" spc="-5" dirty="0">
                <a:cs typeface="Arial"/>
              </a:rPr>
              <a:t>albufeiras, constituem importantes recursos</a:t>
            </a:r>
            <a:r>
              <a:rPr lang="pt-PT" sz="2400" spc="20" dirty="0">
                <a:cs typeface="Arial"/>
              </a:rPr>
              <a:t> </a:t>
            </a:r>
            <a:r>
              <a:rPr lang="pt-PT" sz="2400" spc="-5" dirty="0">
                <a:cs typeface="Arial"/>
              </a:rPr>
              <a:t>hídricos os mais acessíveis e os que proporcionam maior  variedade de</a:t>
            </a:r>
            <a:r>
              <a:rPr lang="pt-PT" sz="2400" spc="5" dirty="0">
                <a:cs typeface="Arial"/>
              </a:rPr>
              <a:t> </a:t>
            </a:r>
            <a:r>
              <a:rPr lang="pt-PT" sz="2400" spc="-5" dirty="0">
                <a:cs typeface="Arial"/>
              </a:rPr>
              <a:t>utilizações.</a:t>
            </a:r>
            <a:endParaRPr lang="pt-PT" sz="2400" dirty="0">
              <a:cs typeface="Arial"/>
            </a:endParaRP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FC3CCA27-7083-46C7-A2F6-039CB4B063D6}"/>
              </a:ext>
            </a:extLst>
          </p:cNvPr>
          <p:cNvSpPr/>
          <p:nvPr/>
        </p:nvSpPr>
        <p:spPr>
          <a:xfrm>
            <a:off x="5695665" y="2196616"/>
            <a:ext cx="800669" cy="1124309"/>
          </a:xfrm>
          <a:prstGeom prst="downArrow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F194400-E9E2-479D-A1C6-21B07F377E3F}"/>
              </a:ext>
            </a:extLst>
          </p:cNvPr>
          <p:cNvSpPr txBox="1"/>
          <p:nvPr/>
        </p:nvSpPr>
        <p:spPr>
          <a:xfrm>
            <a:off x="341194" y="5732059"/>
            <a:ext cx="11313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Em Portugal os rios constituem importantes fontes de água utilizável, organizando-se em </a:t>
            </a:r>
            <a:r>
              <a:rPr lang="pt-PT" sz="2400" b="1" dirty="0"/>
              <a:t>Rede Hidrográfica</a:t>
            </a:r>
          </a:p>
        </p:txBody>
      </p:sp>
    </p:spTree>
    <p:extLst>
      <p:ext uri="{BB962C8B-B14F-4D97-AF65-F5344CB8AC3E}">
        <p14:creationId xmlns:p14="http://schemas.microsoft.com/office/powerpoint/2010/main" val="864893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6991790" y="1100113"/>
            <a:ext cx="3240024" cy="557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10295082" y="2706726"/>
            <a:ext cx="243656" cy="38614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" dirty="0">
                <a:latin typeface="Arial"/>
                <a:cs typeface="Arial"/>
              </a:rPr>
              <a:t>Rede hidrográfica de Portugal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Continental.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8188004" y="1095669"/>
            <a:ext cx="126491" cy="220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7756204" y="1600494"/>
            <a:ext cx="126491" cy="220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8403904" y="3687991"/>
            <a:ext cx="126491" cy="220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/>
          <p:nvPr/>
        </p:nvSpPr>
        <p:spPr>
          <a:xfrm>
            <a:off x="8619804" y="2103667"/>
            <a:ext cx="126491" cy="220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/>
          <p:cNvSpPr/>
          <p:nvPr/>
        </p:nvSpPr>
        <p:spPr>
          <a:xfrm>
            <a:off x="8764201" y="4696117"/>
            <a:ext cx="126492" cy="220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/>
          <p:nvPr/>
        </p:nvSpPr>
        <p:spPr>
          <a:xfrm>
            <a:off x="8331768" y="1600365"/>
            <a:ext cx="126365" cy="220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/>
          <p:nvPr/>
        </p:nvSpPr>
        <p:spPr>
          <a:xfrm>
            <a:off x="7899967" y="2608365"/>
            <a:ext cx="126364" cy="220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2"/>
          <p:cNvSpPr/>
          <p:nvPr/>
        </p:nvSpPr>
        <p:spPr>
          <a:xfrm>
            <a:off x="8215688" y="4908589"/>
            <a:ext cx="154812" cy="2237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/>
          <p:cNvSpPr/>
          <p:nvPr/>
        </p:nvSpPr>
        <p:spPr>
          <a:xfrm>
            <a:off x="8619804" y="2679993"/>
            <a:ext cx="126491" cy="2203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/>
          <p:cNvSpPr txBox="1"/>
          <p:nvPr/>
        </p:nvSpPr>
        <p:spPr>
          <a:xfrm>
            <a:off x="532263" y="1416342"/>
            <a:ext cx="6093487" cy="4755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 indent="-245110">
              <a:spcBef>
                <a:spcPts val="100"/>
              </a:spcBef>
              <a:buFont typeface="Wingdings"/>
              <a:buChar char=""/>
              <a:tabLst>
                <a:tab pos="331470" algn="l"/>
              </a:tabLst>
            </a:pPr>
            <a:r>
              <a:rPr spc="-5" dirty="0">
                <a:latin typeface="Arial"/>
                <a:cs typeface="Arial"/>
              </a:rPr>
              <a:t>Dos rios portugueses,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destacam-se: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85725" marR="5080" algn="just">
              <a:buChar char="•"/>
              <a:tabLst>
                <a:tab pos="266065" algn="l"/>
              </a:tabLst>
            </a:pPr>
            <a:r>
              <a:rPr spc="-5" dirty="0">
                <a:latin typeface="Arial"/>
                <a:cs typeface="Arial"/>
              </a:rPr>
              <a:t>o </a:t>
            </a:r>
            <a:r>
              <a:rPr b="1" spc="-5" dirty="0">
                <a:latin typeface="Arial"/>
                <a:cs typeface="Arial"/>
              </a:rPr>
              <a:t>Minho</a:t>
            </a:r>
            <a:r>
              <a:rPr spc="-5" dirty="0">
                <a:latin typeface="Arial"/>
                <a:cs typeface="Arial"/>
              </a:rPr>
              <a:t>, o </a:t>
            </a:r>
            <a:r>
              <a:rPr b="1" spc="-5" dirty="0">
                <a:latin typeface="Arial"/>
                <a:cs typeface="Arial"/>
              </a:rPr>
              <a:t>Lima</a:t>
            </a:r>
            <a:r>
              <a:rPr spc="-5" dirty="0">
                <a:latin typeface="Arial"/>
                <a:cs typeface="Arial"/>
              </a:rPr>
              <a:t>, o </a:t>
            </a:r>
            <a:r>
              <a:rPr b="1" dirty="0">
                <a:latin typeface="Arial"/>
                <a:cs typeface="Arial"/>
              </a:rPr>
              <a:t>Douro</a:t>
            </a:r>
            <a:r>
              <a:rPr dirty="0">
                <a:latin typeface="Arial"/>
                <a:cs typeface="Arial"/>
              </a:rPr>
              <a:t>, </a:t>
            </a:r>
            <a:r>
              <a:rPr spc="-5" dirty="0">
                <a:latin typeface="Arial"/>
                <a:cs typeface="Arial"/>
              </a:rPr>
              <a:t>o </a:t>
            </a:r>
            <a:r>
              <a:rPr b="1" spc="-40" dirty="0">
                <a:latin typeface="Arial"/>
                <a:cs typeface="Arial"/>
              </a:rPr>
              <a:t>Tejo </a:t>
            </a:r>
            <a:r>
              <a:rPr spc="-5" dirty="0">
                <a:latin typeface="Arial"/>
                <a:cs typeface="Arial"/>
              </a:rPr>
              <a:t>e o  </a:t>
            </a:r>
            <a:r>
              <a:rPr b="1" dirty="0">
                <a:latin typeface="Arial"/>
                <a:cs typeface="Arial"/>
              </a:rPr>
              <a:t>Guadiana</a:t>
            </a:r>
            <a:r>
              <a:rPr dirty="0">
                <a:latin typeface="Arial"/>
                <a:cs typeface="Arial"/>
              </a:rPr>
              <a:t>, </a:t>
            </a:r>
            <a:r>
              <a:rPr b="1" spc="-5" dirty="0">
                <a:latin typeface="Arial"/>
                <a:cs typeface="Arial"/>
              </a:rPr>
              <a:t>rios internacionais </a:t>
            </a:r>
            <a:r>
              <a:rPr spc="-10" dirty="0">
                <a:latin typeface="Arial"/>
                <a:cs typeface="Arial"/>
              </a:rPr>
              <a:t>que  </a:t>
            </a:r>
            <a:r>
              <a:rPr spc="-5" dirty="0">
                <a:latin typeface="Arial"/>
                <a:cs typeface="Arial"/>
              </a:rPr>
              <a:t>nascem em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Espanha;</a:t>
            </a:r>
            <a:endParaRPr dirty="0">
              <a:latin typeface="Arial"/>
              <a:cs typeface="Arial"/>
            </a:endParaRPr>
          </a:p>
          <a:p>
            <a:pPr marL="289560" indent="-203835">
              <a:spcBef>
                <a:spcPts val="1405"/>
              </a:spcBef>
              <a:buChar char="•"/>
              <a:tabLst>
                <a:tab pos="290195" algn="l"/>
              </a:tabLst>
            </a:pPr>
            <a:r>
              <a:rPr spc="-5" dirty="0">
                <a:latin typeface="Arial"/>
                <a:cs typeface="Arial"/>
              </a:rPr>
              <a:t>o </a:t>
            </a:r>
            <a:r>
              <a:rPr b="1" spc="-5" dirty="0">
                <a:latin typeface="Arial"/>
                <a:cs typeface="Arial"/>
              </a:rPr>
              <a:t>Cávado</a:t>
            </a:r>
            <a:r>
              <a:rPr spc="-5" dirty="0">
                <a:latin typeface="Arial"/>
                <a:cs typeface="Arial"/>
              </a:rPr>
              <a:t>, o </a:t>
            </a:r>
            <a:r>
              <a:rPr b="1" spc="-25" dirty="0">
                <a:latin typeface="Arial"/>
                <a:cs typeface="Arial"/>
              </a:rPr>
              <a:t>Vouga</a:t>
            </a:r>
            <a:r>
              <a:rPr spc="-25" dirty="0">
                <a:latin typeface="Arial"/>
                <a:cs typeface="Arial"/>
              </a:rPr>
              <a:t>, </a:t>
            </a:r>
            <a:r>
              <a:rPr spc="-5" dirty="0">
                <a:latin typeface="Arial"/>
                <a:cs typeface="Arial"/>
              </a:rPr>
              <a:t>o </a:t>
            </a:r>
            <a:r>
              <a:rPr b="1" spc="-5" dirty="0">
                <a:latin typeface="Arial"/>
                <a:cs typeface="Arial"/>
              </a:rPr>
              <a:t>Mondego </a:t>
            </a:r>
            <a:r>
              <a:rPr spc="-5" dirty="0">
                <a:latin typeface="Arial"/>
                <a:cs typeface="Arial"/>
              </a:rPr>
              <a:t>e</a:t>
            </a:r>
            <a:r>
              <a:rPr spc="37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o</a:t>
            </a:r>
            <a:endParaRPr dirty="0">
              <a:latin typeface="Arial"/>
              <a:cs typeface="Arial"/>
            </a:endParaRPr>
          </a:p>
          <a:p>
            <a:pPr marL="85725"/>
            <a:r>
              <a:rPr b="1" spc="-5" dirty="0" err="1">
                <a:latin typeface="Arial"/>
                <a:cs typeface="Arial"/>
              </a:rPr>
              <a:t>Sado</a:t>
            </a:r>
            <a:r>
              <a:rPr spc="-5" dirty="0">
                <a:latin typeface="Arial"/>
                <a:cs typeface="Arial"/>
              </a:rPr>
              <a:t>,</a:t>
            </a:r>
            <a:r>
              <a:rPr lang="pt-PT" spc="-5" dirty="0">
                <a:latin typeface="Arial"/>
                <a:cs typeface="Arial"/>
              </a:rPr>
              <a:t> o </a:t>
            </a:r>
            <a:r>
              <a:rPr lang="pt-PT" b="1" spc="-5" dirty="0">
                <a:latin typeface="Arial"/>
                <a:cs typeface="Arial"/>
              </a:rPr>
              <a:t>Ave</a:t>
            </a:r>
            <a:r>
              <a:rPr lang="pt-PT" spc="-5" dirty="0">
                <a:latin typeface="Arial"/>
                <a:cs typeface="Arial"/>
              </a:rPr>
              <a:t>, o </a:t>
            </a:r>
            <a:r>
              <a:rPr lang="pt-PT" b="1" spc="-5" dirty="0">
                <a:latin typeface="Arial"/>
                <a:cs typeface="Arial"/>
              </a:rPr>
              <a:t>Mira</a:t>
            </a:r>
            <a:r>
              <a:rPr lang="pt-PT" spc="-5" dirty="0">
                <a:latin typeface="Arial"/>
                <a:cs typeface="Arial"/>
              </a:rPr>
              <a:t> e o </a:t>
            </a:r>
            <a:r>
              <a:rPr lang="pt-PT" b="1" spc="-5" dirty="0">
                <a:latin typeface="Arial"/>
                <a:cs typeface="Arial"/>
              </a:rPr>
              <a:t>Lis</a:t>
            </a:r>
            <a:r>
              <a:rPr spc="-5" dirty="0">
                <a:latin typeface="Arial"/>
                <a:cs typeface="Arial"/>
              </a:rPr>
              <a:t> que nascem em território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nacional.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</a:pPr>
            <a:endParaRPr sz="2350" dirty="0">
              <a:latin typeface="Times New Roman"/>
              <a:cs typeface="Times New Roman"/>
            </a:endParaRPr>
          </a:p>
          <a:p>
            <a:pPr marL="12700" marR="341630">
              <a:buFont typeface="Wingdings"/>
              <a:buChar char=""/>
              <a:tabLst>
                <a:tab pos="258445" algn="l"/>
              </a:tabLst>
            </a:pPr>
            <a:r>
              <a:rPr dirty="0">
                <a:latin typeface="Arial"/>
                <a:cs typeface="Arial"/>
              </a:rPr>
              <a:t>Na sua </a:t>
            </a:r>
            <a:r>
              <a:rPr spc="-5" dirty="0">
                <a:latin typeface="Arial"/>
                <a:cs typeface="Arial"/>
              </a:rPr>
              <a:t>maioria, os rios portugueses  escoam em direção ao </a:t>
            </a:r>
            <a:r>
              <a:rPr b="1" spc="-5" dirty="0">
                <a:latin typeface="Arial"/>
                <a:cs typeface="Arial"/>
              </a:rPr>
              <a:t>Atlântico</a:t>
            </a:r>
            <a:r>
              <a:rPr spc="-5" dirty="0">
                <a:latin typeface="Arial"/>
                <a:cs typeface="Arial"/>
              </a:rPr>
              <a:t>, no  sentido </a:t>
            </a:r>
            <a:r>
              <a:rPr b="1" spc="-5" dirty="0">
                <a:latin typeface="Arial"/>
                <a:cs typeface="Arial"/>
              </a:rPr>
              <a:t>nordeste-sudoeste</a:t>
            </a:r>
            <a:r>
              <a:rPr spc="-5" dirty="0">
                <a:latin typeface="Arial"/>
                <a:cs typeface="Arial"/>
              </a:rPr>
              <a:t>, seguindo a  inclinação geral do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relevo.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35"/>
              </a:spcBef>
              <a:buFont typeface="Wingdings"/>
              <a:buChar char=""/>
            </a:pPr>
            <a:endParaRPr sz="1850" dirty="0">
              <a:latin typeface="Times New Roman"/>
              <a:cs typeface="Times New Roman"/>
            </a:endParaRPr>
          </a:p>
          <a:p>
            <a:pPr marL="12700" marR="188595">
              <a:buFont typeface="Wingdings"/>
              <a:buChar char=""/>
              <a:tabLst>
                <a:tab pos="195580" algn="l"/>
              </a:tabLst>
            </a:pPr>
            <a:r>
              <a:rPr spc="-30" dirty="0">
                <a:latin typeface="Arial"/>
                <a:cs typeface="Arial"/>
              </a:rPr>
              <a:t>Todavia, </a:t>
            </a:r>
            <a:r>
              <a:rPr b="1" spc="-5" dirty="0">
                <a:latin typeface="Arial"/>
                <a:cs typeface="Arial"/>
              </a:rPr>
              <a:t>alguns </a:t>
            </a:r>
            <a:r>
              <a:rPr dirty="0">
                <a:latin typeface="Arial"/>
                <a:cs typeface="Arial"/>
              </a:rPr>
              <a:t>têm </a:t>
            </a:r>
            <a:r>
              <a:rPr spc="-5" dirty="0">
                <a:latin typeface="Arial"/>
                <a:cs typeface="Arial"/>
              </a:rPr>
              <a:t>sentido de  escoamento diferente, como o </a:t>
            </a:r>
            <a:r>
              <a:rPr b="1" dirty="0">
                <a:latin typeface="Arial"/>
                <a:cs typeface="Arial"/>
              </a:rPr>
              <a:t>Guadiana</a:t>
            </a:r>
            <a:r>
              <a:rPr dirty="0">
                <a:latin typeface="Arial"/>
                <a:cs typeface="Arial"/>
              </a:rPr>
              <a:t>,  </a:t>
            </a:r>
            <a:r>
              <a:rPr spc="-5" dirty="0">
                <a:latin typeface="Arial"/>
                <a:cs typeface="Arial"/>
              </a:rPr>
              <a:t>de </a:t>
            </a:r>
            <a:r>
              <a:rPr b="1" dirty="0">
                <a:latin typeface="Arial"/>
                <a:cs typeface="Arial"/>
              </a:rPr>
              <a:t>norte </a:t>
            </a:r>
            <a:r>
              <a:rPr b="1" spc="-5" dirty="0">
                <a:latin typeface="Arial"/>
                <a:cs typeface="Arial"/>
              </a:rPr>
              <a:t>para </a:t>
            </a:r>
            <a:r>
              <a:rPr b="1" dirty="0">
                <a:latin typeface="Arial"/>
                <a:cs typeface="Arial"/>
              </a:rPr>
              <a:t>sul</a:t>
            </a:r>
            <a:r>
              <a:rPr dirty="0">
                <a:latin typeface="Arial"/>
                <a:cs typeface="Arial"/>
              </a:rPr>
              <a:t>, </a:t>
            </a:r>
            <a:r>
              <a:rPr spc="-5" dirty="0">
                <a:latin typeface="Arial"/>
                <a:cs typeface="Arial"/>
              </a:rPr>
              <a:t>e o </a:t>
            </a:r>
            <a:r>
              <a:rPr b="1" dirty="0" err="1">
                <a:latin typeface="Arial"/>
                <a:cs typeface="Arial"/>
              </a:rPr>
              <a:t>Sado</a:t>
            </a:r>
            <a:r>
              <a:rPr lang="pt-PT" dirty="0">
                <a:latin typeface="Arial"/>
                <a:cs typeface="Arial"/>
              </a:rPr>
              <a:t> e </a:t>
            </a:r>
            <a:r>
              <a:rPr lang="pt-PT" b="1" dirty="0">
                <a:latin typeface="Arial"/>
                <a:cs typeface="Arial"/>
              </a:rPr>
              <a:t>Mira</a:t>
            </a:r>
            <a:r>
              <a:rPr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de </a:t>
            </a:r>
            <a:r>
              <a:rPr b="1" spc="-5" dirty="0">
                <a:latin typeface="Arial"/>
                <a:cs typeface="Arial"/>
              </a:rPr>
              <a:t>sul para  norte</a:t>
            </a:r>
            <a:r>
              <a:rPr spc="-5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7" name="object 15"/>
          <p:cNvSpPr/>
          <p:nvPr/>
        </p:nvSpPr>
        <p:spPr>
          <a:xfrm>
            <a:off x="8503091" y="4557689"/>
            <a:ext cx="504825" cy="1800225"/>
          </a:xfrm>
          <a:custGeom>
            <a:avLst/>
            <a:gdLst/>
            <a:ahLst/>
            <a:cxnLst/>
            <a:rect l="l" t="t" r="r" b="b"/>
            <a:pathLst>
              <a:path w="504825" h="1800225">
                <a:moveTo>
                  <a:pt x="0" y="1800225"/>
                </a:moveTo>
                <a:lnTo>
                  <a:pt x="504825" y="1800225"/>
                </a:lnTo>
                <a:lnTo>
                  <a:pt x="504825" y="0"/>
                </a:lnTo>
                <a:lnTo>
                  <a:pt x="0" y="0"/>
                </a:lnTo>
                <a:lnTo>
                  <a:pt x="0" y="180022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/>
          <p:cNvSpPr/>
          <p:nvPr/>
        </p:nvSpPr>
        <p:spPr>
          <a:xfrm>
            <a:off x="7855391" y="4700626"/>
            <a:ext cx="503555" cy="1224280"/>
          </a:xfrm>
          <a:custGeom>
            <a:avLst/>
            <a:gdLst/>
            <a:ahLst/>
            <a:cxnLst/>
            <a:rect l="l" t="t" r="r" b="b"/>
            <a:pathLst>
              <a:path w="503554" h="1224279">
                <a:moveTo>
                  <a:pt x="0" y="1223962"/>
                </a:moveTo>
                <a:lnTo>
                  <a:pt x="503237" y="1223962"/>
                </a:lnTo>
                <a:lnTo>
                  <a:pt x="503237" y="0"/>
                </a:lnTo>
                <a:lnTo>
                  <a:pt x="0" y="0"/>
                </a:lnTo>
                <a:lnTo>
                  <a:pt x="0" y="122396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4F3B3C4D-55B1-4DE5-ABE7-1D378C63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8609966" y="1349274"/>
            <a:ext cx="132715" cy="2079725"/>
          </a:xfrm>
          <a:custGeom>
            <a:avLst/>
            <a:gdLst/>
            <a:ahLst/>
            <a:cxnLst/>
            <a:rect l="l" t="t" r="r" b="b"/>
            <a:pathLst>
              <a:path w="132715" h="1503680">
                <a:moveTo>
                  <a:pt x="16001" y="1372869"/>
                </a:moveTo>
                <a:lnTo>
                  <a:pt x="2285" y="1380743"/>
                </a:lnTo>
                <a:lnTo>
                  <a:pt x="0" y="1389506"/>
                </a:lnTo>
                <a:lnTo>
                  <a:pt x="65785" y="1503552"/>
                </a:lnTo>
                <a:lnTo>
                  <a:pt x="82495" y="1475231"/>
                </a:lnTo>
                <a:lnTo>
                  <a:pt x="51561" y="1475104"/>
                </a:lnTo>
                <a:lnTo>
                  <a:pt x="51843" y="1422301"/>
                </a:lnTo>
                <a:lnTo>
                  <a:pt x="24764" y="1375282"/>
                </a:lnTo>
                <a:lnTo>
                  <a:pt x="16001" y="1372869"/>
                </a:lnTo>
                <a:close/>
              </a:path>
              <a:path w="132715" h="1503680">
                <a:moveTo>
                  <a:pt x="51843" y="1422301"/>
                </a:moveTo>
                <a:lnTo>
                  <a:pt x="51561" y="1475104"/>
                </a:lnTo>
                <a:lnTo>
                  <a:pt x="80136" y="1475231"/>
                </a:lnTo>
                <a:lnTo>
                  <a:pt x="80174" y="1468119"/>
                </a:lnTo>
                <a:lnTo>
                  <a:pt x="53593" y="1467992"/>
                </a:lnTo>
                <a:lnTo>
                  <a:pt x="66023" y="1446922"/>
                </a:lnTo>
                <a:lnTo>
                  <a:pt x="51843" y="1422301"/>
                </a:lnTo>
                <a:close/>
              </a:path>
              <a:path w="132715" h="1503680">
                <a:moveTo>
                  <a:pt x="116839" y="1373377"/>
                </a:moveTo>
                <a:lnTo>
                  <a:pt x="108076" y="1375664"/>
                </a:lnTo>
                <a:lnTo>
                  <a:pt x="80418" y="1422519"/>
                </a:lnTo>
                <a:lnTo>
                  <a:pt x="80136" y="1475231"/>
                </a:lnTo>
                <a:lnTo>
                  <a:pt x="82495" y="1475231"/>
                </a:lnTo>
                <a:lnTo>
                  <a:pt x="128650" y="1397000"/>
                </a:lnTo>
                <a:lnTo>
                  <a:pt x="132587" y="1390268"/>
                </a:lnTo>
                <a:lnTo>
                  <a:pt x="130428" y="1381505"/>
                </a:lnTo>
                <a:lnTo>
                  <a:pt x="123570" y="1377441"/>
                </a:lnTo>
                <a:lnTo>
                  <a:pt x="116839" y="1373377"/>
                </a:lnTo>
                <a:close/>
              </a:path>
              <a:path w="132715" h="1503680">
                <a:moveTo>
                  <a:pt x="66023" y="1446922"/>
                </a:moveTo>
                <a:lnTo>
                  <a:pt x="53593" y="1467992"/>
                </a:lnTo>
                <a:lnTo>
                  <a:pt x="78231" y="1468119"/>
                </a:lnTo>
                <a:lnTo>
                  <a:pt x="66023" y="1446922"/>
                </a:lnTo>
                <a:close/>
              </a:path>
              <a:path w="132715" h="1503680">
                <a:moveTo>
                  <a:pt x="80418" y="1422519"/>
                </a:moveTo>
                <a:lnTo>
                  <a:pt x="66023" y="1446922"/>
                </a:lnTo>
                <a:lnTo>
                  <a:pt x="78231" y="1468119"/>
                </a:lnTo>
                <a:lnTo>
                  <a:pt x="80174" y="1468119"/>
                </a:lnTo>
                <a:lnTo>
                  <a:pt x="80418" y="1422519"/>
                </a:lnTo>
                <a:close/>
              </a:path>
              <a:path w="132715" h="1503680">
                <a:moveTo>
                  <a:pt x="59435" y="0"/>
                </a:moveTo>
                <a:lnTo>
                  <a:pt x="52094" y="1375282"/>
                </a:lnTo>
                <a:lnTo>
                  <a:pt x="51969" y="1422519"/>
                </a:lnTo>
                <a:lnTo>
                  <a:pt x="66023" y="1446922"/>
                </a:lnTo>
                <a:lnTo>
                  <a:pt x="80418" y="1422519"/>
                </a:lnTo>
                <a:lnTo>
                  <a:pt x="88010" y="253"/>
                </a:lnTo>
                <a:lnTo>
                  <a:pt x="59435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2665863" y="1346143"/>
            <a:ext cx="132715" cy="2079725"/>
          </a:xfrm>
          <a:custGeom>
            <a:avLst/>
            <a:gdLst/>
            <a:ahLst/>
            <a:cxnLst/>
            <a:rect l="l" t="t" r="r" b="b"/>
            <a:pathLst>
              <a:path w="132714" h="1583055">
                <a:moveTo>
                  <a:pt x="15875" y="1452499"/>
                </a:moveTo>
                <a:lnTo>
                  <a:pt x="9143" y="1456436"/>
                </a:lnTo>
                <a:lnTo>
                  <a:pt x="2286" y="1460373"/>
                </a:lnTo>
                <a:lnTo>
                  <a:pt x="0" y="1469136"/>
                </a:lnTo>
                <a:lnTo>
                  <a:pt x="3937" y="1475993"/>
                </a:lnTo>
                <a:lnTo>
                  <a:pt x="66293" y="1582927"/>
                </a:lnTo>
                <a:lnTo>
                  <a:pt x="82883" y="1554479"/>
                </a:lnTo>
                <a:lnTo>
                  <a:pt x="52069" y="1554479"/>
                </a:lnTo>
                <a:lnTo>
                  <a:pt x="51947" y="1501684"/>
                </a:lnTo>
                <a:lnTo>
                  <a:pt x="28575" y="1461642"/>
                </a:lnTo>
                <a:lnTo>
                  <a:pt x="24637" y="1454785"/>
                </a:lnTo>
                <a:lnTo>
                  <a:pt x="15875" y="1452499"/>
                </a:lnTo>
                <a:close/>
              </a:path>
              <a:path w="132714" h="1583055">
                <a:moveTo>
                  <a:pt x="52065" y="1501887"/>
                </a:moveTo>
                <a:lnTo>
                  <a:pt x="52069" y="1554479"/>
                </a:lnTo>
                <a:lnTo>
                  <a:pt x="80644" y="1554479"/>
                </a:lnTo>
                <a:lnTo>
                  <a:pt x="80644" y="1547367"/>
                </a:lnTo>
                <a:lnTo>
                  <a:pt x="53975" y="1547367"/>
                </a:lnTo>
                <a:lnTo>
                  <a:pt x="66293" y="1526263"/>
                </a:lnTo>
                <a:lnTo>
                  <a:pt x="52065" y="1501887"/>
                </a:lnTo>
                <a:close/>
              </a:path>
              <a:path w="132714" h="1583055">
                <a:moveTo>
                  <a:pt x="116712" y="1452499"/>
                </a:moveTo>
                <a:lnTo>
                  <a:pt x="107950" y="1454785"/>
                </a:lnTo>
                <a:lnTo>
                  <a:pt x="104012" y="1461642"/>
                </a:lnTo>
                <a:lnTo>
                  <a:pt x="80640" y="1501684"/>
                </a:lnTo>
                <a:lnTo>
                  <a:pt x="80644" y="1554479"/>
                </a:lnTo>
                <a:lnTo>
                  <a:pt x="82883" y="1554479"/>
                </a:lnTo>
                <a:lnTo>
                  <a:pt x="128650" y="1475993"/>
                </a:lnTo>
                <a:lnTo>
                  <a:pt x="132587" y="1469136"/>
                </a:lnTo>
                <a:lnTo>
                  <a:pt x="130301" y="1460373"/>
                </a:lnTo>
                <a:lnTo>
                  <a:pt x="123443" y="1456436"/>
                </a:lnTo>
                <a:lnTo>
                  <a:pt x="116712" y="1452499"/>
                </a:lnTo>
                <a:close/>
              </a:path>
              <a:path w="132714" h="1583055">
                <a:moveTo>
                  <a:pt x="66293" y="1526263"/>
                </a:moveTo>
                <a:lnTo>
                  <a:pt x="53975" y="1547367"/>
                </a:lnTo>
                <a:lnTo>
                  <a:pt x="78612" y="1547367"/>
                </a:lnTo>
                <a:lnTo>
                  <a:pt x="66293" y="1526263"/>
                </a:lnTo>
                <a:close/>
              </a:path>
              <a:path w="132714" h="1583055">
                <a:moveTo>
                  <a:pt x="80640" y="1501684"/>
                </a:moveTo>
                <a:lnTo>
                  <a:pt x="66293" y="1526263"/>
                </a:lnTo>
                <a:lnTo>
                  <a:pt x="78612" y="1547367"/>
                </a:lnTo>
                <a:lnTo>
                  <a:pt x="80644" y="1547367"/>
                </a:lnTo>
                <a:lnTo>
                  <a:pt x="80640" y="1501684"/>
                </a:lnTo>
                <a:close/>
              </a:path>
              <a:path w="132714" h="1583055">
                <a:moveTo>
                  <a:pt x="80518" y="0"/>
                </a:moveTo>
                <a:lnTo>
                  <a:pt x="51943" y="0"/>
                </a:lnTo>
                <a:lnTo>
                  <a:pt x="52065" y="1501887"/>
                </a:lnTo>
                <a:lnTo>
                  <a:pt x="66293" y="1526263"/>
                </a:lnTo>
                <a:lnTo>
                  <a:pt x="80522" y="1501887"/>
                </a:lnTo>
                <a:lnTo>
                  <a:pt x="8051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/>
          <p:nvPr/>
        </p:nvSpPr>
        <p:spPr>
          <a:xfrm>
            <a:off x="608083" y="3747672"/>
            <a:ext cx="4473575" cy="262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 txBox="1"/>
          <p:nvPr/>
        </p:nvSpPr>
        <p:spPr>
          <a:xfrm>
            <a:off x="686822" y="6369764"/>
            <a:ext cx="439991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O rio Douro, no seu curso </a:t>
            </a:r>
            <a:r>
              <a:rPr sz="1600" spc="-15" dirty="0">
                <a:latin typeface="Arial"/>
                <a:cs typeface="Arial"/>
              </a:rPr>
              <a:t>superior, </a:t>
            </a:r>
            <a:r>
              <a:rPr sz="1600" spc="-5" dirty="0">
                <a:latin typeface="Arial"/>
                <a:cs typeface="Arial"/>
              </a:rPr>
              <a:t>em</a:t>
            </a:r>
            <a:r>
              <a:rPr sz="1600" spc="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Portugal.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6443726" y="3747609"/>
            <a:ext cx="4427474" cy="2592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 txBox="1"/>
          <p:nvPr/>
        </p:nvSpPr>
        <p:spPr>
          <a:xfrm>
            <a:off x="6522974" y="6369764"/>
            <a:ext cx="404367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35" dirty="0">
                <a:latin typeface="Arial"/>
                <a:cs typeface="Arial"/>
              </a:rPr>
              <a:t>Vale </a:t>
            </a:r>
            <a:r>
              <a:rPr sz="1600" spc="-5" dirty="0">
                <a:latin typeface="Arial"/>
                <a:cs typeface="Arial"/>
              </a:rPr>
              <a:t>do rio Sado, próximo de Alcácer do Sal.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6797993" y="3391865"/>
            <a:ext cx="3889375" cy="317395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>
              <a:spcBef>
                <a:spcPts val="315"/>
              </a:spcBef>
            </a:pPr>
            <a:r>
              <a:rPr spc="-5" dirty="0">
                <a:latin typeface="Arial"/>
                <a:cs typeface="Arial"/>
              </a:rPr>
              <a:t>rios escoam em vales mais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largos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2011432" y="985844"/>
            <a:ext cx="1440180" cy="310983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53390">
              <a:spcBef>
                <a:spcPts val="265"/>
              </a:spcBef>
            </a:pPr>
            <a:r>
              <a:rPr b="1" spc="-5" dirty="0">
                <a:latin typeface="Arial"/>
                <a:cs typeface="Arial"/>
              </a:rPr>
              <a:t>Norte</a:t>
            </a:r>
            <a:endParaRPr>
              <a:latin typeface="Arial"/>
              <a:cs typeface="Arial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1147832" y="1489081"/>
            <a:ext cx="3384550" cy="310983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23825">
              <a:spcBef>
                <a:spcPts val="265"/>
              </a:spcBef>
            </a:pPr>
            <a:r>
              <a:rPr spc="-5" dirty="0">
                <a:latin typeface="Arial"/>
                <a:cs typeface="Arial"/>
              </a:rPr>
              <a:t>rede hidrográfica </a:t>
            </a:r>
            <a:r>
              <a:rPr dirty="0">
                <a:latin typeface="Arial"/>
                <a:cs typeface="Arial"/>
              </a:rPr>
              <a:t>é </a:t>
            </a:r>
            <a:r>
              <a:rPr spc="-5" dirty="0">
                <a:latin typeface="Arial"/>
                <a:cs typeface="Arial"/>
              </a:rPr>
              <a:t>mais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densa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1003370" y="2065407"/>
            <a:ext cx="3745229" cy="579005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ts val="2135"/>
              </a:lnSpc>
              <a:spcBef>
                <a:spcPts val="315"/>
              </a:spcBef>
            </a:pPr>
            <a:r>
              <a:rPr spc="-5" dirty="0">
                <a:latin typeface="Arial"/>
                <a:cs typeface="Arial"/>
              </a:rPr>
              <a:t>os rios apresentam maior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declive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ts val="2135"/>
              </a:lnSpc>
            </a:pPr>
            <a:r>
              <a:rPr spc="-5" dirty="0">
                <a:latin typeface="Arial"/>
                <a:cs typeface="Arial"/>
              </a:rPr>
              <a:t>ao longo do seu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percurso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847127" y="3379182"/>
            <a:ext cx="3888104" cy="311624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>
              <a:spcBef>
                <a:spcPts val="270"/>
              </a:spcBef>
            </a:pPr>
            <a:r>
              <a:rPr dirty="0">
                <a:latin typeface="Arial"/>
                <a:cs typeface="Arial"/>
              </a:rPr>
              <a:t>e </a:t>
            </a:r>
            <a:r>
              <a:rPr spc="-5" dirty="0">
                <a:latin typeface="Arial"/>
                <a:cs typeface="Arial"/>
              </a:rPr>
              <a:t>escoam em vales mais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profundos.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7378701" y="1636741"/>
            <a:ext cx="2592705" cy="310983"/>
          </a:xfrm>
          <a:prstGeom prst="rect">
            <a:avLst/>
          </a:prstGeom>
          <a:solidFill>
            <a:srgbClr val="FFFFFF"/>
          </a:solidFill>
          <a:ln w="19050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212725">
              <a:spcBef>
                <a:spcPts val="265"/>
              </a:spcBef>
            </a:pPr>
            <a:r>
              <a:rPr spc="-5" dirty="0">
                <a:latin typeface="Arial"/>
                <a:cs typeface="Arial"/>
              </a:rPr>
              <a:t>relevo mais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aplanado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6512633" y="2213067"/>
            <a:ext cx="5460999" cy="310983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7950">
              <a:spcBef>
                <a:spcPts val="265"/>
              </a:spcBef>
            </a:pPr>
            <a:r>
              <a:rPr lang="pt-PT" spc="-5" dirty="0">
                <a:latin typeface="Arial"/>
                <a:cs typeface="Arial"/>
              </a:rPr>
              <a:t>faz com que tenham, percursos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com </a:t>
            </a:r>
            <a:r>
              <a:rPr spc="-5" dirty="0">
                <a:latin typeface="Arial"/>
                <a:cs typeface="Arial"/>
              </a:rPr>
              <a:t>menor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declive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7955027" y="989041"/>
            <a:ext cx="1513205" cy="310983"/>
          </a:xfrm>
          <a:prstGeom prst="rect">
            <a:avLst/>
          </a:prstGeom>
          <a:solidFill>
            <a:srgbClr val="DCE6F1"/>
          </a:solidFill>
          <a:ln w="28575">
            <a:solidFill>
              <a:srgbClr val="375F92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635" algn="ctr">
              <a:spcBef>
                <a:spcPts val="265"/>
              </a:spcBef>
            </a:pPr>
            <a:r>
              <a:rPr b="1" dirty="0">
                <a:latin typeface="Arial"/>
                <a:cs typeface="Arial"/>
              </a:rPr>
              <a:t>Sul</a:t>
            </a:r>
            <a:endParaRPr>
              <a:latin typeface="Arial"/>
              <a:cs typeface="Arial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F8B8BD1D-1C45-4BC7-AA95-45510374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AE8F3FB9-4981-4714-ABB2-495B8764DF10}"/>
              </a:ext>
            </a:extLst>
          </p:cNvPr>
          <p:cNvSpPr txBox="1"/>
          <p:nvPr/>
        </p:nvSpPr>
        <p:spPr>
          <a:xfrm>
            <a:off x="6797992" y="2795730"/>
            <a:ext cx="3889375" cy="317395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 algn="ctr">
              <a:spcBef>
                <a:spcPts val="315"/>
              </a:spcBef>
            </a:pPr>
            <a:r>
              <a:rPr lang="pt-PT" spc="-5" dirty="0">
                <a:latin typeface="Arial"/>
                <a:cs typeface="Arial"/>
              </a:rPr>
              <a:t>menor velocidade de escoamento</a:t>
            </a:r>
            <a:endParaRPr dirty="0">
              <a:latin typeface="Arial"/>
              <a:cs typeface="Arial"/>
            </a:endParaRP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CEC2B688-28E8-4D02-8D21-9A3E911A926A}"/>
              </a:ext>
            </a:extLst>
          </p:cNvPr>
          <p:cNvSpPr txBox="1"/>
          <p:nvPr/>
        </p:nvSpPr>
        <p:spPr>
          <a:xfrm>
            <a:off x="931296" y="2825803"/>
            <a:ext cx="3817303" cy="317395"/>
          </a:xfrm>
          <a:prstGeom prst="rect">
            <a:avLst/>
          </a:prstGeom>
          <a:solidFill>
            <a:schemeClr val="bg1"/>
          </a:solidFill>
          <a:ln w="19050">
            <a:solidFill>
              <a:srgbClr val="30859C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 algn="ctr">
              <a:spcBef>
                <a:spcPts val="315"/>
              </a:spcBef>
            </a:pPr>
            <a:r>
              <a:rPr lang="pt-PT" spc="-5" dirty="0">
                <a:latin typeface="Arial"/>
                <a:cs typeface="Arial"/>
              </a:rPr>
              <a:t>maior velocidade de escoamento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1919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/>
          <p:cNvSpPr/>
          <p:nvPr/>
        </p:nvSpPr>
        <p:spPr>
          <a:xfrm>
            <a:off x="1787857" y="4358491"/>
            <a:ext cx="9198591" cy="254452"/>
          </a:xfrm>
          <a:custGeom>
            <a:avLst/>
            <a:gdLst/>
            <a:ahLst/>
            <a:cxnLst/>
            <a:rect l="l" t="t" r="r" b="b"/>
            <a:pathLst>
              <a:path w="3456304" h="287654">
                <a:moveTo>
                  <a:pt x="0" y="0"/>
                </a:moveTo>
                <a:lnTo>
                  <a:pt x="1881" y="55929"/>
                </a:lnTo>
                <a:lnTo>
                  <a:pt x="7011" y="101584"/>
                </a:lnTo>
                <a:lnTo>
                  <a:pt x="14621" y="132355"/>
                </a:lnTo>
                <a:lnTo>
                  <a:pt x="23939" y="143637"/>
                </a:lnTo>
                <a:lnTo>
                  <a:pt x="1676781" y="143637"/>
                </a:lnTo>
                <a:lnTo>
                  <a:pt x="1686083" y="154936"/>
                </a:lnTo>
                <a:lnTo>
                  <a:pt x="1693671" y="185737"/>
                </a:lnTo>
                <a:lnTo>
                  <a:pt x="1698783" y="231397"/>
                </a:lnTo>
                <a:lnTo>
                  <a:pt x="1700657" y="287274"/>
                </a:lnTo>
                <a:lnTo>
                  <a:pt x="1702550" y="231397"/>
                </a:lnTo>
                <a:lnTo>
                  <a:pt x="1707705" y="185737"/>
                </a:lnTo>
                <a:lnTo>
                  <a:pt x="1715337" y="154936"/>
                </a:lnTo>
                <a:lnTo>
                  <a:pt x="1724660" y="143637"/>
                </a:lnTo>
                <a:lnTo>
                  <a:pt x="3432048" y="143637"/>
                </a:lnTo>
                <a:lnTo>
                  <a:pt x="3441370" y="132355"/>
                </a:lnTo>
                <a:lnTo>
                  <a:pt x="3449002" y="101584"/>
                </a:lnTo>
                <a:lnTo>
                  <a:pt x="3454157" y="55929"/>
                </a:lnTo>
                <a:lnTo>
                  <a:pt x="3456051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6"/>
          <p:cNvSpPr txBox="1"/>
          <p:nvPr/>
        </p:nvSpPr>
        <p:spPr>
          <a:xfrm>
            <a:off x="4084320" y="4908498"/>
            <a:ext cx="4023360" cy="137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65" marR="369570" algn="just">
              <a:spcBef>
                <a:spcPts val="100"/>
              </a:spcBef>
              <a:tabLst>
                <a:tab pos="462280" algn="l"/>
              </a:tabLst>
            </a:pPr>
            <a:r>
              <a:rPr spc="-5" dirty="0">
                <a:latin typeface="Arial"/>
                <a:cs typeface="Arial"/>
              </a:rPr>
              <a:t>	</a:t>
            </a:r>
            <a:r>
              <a:rPr spc="-5" dirty="0" err="1">
                <a:latin typeface="Arial"/>
                <a:cs typeface="Arial"/>
              </a:rPr>
              <a:t>Características</a:t>
            </a:r>
            <a:r>
              <a:rPr spc="-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que exercem</a:t>
            </a:r>
            <a:r>
              <a:rPr spc="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influência:</a:t>
            </a:r>
            <a:endParaRPr dirty="0">
              <a:latin typeface="Arial"/>
              <a:cs typeface="Arial"/>
            </a:endParaRPr>
          </a:p>
          <a:p>
            <a:pPr marL="612775" indent="-142875">
              <a:spcBef>
                <a:spcPts val="1000"/>
              </a:spcBef>
              <a:buChar char="•"/>
              <a:tabLst>
                <a:tab pos="613410" algn="l"/>
              </a:tabLst>
            </a:pPr>
            <a:r>
              <a:rPr spc="-5" dirty="0">
                <a:latin typeface="Arial"/>
                <a:cs typeface="Arial"/>
              </a:rPr>
              <a:t>no seu </a:t>
            </a:r>
            <a:r>
              <a:rPr b="1" spc="-5" dirty="0">
                <a:latin typeface="Arial"/>
                <a:cs typeface="Arial"/>
              </a:rPr>
              <a:t>perfil </a:t>
            </a:r>
            <a:r>
              <a:rPr b="1" dirty="0">
                <a:latin typeface="Arial"/>
                <a:cs typeface="Arial"/>
              </a:rPr>
              <a:t>longitudinal</a:t>
            </a:r>
            <a:r>
              <a:rPr dirty="0">
                <a:latin typeface="Arial"/>
                <a:cs typeface="Arial"/>
              </a:rPr>
              <a:t>;</a:t>
            </a:r>
          </a:p>
          <a:p>
            <a:pPr marL="612775" indent="-142875">
              <a:spcBef>
                <a:spcPts val="1005"/>
              </a:spcBef>
              <a:buChar char="•"/>
              <a:tabLst>
                <a:tab pos="613410" algn="l"/>
              </a:tabLst>
            </a:pPr>
            <a:r>
              <a:rPr spc="-5" dirty="0">
                <a:latin typeface="Arial"/>
                <a:cs typeface="Arial"/>
              </a:rPr>
              <a:t>no seu </a:t>
            </a:r>
            <a:r>
              <a:rPr b="1" spc="-5" dirty="0">
                <a:latin typeface="Arial"/>
                <a:cs typeface="Arial"/>
              </a:rPr>
              <a:t>perfil </a:t>
            </a:r>
            <a:r>
              <a:rPr b="1" spc="-10" dirty="0">
                <a:latin typeface="Arial"/>
                <a:cs typeface="Arial"/>
              </a:rPr>
              <a:t>transversal</a:t>
            </a:r>
            <a:r>
              <a:rPr spc="-1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00EA684-EEBF-4EE5-B4BE-33025B84A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5847"/>
          </a:xfrm>
          <a:solidFill>
            <a:srgbClr val="009999"/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Águas Superficiais</a:t>
            </a:r>
            <a:endParaRPr lang="pt-PT" sz="32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EEBD83-8913-4D7C-ABCE-350C289A023C}"/>
              </a:ext>
            </a:extLst>
          </p:cNvPr>
          <p:cNvSpPr txBox="1"/>
          <p:nvPr/>
        </p:nvSpPr>
        <p:spPr>
          <a:xfrm>
            <a:off x="1929461" y="1286203"/>
            <a:ext cx="83330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Os rios nascem, normalmente, em regiões montanhosas, lagos, nascentes ou fusão de glaciares. O desenvolvimento de um rio depende: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000" dirty="0"/>
              <a:t>Das características climáticas da região;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000" dirty="0"/>
              <a:t>Do relevo (forma das vertentes, declive);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000" dirty="0"/>
              <a:t>Da natureza dos terrenos (maior ou menor permeabilidade);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000" dirty="0"/>
              <a:t>Da existência de coberto vegetal (a vegetação retém melhor a água);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2000" dirty="0"/>
              <a:t>Da ação do ser humano (através da construção de barragens, da regulação do leito dos rios, edificação nos leitos de cheia).</a:t>
            </a:r>
          </a:p>
        </p:txBody>
      </p:sp>
    </p:spTree>
    <p:extLst>
      <p:ext uri="{BB962C8B-B14F-4D97-AF65-F5344CB8AC3E}">
        <p14:creationId xmlns:p14="http://schemas.microsoft.com/office/powerpoint/2010/main" val="2892807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3098</Words>
  <Application>Microsoft Office PowerPoint</Application>
  <PresentationFormat>Ecrã Panorâmico</PresentationFormat>
  <Paragraphs>361</Paragraphs>
  <Slides>56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Precipitação: fator condicionante das disponibilidades hídricas</vt:lpstr>
      <vt:lpstr>Precipitação: fator condicionante das disponibilidades hídricas</vt:lpstr>
      <vt:lpstr>As Disponibilidades Hídricas</vt:lpstr>
      <vt:lpstr>As Disponibilidades Hídricas</vt:lpstr>
      <vt:lpstr>As Águas Superficiais</vt:lpstr>
      <vt:lpstr>As Águas Superficiais</vt:lpstr>
      <vt:lpstr>As Águas Superficiais</vt:lpstr>
      <vt:lpstr>As Águas Superficiais</vt:lpstr>
      <vt:lpstr>As Águas Superficiais: Perfil Transversal</vt:lpstr>
      <vt:lpstr>As Águas Superficiais: Perfil Longitudinal</vt:lpstr>
      <vt:lpstr>As Águas Superficiais: Perfil Longitudinal</vt:lpstr>
      <vt:lpstr>As Águas Superficiais: Perfil Longitudinal</vt:lpstr>
      <vt:lpstr>As Principais Bacias Hidrográficas</vt:lpstr>
      <vt:lpstr>As Principais Bacias Hidrográficas</vt:lpstr>
      <vt:lpstr>As Principais Bacias Hidrográficas: Balanço Hídrico</vt:lpstr>
      <vt:lpstr>As Principais Bacias Hidrográficas: Balanço Hídrico</vt:lpstr>
      <vt:lpstr>As Principais Bacias Hidrográficas: Balanço Hídrico</vt:lpstr>
      <vt:lpstr>As Principais Bacias Hidrográficas: Balanço Hídrico</vt:lpstr>
      <vt:lpstr>Variação do Caudal dos Rios</vt:lpstr>
      <vt:lpstr>Variação do Caudal dos Rios</vt:lpstr>
      <vt:lpstr>Variação do Caudal dos Rios</vt:lpstr>
      <vt:lpstr>Variação do Caudal dos Rios</vt:lpstr>
      <vt:lpstr>Variação do Caudal dos Rios</vt:lpstr>
      <vt:lpstr>Variação do Caudal dos Rios</vt:lpstr>
      <vt:lpstr>Variação do Caudal dos Rios</vt:lpstr>
      <vt:lpstr>Variação do Caudal dos Rios </vt:lpstr>
      <vt:lpstr>Variação do Caudal dos Rios</vt:lpstr>
      <vt:lpstr>Variação do Caudal dos Rios</vt:lpstr>
      <vt:lpstr>Variação do Caudal dos Rios: influencia da ação humana</vt:lpstr>
      <vt:lpstr>Variação do Caudal dos Rios: influencia da ação humana</vt:lpstr>
      <vt:lpstr>Águas Superficiais: Lagos e Lagoas</vt:lpstr>
      <vt:lpstr>Águas Superficiais: Lagos e Lagoas</vt:lpstr>
      <vt:lpstr>Águas Superficiais: Lagos e Lagoas</vt:lpstr>
      <vt:lpstr>Águas Superficiais: Lagos e Lagoas</vt:lpstr>
      <vt:lpstr>Águas Superficiais: Albufeiras</vt:lpstr>
      <vt:lpstr>Águas Superficiais: Albufeiras</vt:lpstr>
      <vt:lpstr>Águas Subterrâneas</vt:lpstr>
      <vt:lpstr>Águas Subterrâneas</vt:lpstr>
      <vt:lpstr>Apresentação do PowerPoint</vt:lpstr>
      <vt:lpstr>Águas Subterrâneas</vt:lpstr>
      <vt:lpstr>Apresentação do PowerPoint</vt:lpstr>
      <vt:lpstr>Apresentação do PowerPoint</vt:lpstr>
      <vt:lpstr>Águas Subterrâneas</vt:lpstr>
      <vt:lpstr>Apresentação do PowerPoint</vt:lpstr>
      <vt:lpstr>Apresentação do PowerPoint</vt:lpstr>
      <vt:lpstr>Águas Subterrâneas</vt:lpstr>
      <vt:lpstr>Águas Subterrâneas</vt:lpstr>
      <vt:lpstr>Águas Subterrâneas</vt:lpstr>
      <vt:lpstr>Águas Subterrâneas</vt:lpstr>
      <vt:lpstr>Utilização das Águas Subterrâneas</vt:lpstr>
      <vt:lpstr>Utilização das Águas Subterrâneas</vt:lpstr>
      <vt:lpstr>Utilização das Águas Subterrâneas</vt:lpstr>
      <vt:lpstr>Águas Subterrâneas: vulnerabilidade dos Aquíferos</vt:lpstr>
      <vt:lpstr>Águas Subterrâneas: minerais e termais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Coutinho</dc:creator>
  <cp:lastModifiedBy>Ana Pimentel</cp:lastModifiedBy>
  <cp:revision>58</cp:revision>
  <dcterms:created xsi:type="dcterms:W3CDTF">2018-05-12T15:29:20Z</dcterms:created>
  <dcterms:modified xsi:type="dcterms:W3CDTF">2020-06-01T18:36:39Z</dcterms:modified>
</cp:coreProperties>
</file>