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6" r:id="rId13"/>
    <p:sldId id="275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F3F"/>
    <a:srgbClr val="FCFEAC"/>
    <a:srgbClr val="D3A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0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5310"/>
            <a:ext cx="6860950" cy="268738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92097" y="2323709"/>
            <a:ext cx="65331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92096" y="3740190"/>
            <a:ext cx="6516000" cy="0"/>
          </a:xfrm>
          <a:prstGeom prst="line">
            <a:avLst/>
          </a:prstGeom>
          <a:ln w="22225" cap="rnd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 userDrawn="1"/>
        </p:nvSpPr>
        <p:spPr>
          <a:xfrm rot="10800000">
            <a:off x="8214926" y="-1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83517" y="94653"/>
            <a:ext cx="586853" cy="566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92096" y="3886122"/>
            <a:ext cx="6475413" cy="55880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328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96" y="53956"/>
            <a:ext cx="8674633" cy="4625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1426649"/>
            <a:ext cx="8726718" cy="49059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716507"/>
            <a:ext cx="143301" cy="553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11"/>
          <p:cNvSpPr/>
          <p:nvPr userDrawn="1"/>
        </p:nvSpPr>
        <p:spPr>
          <a:xfrm>
            <a:off x="192096" y="716507"/>
            <a:ext cx="7873732" cy="553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chemeClr val="accent3">
                  <a:lumMod val="45000"/>
                  <a:lumOff val="55000"/>
                </a:schemeClr>
              </a:gs>
              <a:gs pos="58000">
                <a:schemeClr val="bg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709682"/>
            <a:ext cx="7614423" cy="54001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0800000">
            <a:off x="8214926" y="-1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83517" y="94653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32730"/>
            <a:ext cx="9144000" cy="60450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096" y="53956"/>
            <a:ext cx="8674633" cy="4625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92095" y="1310232"/>
            <a:ext cx="8726718" cy="5022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137505" y="696035"/>
            <a:ext cx="8835898" cy="553663"/>
          </a:xfrm>
          <a:prstGeom prst="roundRect">
            <a:avLst>
              <a:gd name="adj" fmla="val 2159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6" y="689210"/>
            <a:ext cx="7614423" cy="54001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04365"/>
            <a:ext cx="9144000" cy="18492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4" name="Round Same Side Corner Rectangle 3"/>
          <p:cNvSpPr/>
          <p:nvPr userDrawn="1"/>
        </p:nvSpPr>
        <p:spPr>
          <a:xfrm>
            <a:off x="8214926" y="6127845"/>
            <a:ext cx="703887" cy="73015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30615" r="34997" b="42992"/>
          <a:stretch/>
        </p:blipFill>
        <p:spPr>
          <a:xfrm>
            <a:off x="8290341" y="6188379"/>
            <a:ext cx="586853" cy="5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0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20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8165" y="254685"/>
            <a:ext cx="6533168" cy="1325563"/>
          </a:xfrm>
        </p:spPr>
        <p:txBody>
          <a:bodyPr/>
          <a:lstStyle/>
          <a:p>
            <a:r>
              <a:rPr lang="pt-PT" dirty="0"/>
              <a:t>Números Racionais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50970" y="3025993"/>
            <a:ext cx="6475413" cy="558800"/>
          </a:xfrm>
        </p:spPr>
        <p:txBody>
          <a:bodyPr/>
          <a:lstStyle/>
          <a:p>
            <a:r>
              <a:rPr lang="pt-PT" dirty="0">
                <a:solidFill>
                  <a:srgbClr val="FF0000"/>
                </a:solidFill>
              </a:rPr>
              <a:t>Adição e subtração de números racionais</a:t>
            </a:r>
          </a:p>
        </p:txBody>
      </p:sp>
    </p:spTree>
    <p:extLst>
      <p:ext uri="{BB962C8B-B14F-4D97-AF65-F5344CB8AC3E}">
        <p14:creationId xmlns:p14="http://schemas.microsoft.com/office/powerpoint/2010/main" val="25673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537149" y="3644717"/>
                <a:ext cx="6090964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pt-PT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𝟑𝟎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17</m:t>
                          </m:r>
                          <m:r>
                            <a:rPr lang="pt-PT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pt-PT" sz="20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𝟑𝟎</m:t>
                          </m:r>
                          <m:r>
                            <a:rPr lang="pt-PT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pt-PT" sz="2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5</m:t>
                          </m:r>
                          <m:r>
                            <a:rPr lang="pt-PT" sz="20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pt-PT" sz="20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𝟐𝟒</m:t>
                          </m:r>
                          <m:r>
                            <a:rPr lang="pt-PT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pt-PT" sz="2000" b="1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pt-PT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68</m:t>
                          </m:r>
                        </m:num>
                        <m:den>
                          <m:r>
                            <a:rPr lang="pt-PT" sz="2000" b="1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𝟏𝟐𝟎</m:t>
                          </m:r>
                        </m:den>
                      </m:f>
                      <m:r>
                        <a:rPr lang="pt-PT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PT" sz="2000" b="1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𝟏𝟐𝟎</m:t>
                          </m:r>
                        </m:den>
                      </m:f>
                      <m:r>
                        <a:rPr lang="pt-PT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43</m:t>
                          </m:r>
                        </m:num>
                        <m:den>
                          <m:r>
                            <a:rPr lang="pt-PT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149" y="3644717"/>
                <a:ext cx="6090964" cy="676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24"/>
          <p:cNvSpPr/>
          <p:nvPr/>
        </p:nvSpPr>
        <p:spPr>
          <a:xfrm>
            <a:off x="3060593" y="3552386"/>
            <a:ext cx="2268000" cy="81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ângulo 25"/>
          <p:cNvSpPr/>
          <p:nvPr/>
        </p:nvSpPr>
        <p:spPr>
          <a:xfrm>
            <a:off x="5251531" y="3601593"/>
            <a:ext cx="1626348" cy="76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ângulo 26"/>
          <p:cNvSpPr/>
          <p:nvPr/>
        </p:nvSpPr>
        <p:spPr>
          <a:xfrm>
            <a:off x="6790787" y="3593506"/>
            <a:ext cx="7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096" y="708981"/>
            <a:ext cx="8839871" cy="569188"/>
          </a:xfrm>
        </p:spPr>
        <p:txBody>
          <a:bodyPr/>
          <a:lstStyle/>
          <a:p>
            <a:r>
              <a:rPr lang="pt-PT" sz="2700" dirty="0"/>
              <a:t>Adição e subtração de números racionais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2096" y="1424762"/>
            <a:ext cx="8733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Um denominador comum pode ser obtido calculando o mínimo múltiplo comum dos denominadores de cada uma das frações.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75983"/>
              </p:ext>
            </p:extLst>
          </p:nvPr>
        </p:nvGraphicFramePr>
        <p:xfrm>
          <a:off x="395207" y="2342978"/>
          <a:ext cx="823986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b="1" dirty="0">
                          <a:solidFill>
                            <a:srgbClr val="C00000"/>
                          </a:solidFill>
                        </a:rPr>
                        <a:t>Exemplo: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028659" y="2706560"/>
                <a:ext cx="2795473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𝑐</m:t>
                      </m:r>
                      <m:r>
                        <a:rPr lang="pt-PT" sz="2000" i="1" dirty="0">
                          <a:latin typeface="Cambria Math"/>
                        </a:rPr>
                        <m:t>. (</m:t>
                      </m:r>
                      <m:r>
                        <a:rPr lang="pt-PT" sz="20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2000" i="1" dirty="0">
                          <a:latin typeface="Cambria Math"/>
                        </a:rPr>
                        <m:t>, </m:t>
                      </m:r>
                      <m:r>
                        <a:rPr lang="pt-PT" sz="20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𝟑𝟎</m:t>
                      </m:r>
                      <m:r>
                        <a:rPr lang="pt-PT" sz="2000" i="1" dirty="0">
                          <a:latin typeface="Cambria Math"/>
                        </a:rPr>
                        <m:t>)=</m:t>
                      </m:r>
                      <m:r>
                        <a:rPr lang="pt-PT" sz="2000" b="1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pt-PT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659" y="2706560"/>
                <a:ext cx="279547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824969" y="4355377"/>
                <a:ext cx="558473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69" y="4355377"/>
                <a:ext cx="55847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461177" y="4370430"/>
                <a:ext cx="558473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77" y="4370430"/>
                <a:ext cx="55847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6" grpId="0" animBg="1"/>
      <p:bldP spid="2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usana\Desktop\fii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7" y="3199686"/>
            <a:ext cx="3004457" cy="26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NÚMEROS RACIONAIS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064" y="317206"/>
            <a:ext cx="8839871" cy="569188"/>
          </a:xfrm>
        </p:spPr>
        <p:txBody>
          <a:bodyPr/>
          <a:lstStyle/>
          <a:p>
            <a:r>
              <a:rPr lang="pt-PT" sz="2700" dirty="0"/>
              <a:t>Adição e subtração de números racionais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36484" y="1608090"/>
            <a:ext cx="8639503" cy="446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62632" y="1650744"/>
            <a:ext cx="8639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O Rui gosta de livros de aventuras. Há dois dias começou a ler um novo livro.  </a:t>
            </a:r>
          </a:p>
          <a:p>
            <a:endParaRPr lang="pt-PT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No primeiro dia leu       e no segundo dia leu       do mesmo livro.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2033515" y="2328652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15" y="2328652"/>
                <a:ext cx="1048760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/>
              <p:cNvSpPr txBox="1"/>
              <p:nvPr/>
            </p:nvSpPr>
            <p:spPr>
              <a:xfrm>
                <a:off x="4604089" y="2328651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89" y="2328651"/>
                <a:ext cx="1048760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3580532" y="3146661"/>
            <a:ext cx="592922" cy="2520000"/>
            <a:chOff x="4442216" y="2160827"/>
            <a:chExt cx="592922" cy="4096987"/>
          </a:xfrm>
        </p:grpSpPr>
        <p:cxnSp>
          <p:nvCxnSpPr>
            <p:cNvPr id="22" name="Conexão recta 21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22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23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ângulo 27"/>
          <p:cNvSpPr/>
          <p:nvPr/>
        </p:nvSpPr>
        <p:spPr>
          <a:xfrm>
            <a:off x="415635" y="3324289"/>
            <a:ext cx="3004457" cy="25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602455" y="3649407"/>
            <a:ext cx="5113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1. </a:t>
            </a:r>
            <a:r>
              <a:rPr lang="pt-PT" sz="2000" dirty="0"/>
              <a:t>Que parte do livro já leu? </a:t>
            </a:r>
          </a:p>
          <a:p>
            <a:endParaRPr lang="pt-PT" sz="2000" dirty="0"/>
          </a:p>
          <a:p>
            <a:r>
              <a:rPr lang="pt-PT" sz="2000" b="1" dirty="0">
                <a:solidFill>
                  <a:srgbClr val="C00000"/>
                </a:solidFill>
              </a:rPr>
              <a:t>2. </a:t>
            </a:r>
            <a:r>
              <a:rPr lang="pt-PT" sz="2000" dirty="0"/>
              <a:t>Que parte do livro falta ainda ler?</a:t>
            </a:r>
          </a:p>
          <a:p>
            <a:endParaRPr lang="pt-PT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801E58C-680F-4125-98E6-60B6E436A8D6}"/>
              </a:ext>
            </a:extLst>
          </p:cNvPr>
          <p:cNvSpPr/>
          <p:nvPr/>
        </p:nvSpPr>
        <p:spPr>
          <a:xfrm>
            <a:off x="191932" y="1075419"/>
            <a:ext cx="240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PROBLEMA RESOLVIDO</a:t>
            </a:r>
          </a:p>
        </p:txBody>
      </p:sp>
    </p:spTree>
    <p:extLst>
      <p:ext uri="{BB962C8B-B14F-4D97-AF65-F5344CB8AC3E}">
        <p14:creationId xmlns:p14="http://schemas.microsoft.com/office/powerpoint/2010/main" val="377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8" grpId="0"/>
      <p:bldP spid="18" grpId="0"/>
      <p:bldP spid="2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716851" y="4943759"/>
            <a:ext cx="4840454" cy="710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 descr="C:\Users\Susana\Desktop\fii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3199686"/>
            <a:ext cx="3004457" cy="26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NÚMEROS RACIONAIS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36483" y="328011"/>
            <a:ext cx="8839871" cy="569188"/>
          </a:xfrm>
        </p:spPr>
        <p:txBody>
          <a:bodyPr/>
          <a:lstStyle/>
          <a:p>
            <a:r>
              <a:rPr lang="pt-PT" sz="2700" dirty="0"/>
              <a:t>Adição e subtração de números racionais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36484" y="1608090"/>
            <a:ext cx="8639503" cy="446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36483" y="2138471"/>
            <a:ext cx="8639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 O Rui gosta de livros de aventuras. Há dois dias começou a ler um novo livro.  </a:t>
            </a:r>
          </a:p>
          <a:p>
            <a:endParaRPr lang="pt-PT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No primeiro dia leu       e no segundo dia leu       do mesmo livro.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33516" y="2474638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16" y="2474638"/>
                <a:ext cx="1048760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628863" y="2492539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863" y="2492539"/>
                <a:ext cx="1048760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3580532" y="3146661"/>
            <a:ext cx="592922" cy="2520000"/>
            <a:chOff x="4442216" y="2160827"/>
            <a:chExt cx="592922" cy="4096987"/>
          </a:xfrm>
        </p:grpSpPr>
        <p:cxnSp>
          <p:nvCxnSpPr>
            <p:cNvPr id="22" name="Conexão recta 21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22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23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ângulo 27"/>
          <p:cNvSpPr/>
          <p:nvPr/>
        </p:nvSpPr>
        <p:spPr>
          <a:xfrm>
            <a:off x="475013" y="3146661"/>
            <a:ext cx="3004457" cy="25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580532" y="3127328"/>
            <a:ext cx="511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1. </a:t>
            </a:r>
            <a:r>
              <a:rPr lang="pt-PT" sz="2000" dirty="0"/>
              <a:t>Que parte do livro já leu?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798493" y="3715185"/>
                <a:ext cx="3154977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93" y="3715185"/>
                <a:ext cx="3154977" cy="676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819759" y="4410053"/>
                <a:ext cx="558473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759" y="4410053"/>
                <a:ext cx="5584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ângulo 19"/>
          <p:cNvSpPr/>
          <p:nvPr/>
        </p:nvSpPr>
        <p:spPr>
          <a:xfrm>
            <a:off x="4790183" y="3610646"/>
            <a:ext cx="887440" cy="88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5601320" y="3715185"/>
            <a:ext cx="733864" cy="88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3729394" y="4986291"/>
            <a:ext cx="5295455" cy="634789"/>
            <a:chOff x="3580532" y="4943759"/>
            <a:chExt cx="5295455" cy="634789"/>
          </a:xfrm>
        </p:grpSpPr>
        <p:sp>
          <p:nvSpPr>
            <p:cNvPr id="2" name="CaixaDeTexto 1"/>
            <p:cNvSpPr txBox="1"/>
            <p:nvPr/>
          </p:nvSpPr>
          <p:spPr>
            <a:xfrm>
              <a:off x="3580532" y="5039833"/>
              <a:ext cx="5295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/>
                <a:t>R: </a:t>
              </a:r>
              <a:r>
                <a:rPr lang="pt-PT" sz="2000" dirty="0"/>
                <a:t>O Rui já leu      do livro.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4770630" y="4943759"/>
                  <a:ext cx="104876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pt-P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0630" y="4943759"/>
                  <a:ext cx="1048760" cy="63478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25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716851" y="4943759"/>
            <a:ext cx="4840454" cy="710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7" name="Picture 3" descr="C:\Users\Susana\Desktop\fii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3199686"/>
            <a:ext cx="3004457" cy="264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4978" y="215078"/>
            <a:ext cx="8839871" cy="569188"/>
          </a:xfrm>
        </p:spPr>
        <p:txBody>
          <a:bodyPr/>
          <a:lstStyle/>
          <a:p>
            <a:pPr algn="just"/>
            <a:r>
              <a:rPr lang="pt-PT" sz="2700" dirty="0"/>
              <a:t>Adição e subtração de números racionais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36484" y="1608090"/>
            <a:ext cx="8639503" cy="446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36483" y="2138471"/>
            <a:ext cx="86395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 O Rui gosta de livros de aventuras. Há dois dias começou a ler um novo livro.  </a:t>
            </a:r>
          </a:p>
          <a:p>
            <a:endParaRPr lang="pt-PT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2000" b="1" dirty="0">
                <a:solidFill>
                  <a:schemeClr val="accent5">
                    <a:lumMod val="50000"/>
                  </a:schemeClr>
                </a:solidFill>
              </a:rPr>
              <a:t>No primeiro dia leu       e no segundo dia leu       do mesmo livro.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033516" y="2474638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16" y="2474638"/>
                <a:ext cx="1048760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628863" y="2492539"/>
                <a:ext cx="104876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pt-PT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pt-PT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863" y="2492539"/>
                <a:ext cx="1048760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3580532" y="3146661"/>
            <a:ext cx="592922" cy="2520000"/>
            <a:chOff x="4442216" y="2160827"/>
            <a:chExt cx="592922" cy="4096987"/>
          </a:xfrm>
        </p:grpSpPr>
        <p:cxnSp>
          <p:nvCxnSpPr>
            <p:cNvPr id="22" name="Conexão recta 21"/>
            <p:cNvCxnSpPr/>
            <p:nvPr/>
          </p:nvCxnSpPr>
          <p:spPr>
            <a:xfrm>
              <a:off x="4442216" y="2160827"/>
              <a:ext cx="0" cy="409698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cta 22"/>
            <p:cNvCxnSpPr/>
            <p:nvPr/>
          </p:nvCxnSpPr>
          <p:spPr>
            <a:xfrm>
              <a:off x="4442216" y="2160827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xão recta 23"/>
            <p:cNvCxnSpPr/>
            <p:nvPr/>
          </p:nvCxnSpPr>
          <p:spPr>
            <a:xfrm>
              <a:off x="4442216" y="6257814"/>
              <a:ext cx="59292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ângulo 27"/>
          <p:cNvSpPr/>
          <p:nvPr/>
        </p:nvSpPr>
        <p:spPr>
          <a:xfrm>
            <a:off x="475013" y="3146661"/>
            <a:ext cx="3004457" cy="252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/>
          <p:cNvSpPr txBox="1"/>
          <p:nvPr/>
        </p:nvSpPr>
        <p:spPr>
          <a:xfrm>
            <a:off x="3580532" y="3127328"/>
            <a:ext cx="511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C00000"/>
                </a:solidFill>
              </a:rPr>
              <a:t>2. </a:t>
            </a:r>
            <a:r>
              <a:rPr lang="pt-PT" sz="2000" dirty="0"/>
              <a:t>Que parte do livro falta ainda ler?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798493" y="3715185"/>
                <a:ext cx="3154977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/>
                        </a:rPr>
                        <m:t>1</m:t>
                      </m:r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000" i="1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493" y="3715185"/>
                <a:ext cx="3154977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ângulo 19"/>
          <p:cNvSpPr/>
          <p:nvPr/>
        </p:nvSpPr>
        <p:spPr>
          <a:xfrm>
            <a:off x="4929873" y="3569465"/>
            <a:ext cx="1194112" cy="88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6060187" y="3685426"/>
            <a:ext cx="733864" cy="88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3729394" y="4986291"/>
            <a:ext cx="5295455" cy="634789"/>
            <a:chOff x="3580532" y="4943759"/>
            <a:chExt cx="5295455" cy="634789"/>
          </a:xfrm>
        </p:grpSpPr>
        <p:sp>
          <p:nvSpPr>
            <p:cNvPr id="2" name="CaixaDeTexto 1"/>
            <p:cNvSpPr txBox="1"/>
            <p:nvPr/>
          </p:nvSpPr>
          <p:spPr>
            <a:xfrm>
              <a:off x="3580532" y="5039833"/>
              <a:ext cx="5295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000" b="1" dirty="0"/>
                <a:t>R: </a:t>
              </a:r>
              <a:r>
                <a:rPr lang="pt-PT" sz="2000" dirty="0"/>
                <a:t>Falta ler     do livro.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4377209" y="4943759"/>
                  <a:ext cx="1048760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pt-PT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209" y="4943759"/>
                  <a:ext cx="1048760" cy="63478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98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5712" y="348861"/>
            <a:ext cx="8812575" cy="569188"/>
          </a:xfrm>
        </p:spPr>
        <p:txBody>
          <a:bodyPr/>
          <a:lstStyle/>
          <a:p>
            <a:r>
              <a:rPr lang="pt-PT" dirty="0"/>
              <a:t>Adição e subtração de números racionais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165712" y="1330176"/>
            <a:ext cx="8859534" cy="1475106"/>
            <a:chOff x="29278" y="1474684"/>
            <a:chExt cx="9025247" cy="1475106"/>
          </a:xfrm>
        </p:grpSpPr>
        <p:sp>
          <p:nvSpPr>
            <p:cNvPr id="9" name="CaixaDeTexto 8"/>
            <p:cNvSpPr txBox="1"/>
            <p:nvPr/>
          </p:nvSpPr>
          <p:spPr>
            <a:xfrm>
              <a:off x="29278" y="1595573"/>
              <a:ext cx="902524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2400" dirty="0"/>
                <a:t>O Martim comeu       da tarte que a mãe fez e a Joana, que tinha mais fome, comeu     .</a:t>
              </a:r>
            </a:p>
            <a:p>
              <a:endParaRPr lang="pt-PT" sz="1000" dirty="0"/>
            </a:p>
            <a:p>
              <a:r>
                <a:rPr lang="pt-PT" sz="2400" dirty="0"/>
                <a:t>Que parte da tarte comeram em conjunto?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259952" y="1474684"/>
                  <a:ext cx="617514" cy="727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2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t-PT" sz="22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pt-PT" sz="2200" dirty="0"/>
                </a:p>
              </p:txBody>
            </p:sp>
          </mc:Choice>
          <mc:Fallback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9952" y="1474684"/>
                  <a:ext cx="617514" cy="7271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1417348" y="1924390"/>
                  <a:ext cx="961901" cy="725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200" b="0" i="1" smtClean="0"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pt-PT" sz="22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pt-PT" sz="2200" dirty="0"/>
                </a:p>
              </p:txBody>
            </p:sp>
          </mc:Choice>
          <mc:Fallback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7348" y="1924390"/>
                  <a:ext cx="961901" cy="725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C:\Users\Susana\Desktop\fig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40" y="2785309"/>
            <a:ext cx="2361992" cy="16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sana\Desktop\fig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39" y="2760845"/>
            <a:ext cx="234127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o 53"/>
          <p:cNvGrpSpPr/>
          <p:nvPr/>
        </p:nvGrpSpPr>
        <p:grpSpPr>
          <a:xfrm>
            <a:off x="3523257" y="4330941"/>
            <a:ext cx="576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5" name="Parêntese direito 54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6" name="Conexão recta unidireccional 55"/>
            <p:cNvCxnSpPr>
              <a:stCxn id="55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ângulo 39"/>
          <p:cNvSpPr/>
          <p:nvPr/>
        </p:nvSpPr>
        <p:spPr>
          <a:xfrm>
            <a:off x="2847819" y="4694762"/>
            <a:ext cx="1908000" cy="4963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Parte do Martim</a:t>
            </a:r>
          </a:p>
        </p:txBody>
      </p:sp>
      <p:grpSp>
        <p:nvGrpSpPr>
          <p:cNvPr id="58" name="Grupo 57"/>
          <p:cNvGrpSpPr/>
          <p:nvPr/>
        </p:nvGrpSpPr>
        <p:grpSpPr>
          <a:xfrm>
            <a:off x="4779569" y="4307191"/>
            <a:ext cx="1188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9" name="Parêntese direito 58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0" name="Conexão recta unidireccional 59"/>
            <p:cNvCxnSpPr>
              <a:stCxn id="59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Rectângulo 60"/>
          <p:cNvSpPr/>
          <p:nvPr/>
        </p:nvSpPr>
        <p:spPr>
          <a:xfrm>
            <a:off x="4825860" y="4698255"/>
            <a:ext cx="1728000" cy="49637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solidFill>
                  <a:schemeClr val="tx1"/>
                </a:solidFill>
              </a:rPr>
              <a:t>Parte da Joana</a:t>
            </a:r>
          </a:p>
        </p:txBody>
      </p:sp>
      <p:grpSp>
        <p:nvGrpSpPr>
          <p:cNvPr id="66" name="Grupo 65"/>
          <p:cNvGrpSpPr/>
          <p:nvPr/>
        </p:nvGrpSpPr>
        <p:grpSpPr>
          <a:xfrm>
            <a:off x="3811257" y="5474708"/>
            <a:ext cx="5226722" cy="727122"/>
            <a:chOff x="39593" y="5246793"/>
            <a:chExt cx="5226722" cy="727122"/>
          </a:xfrm>
        </p:grpSpPr>
        <p:sp>
          <p:nvSpPr>
            <p:cNvPr id="62" name="CaixaDeTexto 61"/>
            <p:cNvSpPr txBox="1"/>
            <p:nvPr/>
          </p:nvSpPr>
          <p:spPr>
            <a:xfrm>
              <a:off x="39593" y="5379522"/>
              <a:ext cx="52267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/>
                <a:t>Comeram, no total,      da tarte.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ixaDeTexto 64"/>
                <p:cNvSpPr txBox="1"/>
                <p:nvPr/>
              </p:nvSpPr>
              <p:spPr>
                <a:xfrm>
                  <a:off x="2384993" y="5246793"/>
                  <a:ext cx="617514" cy="727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200" b="0" i="1" smtClean="0">
                                <a:latin typeface="Cambria Math"/>
                              </a:rPr>
                              <m:t>6</m:t>
                            </m:r>
                          </m:num>
                          <m:den>
                            <m:r>
                              <a:rPr lang="pt-PT" sz="2200" b="0" i="1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pt-PT" sz="2200" dirty="0"/>
                </a:p>
              </p:txBody>
            </p:sp>
          </mc:Choice>
          <mc:Fallback xmlns="">
            <p:sp>
              <p:nvSpPr>
                <p:cNvPr id="65" name="CaixaDeTex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993" y="5246793"/>
                  <a:ext cx="617514" cy="72712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532874" y="5475477"/>
                <a:ext cx="2785012" cy="7848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2+4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4" y="5475477"/>
                <a:ext cx="2785012" cy="7848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cta unidireccional 2"/>
          <p:cNvCxnSpPr/>
          <p:nvPr/>
        </p:nvCxnSpPr>
        <p:spPr>
          <a:xfrm>
            <a:off x="3263294" y="5881572"/>
            <a:ext cx="468000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1F25075F-E60C-445A-B9C1-154518377358}"/>
              </a:ext>
            </a:extLst>
          </p:cNvPr>
          <p:cNvSpPr/>
          <p:nvPr/>
        </p:nvSpPr>
        <p:spPr>
          <a:xfrm>
            <a:off x="165712" y="943063"/>
            <a:ext cx="240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PROBLEMA RESOLVIDO</a:t>
            </a:r>
          </a:p>
        </p:txBody>
      </p:sp>
    </p:spTree>
    <p:extLst>
      <p:ext uri="{BB962C8B-B14F-4D97-AF65-F5344CB8AC3E}">
        <p14:creationId xmlns:p14="http://schemas.microsoft.com/office/powerpoint/2010/main" val="14094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2096" y="516531"/>
            <a:ext cx="8826223" cy="569188"/>
          </a:xfrm>
        </p:spPr>
        <p:txBody>
          <a:bodyPr/>
          <a:lstStyle/>
          <a:p>
            <a:r>
              <a:rPr lang="pt-PT" dirty="0"/>
              <a:t>Adição e subtração de números racionais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arredondado 19"/>
              <p:cNvSpPr/>
              <p:nvPr/>
            </p:nvSpPr>
            <p:spPr>
              <a:xfrm>
                <a:off x="546267" y="2357453"/>
                <a:ext cx="8134597" cy="219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dirty="0">
                    <a:solidFill>
                      <a:schemeClr val="tx1"/>
                    </a:solidFill>
                  </a:rPr>
                  <a:t>Para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adicionar dois números representados por </a:t>
                </a:r>
                <a:r>
                  <a:rPr lang="pt-PT" sz="2400" b="1" dirty="0" err="1">
                    <a:solidFill>
                      <a:srgbClr val="C00000"/>
                    </a:solidFill>
                  </a:rPr>
                  <a:t>frações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 com o mesmo denominador</a:t>
                </a:r>
                <a:r>
                  <a:rPr lang="pt-PT" sz="2400" dirty="0">
                    <a:solidFill>
                      <a:schemeClr val="tx1"/>
                    </a:solidFill>
                  </a:rPr>
                  <a:t>, mantém-se o denominador e adicionam-se os numeradores.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pt-PT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ângulo arredondad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7" y="2357453"/>
                <a:ext cx="8134597" cy="21960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" y="1827670"/>
            <a:ext cx="839794" cy="7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64C4038-EC16-49EB-B6A0-94CCA303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360" y="385363"/>
            <a:ext cx="8785280" cy="569188"/>
          </a:xfrm>
        </p:spPr>
        <p:txBody>
          <a:bodyPr/>
          <a:lstStyle/>
          <a:p>
            <a:r>
              <a:rPr lang="pt-PT" dirty="0"/>
              <a:t>Adição e subtração de números racionais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87458" y="1357974"/>
            <a:ext cx="5415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Que </a:t>
            </a:r>
            <a:r>
              <a:rPr lang="pt-PT" sz="2400" dirty="0" err="1"/>
              <a:t>fração</a:t>
            </a:r>
            <a:r>
              <a:rPr lang="pt-PT" sz="2400" dirty="0"/>
              <a:t> da tarte sobrou?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727751" y="2201707"/>
                <a:ext cx="3851864" cy="7848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/>
                        </a:rPr>
                        <m:t>1</m:t>
                      </m:r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7−6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51" y="2201707"/>
                <a:ext cx="3851864" cy="784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arredondado 9"/>
              <p:cNvSpPr/>
              <p:nvPr/>
            </p:nvSpPr>
            <p:spPr>
              <a:xfrm>
                <a:off x="546267" y="3769682"/>
                <a:ext cx="8134597" cy="2196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sz="2400" dirty="0">
                    <a:solidFill>
                      <a:schemeClr val="tx1"/>
                    </a:solidFill>
                  </a:rPr>
                  <a:t>Para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subtrair dois números representados por frações com o mesmo denominador</a:t>
                </a:r>
                <a:r>
                  <a:rPr lang="pt-PT" sz="2400" dirty="0">
                    <a:solidFill>
                      <a:schemeClr val="tx1"/>
                    </a:solidFill>
                  </a:rPr>
                  <a:t>, mantém-se o denominador e subtraem-se os numeradores.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pt-PT" sz="24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pt-PT" sz="24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, </m:t>
                      </m:r>
                      <m:r>
                        <a:rPr lang="pt-PT" sz="2400" b="1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𝐚</m:t>
                      </m:r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pt-PT" sz="24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pt-PT" sz="24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ângulo arredondad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67" y="3769682"/>
                <a:ext cx="8134597" cy="21960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" y="3390025"/>
            <a:ext cx="839794" cy="7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748352"/>
            <a:ext cx="1762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8749" y="396824"/>
            <a:ext cx="8839871" cy="569188"/>
          </a:xfrm>
        </p:spPr>
        <p:txBody>
          <a:bodyPr/>
          <a:lstStyle/>
          <a:p>
            <a:r>
              <a:rPr lang="pt-PT"/>
              <a:t>Adição e subtração de números racionais</a:t>
            </a:r>
            <a:endParaRPr lang="pt-PT" dirty="0"/>
          </a:p>
        </p:txBody>
      </p:sp>
      <p:grpSp>
        <p:nvGrpSpPr>
          <p:cNvPr id="64" name="Grupo 63"/>
          <p:cNvGrpSpPr/>
          <p:nvPr/>
        </p:nvGrpSpPr>
        <p:grpSpPr>
          <a:xfrm>
            <a:off x="118749" y="1396634"/>
            <a:ext cx="9025247" cy="1133912"/>
            <a:chOff x="-1" y="1396634"/>
            <a:chExt cx="9025247" cy="1133912"/>
          </a:xfrm>
        </p:grpSpPr>
        <p:sp>
          <p:nvSpPr>
            <p:cNvPr id="9" name="CaixaDeTexto 8"/>
            <p:cNvSpPr txBox="1"/>
            <p:nvPr/>
          </p:nvSpPr>
          <p:spPr>
            <a:xfrm>
              <a:off x="-1" y="1545661"/>
              <a:ext cx="902524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400" dirty="0"/>
                <a:t>A Ana comeu       de uma quiche e, depois, comeu      da mesma quiche.</a:t>
              </a:r>
              <a:endParaRPr lang="pt-PT" sz="1000" dirty="0"/>
            </a:p>
            <a:p>
              <a:endParaRPr lang="pt-PT" sz="1000" dirty="0"/>
            </a:p>
            <a:p>
              <a:pPr algn="just"/>
              <a:r>
                <a:rPr lang="pt-PT" sz="2400" dirty="0"/>
                <a:t>Que porção da quiche sobrou para o seu amigo Daniel?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1693738" y="1439863"/>
                  <a:ext cx="617514" cy="727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2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pt-PT" sz="2200" dirty="0"/>
                </a:p>
              </p:txBody>
            </p:sp>
          </mc:Choice>
          <mc:Fallback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3738" y="1439863"/>
                  <a:ext cx="617514" cy="72712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5917928" y="1396634"/>
                  <a:ext cx="961901" cy="725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2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2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PT" sz="2200" dirty="0"/>
                </a:p>
              </p:txBody>
            </p:sp>
          </mc:Choice>
          <mc:Fallback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28" y="1396634"/>
                  <a:ext cx="961901" cy="7259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upo 53"/>
          <p:cNvGrpSpPr/>
          <p:nvPr/>
        </p:nvGrpSpPr>
        <p:grpSpPr>
          <a:xfrm>
            <a:off x="1584573" y="4466552"/>
            <a:ext cx="720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5" name="Parêntese direito 54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6" name="Conexão recta unidireccional 55"/>
            <p:cNvCxnSpPr>
              <a:stCxn id="55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o 57"/>
          <p:cNvGrpSpPr/>
          <p:nvPr/>
        </p:nvGrpSpPr>
        <p:grpSpPr>
          <a:xfrm>
            <a:off x="6254880" y="4466552"/>
            <a:ext cx="1152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9" name="Parêntese direito 58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0" name="Conexão recta unidireccional 59"/>
            <p:cNvCxnSpPr>
              <a:stCxn id="59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Susana\Desktop\piz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2663185"/>
            <a:ext cx="24824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sana\Desktop\piz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38" y="2663185"/>
            <a:ext cx="24467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650722" y="4840170"/>
                <a:ext cx="612001" cy="786177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722" y="4840170"/>
                <a:ext cx="612001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517629" y="4857616"/>
                <a:ext cx="612001" cy="78380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29" y="4857616"/>
                <a:ext cx="612001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69BD760D-1F9C-4FBB-89A8-FD646C0F554E}"/>
              </a:ext>
            </a:extLst>
          </p:cNvPr>
          <p:cNvSpPr/>
          <p:nvPr/>
        </p:nvSpPr>
        <p:spPr>
          <a:xfrm>
            <a:off x="118749" y="1033929"/>
            <a:ext cx="240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PROBLEMA RESOLVIDO</a:t>
            </a:r>
          </a:p>
        </p:txBody>
      </p:sp>
    </p:spTree>
    <p:extLst>
      <p:ext uri="{BB962C8B-B14F-4D97-AF65-F5344CB8AC3E}">
        <p14:creationId xmlns:p14="http://schemas.microsoft.com/office/powerpoint/2010/main" val="26444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064" y="443819"/>
            <a:ext cx="8839871" cy="569188"/>
          </a:xfrm>
        </p:spPr>
        <p:txBody>
          <a:bodyPr/>
          <a:lstStyle/>
          <a:p>
            <a:r>
              <a:rPr lang="pt-PT" dirty="0"/>
              <a:t>Adição e subtração de números racionais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53" y="1406628"/>
            <a:ext cx="902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Para poder adicionar os dois números é necessário dividir a unidade no mesmo número de partes.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1774573" y="4157802"/>
            <a:ext cx="720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5" name="Parêntese direito 54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6" name="Conexão recta unidireccional 55"/>
            <p:cNvCxnSpPr>
              <a:stCxn id="55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o 57"/>
          <p:cNvGrpSpPr/>
          <p:nvPr/>
        </p:nvGrpSpPr>
        <p:grpSpPr>
          <a:xfrm>
            <a:off x="6254880" y="4145927"/>
            <a:ext cx="1152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9" name="Parêntese direito 58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0" name="Conexão recta unidireccional 59"/>
            <p:cNvCxnSpPr>
              <a:stCxn id="59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840722" y="4531420"/>
                <a:ext cx="612001" cy="786177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22" y="4531420"/>
                <a:ext cx="612001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6517629" y="4536991"/>
                <a:ext cx="612001" cy="78380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29" y="4536991"/>
                <a:ext cx="612001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usana\Desktop\piz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96" y="2334989"/>
            <a:ext cx="248249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sana\Desktop\piz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00" y="2334989"/>
            <a:ext cx="24737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4507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Assim, substituímos cada fração por uma equivalente de modo a ambas tenham o mesmo denominador.</a:t>
            </a:r>
          </a:p>
        </p:txBody>
      </p:sp>
    </p:spTree>
    <p:extLst>
      <p:ext uri="{BB962C8B-B14F-4D97-AF65-F5344CB8AC3E}">
        <p14:creationId xmlns:p14="http://schemas.microsoft.com/office/powerpoint/2010/main" val="16779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009" y="443682"/>
            <a:ext cx="8823982" cy="569188"/>
          </a:xfrm>
        </p:spPr>
        <p:txBody>
          <a:bodyPr/>
          <a:lstStyle/>
          <a:p>
            <a:r>
              <a:rPr lang="pt-PT" sz="2700" dirty="0"/>
              <a:t>Adição e subtração de números racionais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53" y="1406628"/>
            <a:ext cx="902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Logo,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6056129" y="2946521"/>
            <a:ext cx="432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5" name="Parêntese direito 54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56" name="Conexão recta unidireccional 55"/>
            <p:cNvCxnSpPr>
              <a:stCxn id="55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o 57"/>
          <p:cNvGrpSpPr/>
          <p:nvPr/>
        </p:nvGrpSpPr>
        <p:grpSpPr>
          <a:xfrm>
            <a:off x="8270158" y="2939012"/>
            <a:ext cx="648000" cy="379189"/>
            <a:chOff x="6372658" y="2584741"/>
            <a:chExt cx="1224000" cy="252001"/>
          </a:xfrm>
          <a:solidFill>
            <a:schemeClr val="bg1">
              <a:lumMod val="95000"/>
            </a:schemeClr>
          </a:solidFill>
        </p:grpSpPr>
        <p:sp>
          <p:nvSpPr>
            <p:cNvPr id="59" name="Parêntese direito 58"/>
            <p:cNvSpPr/>
            <p:nvPr/>
          </p:nvSpPr>
          <p:spPr>
            <a:xfrm rot="5400000">
              <a:off x="6948658" y="2008741"/>
              <a:ext cx="72000" cy="1224000"/>
            </a:xfrm>
            <a:prstGeom prst="rightBracke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cxnSp>
          <p:nvCxnSpPr>
            <p:cNvPr id="60" name="Conexão recta unidireccional 59"/>
            <p:cNvCxnSpPr>
              <a:stCxn id="59" idx="2"/>
            </p:cNvCxnSpPr>
            <p:nvPr/>
          </p:nvCxnSpPr>
          <p:spPr>
            <a:xfrm>
              <a:off x="6984658" y="2656742"/>
              <a:ext cx="0" cy="180000"/>
            </a:xfrm>
            <a:prstGeom prst="straightConnector1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966128" y="3325710"/>
                <a:ext cx="612001" cy="61273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28" y="3325710"/>
                <a:ext cx="612001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8297746" y="3325912"/>
                <a:ext cx="612001" cy="612732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746" y="3325912"/>
                <a:ext cx="612001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Susana\Desktop\piz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66" y="1935678"/>
            <a:ext cx="1380269" cy="10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sana\Desktop\piz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70" y="1935678"/>
            <a:ext cx="1374177" cy="9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85883" y="2171248"/>
                <a:ext cx="4928259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83" y="2171248"/>
                <a:ext cx="4928259" cy="8180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77551" y="2943711"/>
                <a:ext cx="558473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51" y="2943711"/>
                <a:ext cx="5584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413759" y="2958764"/>
                <a:ext cx="558473" cy="369332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1" i="1" dirty="0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59" y="2958764"/>
                <a:ext cx="55847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ângulo 7"/>
          <p:cNvSpPr/>
          <p:nvPr/>
        </p:nvSpPr>
        <p:spPr>
          <a:xfrm>
            <a:off x="1950852" y="2171249"/>
            <a:ext cx="2128601" cy="818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ctângulo 21"/>
          <p:cNvSpPr/>
          <p:nvPr/>
        </p:nvSpPr>
        <p:spPr>
          <a:xfrm>
            <a:off x="4068821" y="2226193"/>
            <a:ext cx="1056085" cy="76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2"/>
          <p:cNvSpPr/>
          <p:nvPr/>
        </p:nvSpPr>
        <p:spPr>
          <a:xfrm>
            <a:off x="5124906" y="2221873"/>
            <a:ext cx="684000" cy="76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118752" y="3980974"/>
            <a:ext cx="902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dirty="0"/>
              <a:t>Para saber que porção de quiche o Daniel poderá comer, calculamos: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040898" y="4715977"/>
                <a:ext cx="3128241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/>
                        </a:rPr>
                        <m:t>1</m:t>
                      </m:r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898" y="4715977"/>
                <a:ext cx="3128241" cy="8180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75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9" grpId="0" animBg="1"/>
      <p:bldP spid="20" grpId="0" animBg="1"/>
      <p:bldP spid="8" grpId="0" animBg="1"/>
      <p:bldP spid="22" grpId="0" animBg="1"/>
      <p:bldP spid="23" grpId="0" animBg="1"/>
      <p:bldP spid="10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2742" y="273005"/>
            <a:ext cx="8771632" cy="569188"/>
          </a:xfrm>
        </p:spPr>
        <p:txBody>
          <a:bodyPr/>
          <a:lstStyle/>
          <a:p>
            <a:r>
              <a:rPr lang="pt-PT" dirty="0"/>
              <a:t>Adição e subtração de números racionais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arredondado 19"/>
              <p:cNvSpPr/>
              <p:nvPr/>
            </p:nvSpPr>
            <p:spPr>
              <a:xfrm>
                <a:off x="493105" y="1623807"/>
                <a:ext cx="8134597" cy="4392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t-PT" sz="2000" dirty="0">
                    <a:solidFill>
                      <a:schemeClr val="tx1"/>
                    </a:solidFill>
                  </a:rPr>
                  <a:t>Para </a:t>
                </a:r>
                <a:r>
                  <a:rPr lang="pt-PT" sz="2000" b="1" dirty="0">
                    <a:solidFill>
                      <a:srgbClr val="C00000"/>
                    </a:solidFill>
                  </a:rPr>
                  <a:t>adicionar ou subtrair dois números representados por </a:t>
                </a:r>
                <a:r>
                  <a:rPr lang="pt-PT" sz="2000" b="1" dirty="0" err="1">
                    <a:solidFill>
                      <a:srgbClr val="C00000"/>
                    </a:solidFill>
                  </a:rPr>
                  <a:t>frações</a:t>
                </a:r>
                <a:r>
                  <a:rPr lang="pt-PT" sz="2000" b="1" dirty="0">
                    <a:solidFill>
                      <a:srgbClr val="C00000"/>
                    </a:solidFill>
                  </a:rPr>
                  <a:t> com denominadores diferentes</a:t>
                </a:r>
                <a:r>
                  <a:rPr lang="pt-PT" sz="2000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just"/>
                <a:r>
                  <a:rPr lang="pt-PT" sz="2000" b="1" dirty="0">
                    <a:solidFill>
                      <a:srgbClr val="C00000"/>
                    </a:solidFill>
                  </a:rPr>
                  <a:t>1.° </a:t>
                </a:r>
                <a:r>
                  <a:rPr lang="pt-PT" sz="2000" dirty="0">
                    <a:solidFill>
                      <a:schemeClr val="tx1"/>
                    </a:solidFill>
                  </a:rPr>
                  <a:t>substituem-se as </a:t>
                </a:r>
                <a:r>
                  <a:rPr lang="pt-PT" sz="2000" dirty="0" err="1">
                    <a:solidFill>
                      <a:schemeClr val="tx1"/>
                    </a:solidFill>
                  </a:rPr>
                  <a:t>frações</a:t>
                </a:r>
                <a:r>
                  <a:rPr lang="pt-PT" sz="2000" dirty="0">
                    <a:solidFill>
                      <a:schemeClr val="tx1"/>
                    </a:solidFill>
                  </a:rPr>
                  <a:t> por </a:t>
                </a:r>
                <a:r>
                  <a:rPr lang="pt-PT" sz="2000" dirty="0" err="1">
                    <a:solidFill>
                      <a:schemeClr val="tx1"/>
                    </a:solidFill>
                  </a:rPr>
                  <a:t>frações</a:t>
                </a:r>
                <a:r>
                  <a:rPr lang="pt-PT" sz="2000" dirty="0">
                    <a:solidFill>
                      <a:schemeClr val="tx1"/>
                    </a:solidFill>
                  </a:rPr>
                  <a:t> equivalentes com o mesmo denominador;</a:t>
                </a:r>
              </a:p>
              <a:p>
                <a:r>
                  <a:rPr lang="pt-PT" sz="2000" b="1" dirty="0">
                    <a:solidFill>
                      <a:srgbClr val="C00000"/>
                    </a:solidFill>
                  </a:rPr>
                  <a:t>2.° </a:t>
                </a:r>
                <a:r>
                  <a:rPr lang="pt-PT" sz="2000" dirty="0" err="1">
                    <a:solidFill>
                      <a:schemeClr val="tx1"/>
                    </a:solidFill>
                  </a:rPr>
                  <a:t>efetua-se</a:t>
                </a:r>
                <a:r>
                  <a:rPr lang="pt-PT" sz="2000" dirty="0">
                    <a:solidFill>
                      <a:schemeClr val="tx1"/>
                    </a:solidFill>
                  </a:rPr>
                  <a:t> a operação</a:t>
                </a:r>
              </a:p>
              <a:p>
                <a:pPr algn="ctr"/>
                <a:r>
                  <a:rPr lang="pt-PT" sz="20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pt-PT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endParaRPr lang="pt-PT" sz="5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r>
                  <a:rPr lang="pt-PT" sz="2000" dirty="0">
                    <a:solidFill>
                      <a:schemeClr val="tx1"/>
                    </a:solidFill>
                  </a:rPr>
                  <a:t>(sendo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números naturais)</a:t>
                </a:r>
              </a:p>
              <a:p>
                <a:pPr algn="ctr"/>
                <a:r>
                  <a:rPr lang="pt-PT" sz="2000" dirty="0">
                    <a:solidFill>
                      <a:schemeClr val="tx1"/>
                    </a:solidFill>
                  </a:rPr>
                  <a:t>e</a:t>
                </a:r>
              </a:p>
              <a:p>
                <a:pPr algn="ctr"/>
                <a:r>
                  <a:rPr lang="pt-PT" sz="2000" dirty="0"/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pt-PT" sz="2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den>
                    </m:f>
                    <m:r>
                      <a:rPr lang="pt-PT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den>
                    </m:f>
                    <m:r>
                      <a:rPr lang="pt-PT" sz="2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num>
                      <m:den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pt-PT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pt-PT" sz="20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endParaRPr lang="pt-PT" sz="500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:r>
                  <a:rPr lang="pt-PT" sz="2000" dirty="0">
                    <a:solidFill>
                      <a:schemeClr val="tx1"/>
                    </a:solidFill>
                  </a:rPr>
                  <a:t>(sendo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i="1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números naturais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pt-PT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num>
                      <m:den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PT" sz="2000" dirty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20" name="Rectângulo arredondad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5" y="1623807"/>
                <a:ext cx="8134597" cy="439200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 descr="C:\Users\Susana\Desktop\Areal\icone_cer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0" y="1244150"/>
            <a:ext cx="839794" cy="7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/>
          <p:cNvSpPr txBox="1"/>
          <p:nvPr/>
        </p:nvSpPr>
        <p:spPr>
          <a:xfrm>
            <a:off x="4412428" y="5661077"/>
            <a:ext cx="468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604462" y="4884366"/>
            <a:ext cx="46800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821" y="702869"/>
            <a:ext cx="8803053" cy="569188"/>
          </a:xfrm>
        </p:spPr>
        <p:txBody>
          <a:bodyPr/>
          <a:lstStyle/>
          <a:p>
            <a:r>
              <a:rPr lang="pt-PT" sz="2700" dirty="0"/>
              <a:t>Adição e subtração de números racionais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9442" y="1424762"/>
            <a:ext cx="885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Um denominador comum pode ser obtido calculando o mínimo múltiplo comum dos denominadores de cada uma das frações.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7671"/>
              </p:ext>
            </p:extLst>
          </p:nvPr>
        </p:nvGraphicFramePr>
        <p:xfrm>
          <a:off x="206821" y="2206595"/>
          <a:ext cx="854930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2000" b="1" dirty="0">
                          <a:solidFill>
                            <a:srgbClr val="C00000"/>
                          </a:solidFill>
                        </a:rPr>
                        <a:t>Exemplo: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89314" y="2718879"/>
            <a:ext cx="854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Vamos calcular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593805" y="2906615"/>
                <a:ext cx="2169042" cy="6768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pt-PT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𝟑𝟎</m:t>
                          </m:r>
                        </m:den>
                      </m:f>
                      <m:r>
                        <a:rPr lang="pt-PT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pt-PT" sz="2000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805" y="2906615"/>
                <a:ext cx="2169042" cy="6768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/>
          <p:cNvGrpSpPr/>
          <p:nvPr/>
        </p:nvGrpSpPr>
        <p:grpSpPr>
          <a:xfrm>
            <a:off x="159488" y="3675531"/>
            <a:ext cx="8729330" cy="838813"/>
            <a:chOff x="159488" y="3675531"/>
            <a:chExt cx="8729330" cy="8388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159488" y="3806458"/>
                  <a:ext cx="872933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2000" dirty="0"/>
                    <a:t>Para escrever </a:t>
                  </a:r>
                  <a:r>
                    <a:rPr lang="pt-PT" sz="2000" dirty="0" err="1"/>
                    <a:t>frações</a:t>
                  </a:r>
                  <a:r>
                    <a:rPr lang="pt-PT" sz="2000" dirty="0"/>
                    <a:t> equivalentes a         e a        com o mesmo denominador, determinamos o </a:t>
                  </a:r>
                  <a14:m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𝑐</m:t>
                      </m:r>
                      <m:r>
                        <a:rPr lang="pt-PT" sz="2000" i="1" dirty="0">
                          <a:latin typeface="Cambria Math"/>
                        </a:rPr>
                        <m:t>. (</m:t>
                      </m:r>
                      <m:r>
                        <a:rPr lang="pt-PT" sz="20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2000" i="1" dirty="0">
                          <a:latin typeface="Cambria Math"/>
                        </a:rPr>
                        <m:t>, </m:t>
                      </m:r>
                      <m:r>
                        <a:rPr lang="pt-PT" sz="20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𝟑𝟎</m:t>
                      </m:r>
                      <m:r>
                        <a:rPr lang="pt-PT" sz="2000" i="1" dirty="0">
                          <a:latin typeface="Cambria Math"/>
                        </a:rPr>
                        <m:t>).</m:t>
                      </m:r>
                    </m:oMath>
                  </a14:m>
                  <a:endParaRPr lang="pt-PT" sz="20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488" y="3806458"/>
                  <a:ext cx="8729330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98" t="-4274" r="-768" b="-1367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ângulo 10"/>
                <p:cNvSpPr/>
                <p:nvPr/>
              </p:nvSpPr>
              <p:spPr>
                <a:xfrm>
                  <a:off x="4216580" y="3675531"/>
                  <a:ext cx="494046" cy="6127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17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30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1" name="Rec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580" y="3675531"/>
                  <a:ext cx="494046" cy="6127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ângulo 13"/>
                <p:cNvSpPr/>
                <p:nvPr/>
              </p:nvSpPr>
              <p:spPr>
                <a:xfrm>
                  <a:off x="5148014" y="3682418"/>
                  <a:ext cx="494046" cy="6165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</a:rPr>
                              <m:t>24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4" name="Rectâ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14" y="3682418"/>
                  <a:ext cx="494046" cy="6165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44349" y="4876431"/>
                <a:ext cx="873295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24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48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72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96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120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144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9" y="4876431"/>
                <a:ext cx="873295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149442" y="4505441"/>
            <a:ext cx="71056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5">
                    <a:lumMod val="50000"/>
                  </a:schemeClr>
                </a:solidFill>
              </a:rPr>
              <a:t>Múltiplos naturais de 24</a:t>
            </a:r>
            <a:r>
              <a:rPr lang="pt-PT" dirty="0"/>
              <a:t>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49442" y="5253698"/>
            <a:ext cx="71056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6">
                    <a:lumMod val="75000"/>
                  </a:schemeClr>
                </a:solidFill>
              </a:rPr>
              <a:t>Múltiplos naturais de 30: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38809" y="5630299"/>
                <a:ext cx="868532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30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60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90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120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150</m:t>
                      </m:r>
                      <m:r>
                        <a:rPr lang="pt-PT" sz="2000" b="0" i="1" dirty="0" smtClean="0">
                          <a:latin typeface="Cambria Math"/>
                        </a:rPr>
                        <m:t>,</m:t>
                      </m:r>
                      <m:r>
                        <a:rPr lang="pt-PT" sz="2000" i="1" dirty="0" smtClean="0"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pt-P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9" y="5630299"/>
                <a:ext cx="868532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6028660" y="5284530"/>
                <a:ext cx="2795473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𝑚</m:t>
                      </m:r>
                      <m:r>
                        <a:rPr lang="pt-PT" sz="2000" i="1" dirty="0" smtClean="0">
                          <a:latin typeface="Cambria Math"/>
                        </a:rPr>
                        <m:t>.</m:t>
                      </m:r>
                      <m:r>
                        <a:rPr lang="pt-PT" sz="2000" i="1" dirty="0" smtClean="0">
                          <a:latin typeface="Cambria Math"/>
                        </a:rPr>
                        <m:t>𝑐</m:t>
                      </m:r>
                      <m:r>
                        <a:rPr lang="pt-PT" sz="2000" i="1" dirty="0">
                          <a:latin typeface="Cambria Math"/>
                        </a:rPr>
                        <m:t>. (</m:t>
                      </m:r>
                      <m:r>
                        <a:rPr lang="pt-PT" sz="20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/>
                        </a:rPr>
                        <m:t>𝟐𝟒</m:t>
                      </m:r>
                      <m:r>
                        <a:rPr lang="pt-PT" sz="2000" i="1" dirty="0">
                          <a:latin typeface="Cambria Math"/>
                        </a:rPr>
                        <m:t>, </m:t>
                      </m:r>
                      <m:r>
                        <a:rPr lang="pt-PT" sz="20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𝟑𝟎</m:t>
                      </m:r>
                      <m:r>
                        <a:rPr lang="pt-PT" sz="2000" i="1" dirty="0">
                          <a:latin typeface="Cambria Math"/>
                        </a:rPr>
                        <m:t>)=</m:t>
                      </m:r>
                      <m:r>
                        <a:rPr lang="pt-PT" sz="2000" b="1" i="1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pt-PT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660" y="5284530"/>
                <a:ext cx="2795473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" grpId="0"/>
      <p:bldP spid="3" grpId="0"/>
      <p:bldP spid="4" grpId="0" animBg="1"/>
      <p:bldP spid="17" grpId="0"/>
      <p:bldP spid="18" grpId="0"/>
      <p:bldP spid="19" grpId="0"/>
      <p:bldP spid="22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2941</TotalTime>
  <Words>730</Words>
  <Application>Microsoft Office PowerPoint</Application>
  <PresentationFormat>Apresentação no Ecrã (4:3)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Números Racionais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NÚMEROS RACIONAIS</vt:lpstr>
      <vt:lpstr>NÚMEROS RACIONAIS</vt:lpstr>
      <vt:lpstr>Apresentação do PowerPoint</vt:lpstr>
    </vt:vector>
  </TitlesOfParts>
  <Company>Bloco Grafico, Lda.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Areal Editores</dc:creator>
  <cp:lastModifiedBy>Isabel Alexandra Rato da Silva</cp:lastModifiedBy>
  <cp:revision>283</cp:revision>
  <dcterms:created xsi:type="dcterms:W3CDTF">2015-12-11T09:03:32Z</dcterms:created>
  <dcterms:modified xsi:type="dcterms:W3CDTF">2020-04-22T09:46:26Z</dcterms:modified>
</cp:coreProperties>
</file>