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media/image2.jpg" ContentType="image/png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344" r:id="rId2"/>
    <p:sldId id="340" r:id="rId3"/>
    <p:sldId id="326" r:id="rId4"/>
    <p:sldId id="328" r:id="rId5"/>
    <p:sldId id="341" r:id="rId6"/>
    <p:sldId id="331" r:id="rId7"/>
    <p:sldId id="332" r:id="rId8"/>
    <p:sldId id="333" r:id="rId9"/>
    <p:sldId id="334" r:id="rId1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E4E5"/>
    <a:srgbClr val="006666"/>
    <a:srgbClr val="6CA7AB"/>
    <a:srgbClr val="FFD5D5"/>
    <a:srgbClr val="FFA3A3"/>
    <a:srgbClr val="FFABAB"/>
    <a:srgbClr val="FF9F9F"/>
    <a:srgbClr val="FC8868"/>
    <a:srgbClr val="EFF7F5"/>
    <a:srgbClr val="CEE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B7282F-F979-4A41-864E-3ECFCD7283ED}" type="datetimeFigureOut">
              <a:rPr lang="pt-PT" smtClean="0"/>
              <a:t>10/05/2021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35BE-518A-4B5E-8365-945CAB6888E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3250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710EC-2374-41DB-9BA8-4A718BFE90A7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7646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1819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1819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1819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1819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1819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181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349487" y="2564904"/>
            <a:ext cx="3718457" cy="45140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ts val="2800"/>
              </a:lnSpc>
              <a:buNone/>
              <a:defRPr sz="2600" b="1">
                <a:solidFill>
                  <a:srgbClr val="C00000"/>
                </a:solidFill>
              </a:defRPr>
            </a:lvl1pPr>
            <a:lvl2pPr marL="457200" indent="0">
              <a:buNone/>
              <a:defRPr sz="2800" b="1"/>
            </a:lvl2pPr>
            <a:lvl3pPr marL="914400" indent="0">
              <a:buNone/>
              <a:defRPr sz="2800" b="1"/>
            </a:lvl3pPr>
            <a:lvl4pPr marL="1371600" indent="0">
              <a:buNone/>
              <a:defRPr sz="2800" b="1"/>
            </a:lvl4pPr>
            <a:lvl5pPr marL="1828800" indent="0">
              <a:buNone/>
              <a:defRPr sz="2800" b="1"/>
            </a:lvl5pPr>
          </a:lstStyle>
          <a:p>
            <a:pPr lvl="0"/>
            <a:r>
              <a:rPr lang="en-US" dirty="0"/>
              <a:t>TÍTULO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49487" y="3325137"/>
            <a:ext cx="3718457" cy="3970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200">
                <a:solidFill>
                  <a:srgbClr val="C00000"/>
                </a:solidFill>
              </a:defRPr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</a:lstStyle>
          <a:p>
            <a:pPr lvl="0"/>
            <a:r>
              <a:rPr lang="en-US" dirty="0" err="1"/>
              <a:t>Subtítulo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67301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288" userDrawn="1">
          <p15:clr>
            <a:srgbClr val="FBAE40"/>
          </p15:clr>
        </p15:guide>
        <p15:guide id="3" pos="313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77029" y="842129"/>
            <a:ext cx="788275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pt-PT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7030" y="1418193"/>
            <a:ext cx="7882759" cy="201080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46775" y="44624"/>
            <a:ext cx="7033537" cy="4616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buNone/>
              <a:defRPr sz="2400" b="1">
                <a:solidFill>
                  <a:srgbClr val="006666"/>
                </a:solidFill>
                <a:effectLst/>
              </a:defRPr>
            </a:lvl1pPr>
          </a:lstStyle>
          <a:p>
            <a:pPr lvl="0"/>
            <a:r>
              <a:rPr lang="en-US" dirty="0"/>
              <a:t>TÍTULO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14829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 userDrawn="1">
          <p15:clr>
            <a:srgbClr val="FBAE40"/>
          </p15:clr>
        </p15:guide>
        <p15:guide id="2" pos="278" userDrawn="1">
          <p15:clr>
            <a:srgbClr val="FBAE40"/>
          </p15:clr>
        </p15:guide>
        <p15:guide id="3" orient="horz" pos="73">
          <p15:clr>
            <a:srgbClr val="FBAE40"/>
          </p15:clr>
        </p15:guide>
        <p15:guide id="4" pos="532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77029" y="842129"/>
            <a:ext cx="788275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pt-PT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7030" y="1418193"/>
            <a:ext cx="7882759" cy="201080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46775" y="44624"/>
            <a:ext cx="5218107" cy="4616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buNone/>
              <a:defRPr sz="2400" b="1">
                <a:solidFill>
                  <a:srgbClr val="006666"/>
                </a:solidFill>
                <a:effectLst/>
              </a:defRPr>
            </a:lvl1pPr>
          </a:lstStyle>
          <a:p>
            <a:pPr lvl="0"/>
            <a:r>
              <a:rPr lang="en-US" dirty="0"/>
              <a:t>TÍTULO</a:t>
            </a:r>
            <a:endParaRPr lang="pt-PT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464" y="4869160"/>
            <a:ext cx="4246536" cy="19936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7940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>
          <p15:clr>
            <a:srgbClr val="FBAE40"/>
          </p15:clr>
        </p15:guide>
        <p15:guide id="2" pos="278">
          <p15:clr>
            <a:srgbClr val="FBAE40"/>
          </p15:clr>
        </p15:guide>
        <p15:guide id="3" orient="horz" pos="73">
          <p15:clr>
            <a:srgbClr val="FBAE40"/>
          </p15:clr>
        </p15:guide>
        <p15:guide id="4" pos="532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0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23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24D4DEC0-D365-4E89-A2BE-F65CD682AC87}"/>
              </a:ext>
            </a:extLst>
          </p:cNvPr>
          <p:cNvSpPr txBox="1"/>
          <p:nvPr/>
        </p:nvSpPr>
        <p:spPr>
          <a:xfrm>
            <a:off x="0" y="29484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4000" b="1" dirty="0">
                <a:solidFill>
                  <a:srgbClr val="FF0000"/>
                </a:solidFill>
              </a:rPr>
              <a:t>Isometrias no Plano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0BEEAE0D-3858-48AF-A3D8-9C843E8E615B}"/>
              </a:ext>
            </a:extLst>
          </p:cNvPr>
          <p:cNvSpPr txBox="1">
            <a:spLocks/>
          </p:cNvSpPr>
          <p:nvPr/>
        </p:nvSpPr>
        <p:spPr>
          <a:xfrm>
            <a:off x="580457" y="4980355"/>
            <a:ext cx="7946293" cy="3970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400" b="1" dirty="0">
                <a:solidFill>
                  <a:srgbClr val="FF0000"/>
                </a:solidFill>
              </a:rPr>
              <a:t>PROPRIEDADES DA REFLEXÃO AXIAL</a:t>
            </a:r>
          </a:p>
        </p:txBody>
      </p:sp>
      <p:sp>
        <p:nvSpPr>
          <p:cNvPr id="5" name="CaixaDeTexto 23">
            <a:extLst>
              <a:ext uri="{FF2B5EF4-FFF2-40B4-BE49-F238E27FC236}">
                <a16:creationId xmlns:a16="http://schemas.microsoft.com/office/drawing/2014/main" id="{9CB9382F-2AD8-477E-9124-C9063A27761F}"/>
              </a:ext>
            </a:extLst>
          </p:cNvPr>
          <p:cNvSpPr txBox="1"/>
          <p:nvPr/>
        </p:nvSpPr>
        <p:spPr>
          <a:xfrm>
            <a:off x="400437" y="6371758"/>
            <a:ext cx="8306334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800" b="0" i="0" u="none" strike="noStrike" kern="1200" cap="none" spc="0" baseline="0" dirty="0">
                <a:uFillTx/>
                <a:latin typeface="Trebuchet MS"/>
              </a:rPr>
              <a:t>Agrupamento de Escolas do Forte da Casa	</a:t>
            </a:r>
            <a:r>
              <a:rPr lang="pt-PT" dirty="0">
                <a:latin typeface="Trebuchet MS"/>
              </a:rPr>
              <a:t>   </a:t>
            </a:r>
            <a:r>
              <a:rPr lang="pt-PT" sz="1800" b="0" i="0" u="none" strike="noStrike" kern="1200" cap="none" spc="0" baseline="0" dirty="0">
                <a:uFillTx/>
                <a:latin typeface="Trebuchet MS"/>
              </a:rPr>
              <a:t>     Prof.  Isabel Silva 2020/2021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0706177-9716-419A-8757-141D3FCAE216}"/>
              </a:ext>
            </a:extLst>
          </p:cNvPr>
          <p:cNvSpPr txBox="1"/>
          <p:nvPr/>
        </p:nvSpPr>
        <p:spPr>
          <a:xfrm>
            <a:off x="-180528" y="5445224"/>
            <a:ext cx="95954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t-PT" sz="2400" b="1" dirty="0">
                <a:solidFill>
                  <a:srgbClr val="FF0000"/>
                </a:solidFill>
              </a:rPr>
              <a:t>CONSTRUÇÃO DE IMAGENS DE FIGURAS POR REFLEXÃO AXIAL</a:t>
            </a:r>
            <a:endParaRPr lang="pt-PT" sz="24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5CB5982-4E65-4E5B-AF12-78B6AE7E2F37}"/>
              </a:ext>
            </a:extLst>
          </p:cNvPr>
          <p:cNvSpPr txBox="1"/>
          <p:nvPr/>
        </p:nvSpPr>
        <p:spPr>
          <a:xfrm>
            <a:off x="3167336" y="3827795"/>
            <a:ext cx="597666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REFLEXÃO AXIAL</a:t>
            </a:r>
          </a:p>
        </p:txBody>
      </p:sp>
    </p:spTree>
    <p:extLst>
      <p:ext uri="{BB962C8B-B14F-4D97-AF65-F5344CB8AC3E}">
        <p14:creationId xmlns:p14="http://schemas.microsoft.com/office/powerpoint/2010/main" val="3382514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72088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6160D2CC-7583-436F-B8EF-FE1E4220E7DE}"/>
              </a:ext>
            </a:extLst>
          </p:cNvPr>
          <p:cNvSpPr txBox="1">
            <a:spLocks/>
          </p:cNvSpPr>
          <p:nvPr/>
        </p:nvSpPr>
        <p:spPr>
          <a:xfrm>
            <a:off x="251520" y="2276872"/>
            <a:ext cx="3465438" cy="19976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38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PROPRIEDADES 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DA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REFLEXÃO AXIAL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25B6495-0AA7-47D1-A61C-874E741F5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4689" y="1717066"/>
            <a:ext cx="3706710" cy="342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366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432448" y="586793"/>
                <a:ext cx="8172000" cy="8424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dirty="0"/>
                  <a:t>O segmento de reta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[</m:t>
                    </m:r>
                    <m:r>
                      <a:rPr lang="pt-PT" sz="2400" b="1" i="1" dirty="0" smtClean="0">
                        <a:latin typeface="Cambria Math"/>
                      </a:rPr>
                      <m:t>𝑭</m:t>
                    </m:r>
                    <m:r>
                      <a:rPr lang="pt-PT" sz="2400" b="1" i="1" dirty="0" smtClean="0">
                        <a:latin typeface="Cambria Math"/>
                      </a:rPr>
                      <m:t>’</m:t>
                    </m:r>
                    <m:r>
                      <a:rPr lang="pt-PT" sz="2400" b="1" i="1" dirty="0" smtClean="0">
                        <a:latin typeface="Cambria Math"/>
                      </a:rPr>
                      <m:t>𝑮</m:t>
                    </m:r>
                    <m:r>
                      <a:rPr lang="pt-PT" sz="2400" b="1" i="1" dirty="0" smtClean="0">
                        <a:latin typeface="Cambria Math"/>
                      </a:rPr>
                      <m:t>’]</m:t>
                    </m:r>
                    <m:r>
                      <a:rPr lang="pt-PT" sz="24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pt-PT" sz="2400" dirty="0"/>
                  <a:t>é a imagem do segmento de </a:t>
                </a:r>
                <a:r>
                  <a:rPr lang="pt-PT" sz="2400" dirty="0" err="1"/>
                  <a:t>reta</a:t>
                </a:r>
                <a:r>
                  <a:rPr lang="pt-PT" sz="2400" dirty="0"/>
                  <a:t> 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[</m:t>
                    </m:r>
                    <m:r>
                      <a:rPr lang="pt-PT" sz="2400" b="1" i="1" dirty="0" smtClean="0">
                        <a:latin typeface="Cambria Math"/>
                      </a:rPr>
                      <m:t>𝑭𝑮</m:t>
                    </m:r>
                    <m:r>
                      <a:rPr lang="pt-PT" sz="2400" b="1" i="1" dirty="0" smtClean="0">
                        <a:latin typeface="Cambria Math"/>
                      </a:rPr>
                      <m:t>] </m:t>
                    </m:r>
                  </m:oMath>
                </a14:m>
                <a:r>
                  <a:rPr lang="pt-PT" sz="2400" dirty="0"/>
                  <a:t>pela reflexão axial de eixo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𝒓</m:t>
                    </m:r>
                  </m:oMath>
                </a14:m>
                <a:r>
                  <a:rPr lang="pt-PT" sz="2400" dirty="0"/>
                  <a:t> e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pt-PT" sz="2400" b="1" i="1" smtClean="0">
                            <a:latin typeface="Cambria Math"/>
                          </a:rPr>
                          <m:t>𝑭𝑮</m:t>
                        </m:r>
                      </m:e>
                    </m:acc>
                    <m:r>
                      <a:rPr lang="pt-PT" sz="2400" b="1" i="1" smtClean="0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pt-PT" sz="2400" b="1" i="1" dirty="0">
                            <a:latin typeface="Cambria Math"/>
                          </a:rPr>
                          <m:t>𝑭</m:t>
                        </m:r>
                        <m:r>
                          <a:rPr lang="pt-PT" sz="2400" b="1" i="1" dirty="0">
                            <a:latin typeface="Cambria Math"/>
                          </a:rPr>
                          <m:t>’</m:t>
                        </m:r>
                        <m:r>
                          <a:rPr lang="pt-PT" sz="2400" b="1" i="1" dirty="0">
                            <a:latin typeface="Cambria Math"/>
                          </a:rPr>
                          <m:t>𝑮</m:t>
                        </m:r>
                        <m:r>
                          <a:rPr lang="pt-PT" sz="2400" b="1" i="1" dirty="0">
                            <a:latin typeface="Cambria Math"/>
                          </a:rPr>
                          <m:t>’</m:t>
                        </m:r>
                      </m:e>
                    </m:acc>
                    <m:r>
                      <a:rPr lang="pt-PT" sz="24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sz="2400" dirty="0">
                        <a:latin typeface="Cambria Math"/>
                      </a:rPr>
                      <m:t>.</m:t>
                    </m:r>
                  </m:oMath>
                </a14:m>
                <a:endParaRPr lang="pt-PT" sz="2400" dirty="0"/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448" y="586793"/>
                <a:ext cx="8172000" cy="842475"/>
              </a:xfrm>
              <a:prstGeom prst="rect">
                <a:avLst/>
              </a:prstGeom>
              <a:blipFill>
                <a:blip r:embed="rId3"/>
                <a:stretch>
                  <a:fillRect l="-1194" t="-5797" r="-1119" b="-1594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C:\Users\Susana\Desktop\areal\Trabalho_parte1\DB_NMSI6EP_P1_P060_101_20162390_3P-1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023" y="1340078"/>
            <a:ext cx="7272808" cy="2282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ângulo arredondado 5">
            <a:extLst>
              <a:ext uri="{FF2B5EF4-FFF2-40B4-BE49-F238E27FC236}">
                <a16:creationId xmlns:a16="http://schemas.microsoft.com/office/drawing/2014/main" id="{A697A99C-5DC8-40C4-9440-A786FE9F7EC0}"/>
              </a:ext>
            </a:extLst>
          </p:cNvPr>
          <p:cNvSpPr/>
          <p:nvPr/>
        </p:nvSpPr>
        <p:spPr>
          <a:xfrm>
            <a:off x="861148" y="3851934"/>
            <a:ext cx="7632848" cy="26839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just"/>
            <a:endParaRPr lang="pt-PT" sz="2400" dirty="0">
              <a:solidFill>
                <a:schemeClr val="tx1"/>
              </a:solidFill>
            </a:endParaRPr>
          </a:p>
        </p:txBody>
      </p:sp>
      <p:pic>
        <p:nvPicPr>
          <p:cNvPr id="9" name="Picture 2" descr="C:\Users\Susana\Desktop\Areal\icone_certo.png">
            <a:extLst>
              <a:ext uri="{FF2B5EF4-FFF2-40B4-BE49-F238E27FC236}">
                <a16:creationId xmlns:a16="http://schemas.microsoft.com/office/drawing/2014/main" id="{161AF1EB-FF7C-41B1-8953-383307DB88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48" y="3461291"/>
            <a:ext cx="864096" cy="78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7">
                <a:extLst>
                  <a:ext uri="{FF2B5EF4-FFF2-40B4-BE49-F238E27FC236}">
                    <a16:creationId xmlns:a16="http://schemas.microsoft.com/office/drawing/2014/main" id="{E6CBC5E3-7681-4859-AD6C-1DD95C75CD30}"/>
                  </a:ext>
                </a:extLst>
              </p:cNvPr>
              <p:cNvSpPr/>
              <p:nvPr/>
            </p:nvSpPr>
            <p:spPr>
              <a:xfrm>
                <a:off x="1051880" y="3983212"/>
                <a:ext cx="7416824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400" dirty="0"/>
                  <a:t>Numa </a:t>
                </a:r>
                <a:r>
                  <a:rPr lang="pt-PT" sz="2400" b="1" dirty="0">
                    <a:solidFill>
                      <a:srgbClr val="C00000"/>
                    </a:solidFill>
                  </a:rPr>
                  <a:t>reflexão axial de eixo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C00000"/>
                        </a:solidFill>
                        <a:latin typeface="Cambria Math"/>
                      </a:rPr>
                      <m:t>𝒓</m:t>
                    </m:r>
                  </m:oMath>
                </a14:m>
                <a:r>
                  <a:rPr lang="pt-PT" sz="2400" dirty="0"/>
                  <a:t>: </a:t>
                </a:r>
              </a:p>
              <a:p>
                <a:pPr algn="just"/>
                <a:r>
                  <a:rPr lang="pt-PT" sz="2400" dirty="0"/>
                  <a:t>• a imagem de um segmento de </a:t>
                </a:r>
                <a:r>
                  <a:rPr lang="pt-PT" sz="2400" dirty="0" err="1"/>
                  <a:t>reta</a:t>
                </a:r>
                <a:r>
                  <a:rPr lang="pt-PT" sz="2400" dirty="0"/>
                  <a:t> é o segmento de </a:t>
                </a:r>
                <a:r>
                  <a:rPr lang="pt-PT" sz="2400" dirty="0" err="1"/>
                  <a:t>reta</a:t>
                </a:r>
                <a:r>
                  <a:rPr lang="pt-PT" sz="2400" dirty="0"/>
                  <a:t> cujas extremidades são as imagens das extremidades do segmento de </a:t>
                </a:r>
                <a:r>
                  <a:rPr lang="pt-PT" sz="2400" dirty="0" err="1"/>
                  <a:t>reta</a:t>
                </a:r>
                <a:r>
                  <a:rPr lang="pt-PT" sz="2400" dirty="0"/>
                  <a:t> inicial; </a:t>
                </a:r>
              </a:p>
              <a:p>
                <a:pPr algn="just"/>
                <a:r>
                  <a:rPr lang="pt-PT" sz="2400" dirty="0"/>
                  <a:t>• um segmento de </a:t>
                </a:r>
                <a:r>
                  <a:rPr lang="pt-PT" sz="2400" dirty="0" err="1"/>
                  <a:t>reta</a:t>
                </a:r>
                <a:r>
                  <a:rPr lang="pt-PT" sz="2400" dirty="0"/>
                  <a:t> é transformado num segmento de </a:t>
                </a:r>
                <a:r>
                  <a:rPr lang="pt-PT" sz="2400" dirty="0" err="1"/>
                  <a:t>reta</a:t>
                </a:r>
                <a:r>
                  <a:rPr lang="pt-PT" sz="2400" dirty="0"/>
                  <a:t> com o mesmo comprimento. </a:t>
                </a:r>
              </a:p>
            </p:txBody>
          </p:sp>
        </mc:Choice>
        <mc:Fallback xmlns="">
          <p:sp>
            <p:nvSpPr>
              <p:cNvPr id="10" name="Rectângulo 7">
                <a:extLst>
                  <a:ext uri="{FF2B5EF4-FFF2-40B4-BE49-F238E27FC236}">
                    <a16:creationId xmlns:a16="http://schemas.microsoft.com/office/drawing/2014/main" id="{E6CBC5E3-7681-4859-AD6C-1DD95C75CD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880" y="3983212"/>
                <a:ext cx="7416824" cy="2308324"/>
              </a:xfrm>
              <a:prstGeom prst="rect">
                <a:avLst/>
              </a:prstGeom>
              <a:blipFill>
                <a:blip r:embed="rId6"/>
                <a:stretch>
                  <a:fillRect l="-1316" t="-2111" r="-1234" b="-501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994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395562" y="127740"/>
                <a:ext cx="8172000" cy="44699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endParaRPr lang="pt-PT" sz="1000" dirty="0"/>
              </a:p>
              <a:p>
                <a:pPr algn="just"/>
                <a:r>
                  <a:rPr lang="pt-PT" sz="2400" dirty="0"/>
                  <a:t>Na figura abaixo, podemos observar que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pt-PT" sz="2400" b="1" i="1" smtClean="0">
                            <a:latin typeface="Cambria Math"/>
                          </a:rPr>
                          <m:t>𝑭𝑬</m:t>
                        </m:r>
                      </m:e>
                    </m:acc>
                    <m:r>
                      <a:rPr lang="pt-PT" sz="2400" b="1" i="1" smtClean="0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sz="2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pt-PT" sz="2400" b="1" i="1">
                            <a:latin typeface="Cambria Math"/>
                          </a:rPr>
                          <m:t>𝑭</m:t>
                        </m:r>
                        <m:r>
                          <m:rPr>
                            <m:nor/>
                          </m:rPr>
                          <a:rPr lang="pt-PT" sz="2400" b="1" dirty="0"/>
                          <m:t>’</m:t>
                        </m:r>
                        <m:r>
                          <a:rPr lang="pt-PT" sz="2400" b="1" i="1">
                            <a:latin typeface="Cambria Math"/>
                          </a:rPr>
                          <m:t>𝑬</m:t>
                        </m:r>
                        <m:r>
                          <m:rPr>
                            <m:nor/>
                          </m:rPr>
                          <a:rPr lang="pt-PT" sz="2400" b="1" dirty="0"/>
                          <m:t>’</m:t>
                        </m:r>
                      </m:e>
                    </m:acc>
                  </m:oMath>
                </a14:m>
                <a:r>
                  <a:rPr lang="pt-PT" sz="2400" dirty="0"/>
                  <a:t>  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sz="2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pt-PT" sz="2400" b="1" i="1">
                            <a:latin typeface="Cambria Math"/>
                          </a:rPr>
                          <m:t>𝑬</m:t>
                        </m:r>
                        <m:r>
                          <a:rPr lang="pt-PT" sz="2400" b="1" i="1" smtClean="0">
                            <a:latin typeface="Cambria Math"/>
                          </a:rPr>
                          <m:t>𝑮</m:t>
                        </m:r>
                      </m:e>
                    </m:acc>
                    <m:r>
                      <a:rPr lang="pt-PT" sz="2400" b="1" i="1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sz="2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pt-PT" sz="2400" b="1" i="1" smtClean="0">
                            <a:latin typeface="Cambria Math"/>
                          </a:rPr>
                          <m:t>𝑬</m:t>
                        </m:r>
                        <m:r>
                          <m:rPr>
                            <m:nor/>
                          </m:rPr>
                          <a:rPr lang="pt-PT" sz="2400" b="1" dirty="0"/>
                          <m:t>’</m:t>
                        </m:r>
                        <m:r>
                          <a:rPr lang="pt-PT" sz="2400" b="1" i="1" smtClean="0">
                            <a:latin typeface="Cambria Math"/>
                          </a:rPr>
                          <m:t>𝑮</m:t>
                        </m:r>
                        <m:r>
                          <m:rPr>
                            <m:nor/>
                          </m:rPr>
                          <a:rPr lang="pt-PT" sz="2400" b="1" dirty="0"/>
                          <m:t>’</m:t>
                        </m:r>
                      </m:e>
                    </m:acc>
                  </m:oMath>
                </a14:m>
                <a:r>
                  <a:rPr lang="pt-PT" sz="2400" dirty="0"/>
                  <a:t>. </a:t>
                </a:r>
              </a:p>
              <a:p>
                <a:pPr algn="just"/>
                <a:endParaRPr lang="pt-PT" sz="2400" dirty="0"/>
              </a:p>
              <a:p>
                <a:pPr algn="just"/>
                <a:endParaRPr lang="pt-PT" sz="2400" dirty="0"/>
              </a:p>
              <a:p>
                <a:pPr algn="just"/>
                <a:endParaRPr lang="pt-PT" sz="2400" dirty="0"/>
              </a:p>
              <a:p>
                <a:pPr algn="just"/>
                <a:endParaRPr lang="pt-PT" sz="2400" dirty="0"/>
              </a:p>
              <a:p>
                <a:pPr algn="just"/>
                <a:endParaRPr lang="pt-PT" sz="2400" dirty="0"/>
              </a:p>
              <a:p>
                <a:pPr algn="just"/>
                <a:endParaRPr lang="pt-PT" sz="2400" dirty="0"/>
              </a:p>
              <a:p>
                <a:pPr algn="just"/>
                <a:endParaRPr lang="pt-PT" sz="1000" dirty="0"/>
              </a:p>
              <a:p>
                <a:pPr algn="just"/>
                <a:r>
                  <a:rPr lang="pt-PT" sz="2400" dirty="0"/>
                  <a:t>Logo, pelo </a:t>
                </a:r>
                <a:r>
                  <a:rPr lang="pt-PT" sz="2400" b="1" dirty="0"/>
                  <a:t>critério </a:t>
                </a:r>
                <a14:m>
                  <m:oMath xmlns:m="http://schemas.openxmlformats.org/officeDocument/2006/math">
                    <m:r>
                      <a:rPr lang="pt-PT" sz="2400" b="1" i="1" dirty="0">
                        <a:latin typeface="Cambria Math"/>
                      </a:rPr>
                      <m:t>𝑳𝑳𝑳</m:t>
                    </m:r>
                  </m:oMath>
                </a14:m>
                <a:r>
                  <a:rPr lang="pt-PT" sz="2400" dirty="0"/>
                  <a:t>, os triângulos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PT" sz="2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sz="2400" b="1" i="1" dirty="0">
                            <a:latin typeface="Cambria Math"/>
                          </a:rPr>
                          <m:t>𝑭𝑬𝑮</m:t>
                        </m:r>
                      </m:e>
                    </m:d>
                    <m:r>
                      <a:rPr lang="pt-PT" sz="24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pt-PT" sz="2400" dirty="0"/>
                  <a:t>e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PT" sz="2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sz="2400" b="1" i="1" dirty="0">
                            <a:latin typeface="Cambria Math"/>
                          </a:rPr>
                          <m:t>𝑭</m:t>
                        </m:r>
                        <m:r>
                          <a:rPr lang="pt-PT" sz="2400" b="1" i="1" dirty="0">
                            <a:latin typeface="Cambria Math"/>
                          </a:rPr>
                          <m:t>’</m:t>
                        </m:r>
                        <m:r>
                          <a:rPr lang="pt-PT" sz="2400" b="1" i="1" dirty="0">
                            <a:latin typeface="Cambria Math"/>
                          </a:rPr>
                          <m:t>𝑬</m:t>
                        </m:r>
                        <m:r>
                          <a:rPr lang="pt-PT" sz="2400" b="1" i="1" dirty="0">
                            <a:latin typeface="Cambria Math"/>
                          </a:rPr>
                          <m:t>’</m:t>
                        </m:r>
                        <m:r>
                          <a:rPr lang="pt-PT" sz="2400" b="1" i="1" dirty="0">
                            <a:latin typeface="Cambria Math"/>
                          </a:rPr>
                          <m:t>𝑮</m:t>
                        </m:r>
                        <m:r>
                          <a:rPr lang="pt-PT" sz="2400" b="1" i="1" dirty="0">
                            <a:latin typeface="Cambria Math"/>
                          </a:rPr>
                          <m:t>’</m:t>
                        </m:r>
                      </m:e>
                    </m:d>
                    <m:r>
                      <a:rPr lang="pt-PT" sz="2400" b="1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pt-PT" sz="2400" dirty="0"/>
                  <a:t>são iguais. Daqui se conclui, por exemplo, que os ângulos </a:t>
                </a:r>
                <a14:m>
                  <m:oMath xmlns:m="http://schemas.openxmlformats.org/officeDocument/2006/math">
                    <m:r>
                      <a:rPr lang="pt-PT" sz="2400" b="1" i="1" dirty="0">
                        <a:latin typeface="Cambria Math"/>
                      </a:rPr>
                      <m:t>𝑮𝑭𝑬</m:t>
                    </m:r>
                  </m:oMath>
                </a14:m>
                <a:r>
                  <a:rPr lang="pt-PT" sz="2400" dirty="0"/>
                  <a:t> e  </a:t>
                </a:r>
                <a14:m>
                  <m:oMath xmlns:m="http://schemas.openxmlformats.org/officeDocument/2006/math">
                    <m:r>
                      <a:rPr lang="pt-PT" sz="2400" b="1" i="1" dirty="0">
                        <a:latin typeface="Cambria Math"/>
                      </a:rPr>
                      <m:t>𝑬</m:t>
                    </m:r>
                    <m:r>
                      <a:rPr lang="pt-PT" sz="2400" b="1" i="1" dirty="0">
                        <a:latin typeface="Cambria Math"/>
                      </a:rPr>
                      <m:t>’</m:t>
                    </m:r>
                    <m:r>
                      <a:rPr lang="pt-PT" sz="2400" b="1" i="1" dirty="0">
                        <a:latin typeface="Cambria Math"/>
                      </a:rPr>
                      <m:t>𝑭</m:t>
                    </m:r>
                    <m:r>
                      <a:rPr lang="pt-PT" sz="2400" b="1" i="1" dirty="0">
                        <a:latin typeface="Cambria Math"/>
                      </a:rPr>
                      <m:t>’</m:t>
                    </m:r>
                    <m:r>
                      <a:rPr lang="pt-PT" sz="2400" b="1" i="1" dirty="0">
                        <a:latin typeface="Cambria Math"/>
                      </a:rPr>
                      <m:t>𝑮</m:t>
                    </m:r>
                    <m:r>
                      <a:rPr lang="pt-PT" sz="2400" b="1" i="1" dirty="0">
                        <a:latin typeface="Cambria Math"/>
                      </a:rPr>
                      <m:t>’</m:t>
                    </m:r>
                  </m:oMath>
                </a14:m>
                <a:r>
                  <a:rPr lang="pt-PT" sz="2400" dirty="0"/>
                  <a:t> , também, são iguais.</a:t>
                </a:r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62" y="127740"/>
                <a:ext cx="8172000" cy="4469942"/>
              </a:xfrm>
              <a:prstGeom prst="rect">
                <a:avLst/>
              </a:prstGeom>
              <a:blipFill>
                <a:blip r:embed="rId3"/>
                <a:stretch>
                  <a:fillRect l="-1194" r="-1119" b="-218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Susana\Desktop\areal\correcoes\unidade3\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64" y="1001853"/>
            <a:ext cx="7922595" cy="2493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ângulo arredondado 5">
            <a:extLst>
              <a:ext uri="{FF2B5EF4-FFF2-40B4-BE49-F238E27FC236}">
                <a16:creationId xmlns:a16="http://schemas.microsoft.com/office/drawing/2014/main" id="{068C39C9-8755-4B54-AF0E-279B71CA44CD}"/>
              </a:ext>
            </a:extLst>
          </p:cNvPr>
          <p:cNvSpPr/>
          <p:nvPr/>
        </p:nvSpPr>
        <p:spPr>
          <a:xfrm>
            <a:off x="559017" y="5084810"/>
            <a:ext cx="7632848" cy="14516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just"/>
            <a:endParaRPr lang="pt-PT" sz="2400" dirty="0">
              <a:solidFill>
                <a:schemeClr val="tx1"/>
              </a:solidFill>
            </a:endParaRPr>
          </a:p>
        </p:txBody>
      </p:sp>
      <p:pic>
        <p:nvPicPr>
          <p:cNvPr id="9" name="Picture 2" descr="C:\Users\Susana\Desktop\Areal\icone_certo.png">
            <a:extLst>
              <a:ext uri="{FF2B5EF4-FFF2-40B4-BE49-F238E27FC236}">
                <a16:creationId xmlns:a16="http://schemas.microsoft.com/office/drawing/2014/main" id="{2A29BB8B-F818-4C17-9A35-D64014141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74" y="4739802"/>
            <a:ext cx="864096" cy="78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7">
                <a:extLst>
                  <a:ext uri="{FF2B5EF4-FFF2-40B4-BE49-F238E27FC236}">
                    <a16:creationId xmlns:a16="http://schemas.microsoft.com/office/drawing/2014/main" id="{35A50E5E-0403-4E06-8E5C-C5789F4D0941}"/>
                  </a:ext>
                </a:extLst>
              </p:cNvPr>
              <p:cNvSpPr/>
              <p:nvPr/>
            </p:nvSpPr>
            <p:spPr>
              <a:xfrm>
                <a:off x="633448" y="5417934"/>
                <a:ext cx="7416824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400" dirty="0"/>
                  <a:t>Numa </a:t>
                </a:r>
                <a:r>
                  <a:rPr lang="pt-PT" sz="2400" b="1" dirty="0">
                    <a:solidFill>
                      <a:srgbClr val="C00000"/>
                    </a:solidFill>
                  </a:rPr>
                  <a:t>reflexão axial de eixo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C00000"/>
                        </a:solidFill>
                        <a:latin typeface="Cambria Math"/>
                      </a:rPr>
                      <m:t>𝒓</m:t>
                    </m:r>
                  </m:oMath>
                </a14:m>
                <a:r>
                  <a:rPr lang="pt-PT" sz="2400" dirty="0"/>
                  <a:t>, um ângulo é transformado noutro ângulo com a mesma amplitude.</a:t>
                </a:r>
              </a:p>
            </p:txBody>
          </p:sp>
        </mc:Choice>
        <mc:Fallback xmlns="">
          <p:sp>
            <p:nvSpPr>
              <p:cNvPr id="10" name="Rectângulo 7">
                <a:extLst>
                  <a:ext uri="{FF2B5EF4-FFF2-40B4-BE49-F238E27FC236}">
                    <a16:creationId xmlns:a16="http://schemas.microsoft.com/office/drawing/2014/main" id="{35A50E5E-0403-4E06-8E5C-C5789F4D09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448" y="5417934"/>
                <a:ext cx="7416824" cy="830997"/>
              </a:xfrm>
              <a:prstGeom prst="rect">
                <a:avLst/>
              </a:prstGeom>
              <a:blipFill>
                <a:blip r:embed="rId6"/>
                <a:stretch>
                  <a:fillRect l="-1315" t="-5882" r="-1150" b="-1617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2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72088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6160D2CC-7583-436F-B8EF-FE1E4220E7DE}"/>
              </a:ext>
            </a:extLst>
          </p:cNvPr>
          <p:cNvSpPr txBox="1">
            <a:spLocks/>
          </p:cNvSpPr>
          <p:nvPr/>
        </p:nvSpPr>
        <p:spPr>
          <a:xfrm>
            <a:off x="482601" y="643467"/>
            <a:ext cx="3465438" cy="45671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38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CONSTRUÇÃO 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DE 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IMAGENS DE FIGURAS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POR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REFLEXÃO AXIAL</a:t>
            </a:r>
          </a:p>
        </p:txBody>
      </p:sp>
      <p:pic>
        <p:nvPicPr>
          <p:cNvPr id="6" name="Imagem 5" descr="Uma imagem com texto, relógio&#10;&#10;Descrição gerada automaticamente">
            <a:extLst>
              <a:ext uri="{FF2B5EF4-FFF2-40B4-BE49-F238E27FC236}">
                <a16:creationId xmlns:a16="http://schemas.microsoft.com/office/drawing/2014/main" id="{A32C681F-263F-48A3-89DF-8BE310DFE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4689" y="2191886"/>
            <a:ext cx="3706710" cy="2474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204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467544" y="620688"/>
                <a:ext cx="82089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b="1" dirty="0"/>
                  <a:t>Considera o triângulo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pt-PT" sz="2400" b="1" i="1" dirty="0" smtClean="0">
                        <a:latin typeface="Cambria Math" panose="02040503050406030204" pitchFamily="18" charset="0"/>
                      </a:rPr>
                      <m:t>𝑨𝑩𝑪</m:t>
                    </m:r>
                    <m:r>
                      <a:rPr lang="pt-PT" sz="2400" b="1" i="1" dirty="0" smtClean="0">
                        <a:latin typeface="Cambria Math" panose="02040503050406030204" pitchFamily="18" charset="0"/>
                      </a:rPr>
                      <m:t>] </m:t>
                    </m:r>
                  </m:oMath>
                </a14:m>
                <a:r>
                  <a:rPr lang="pt-PT" sz="2400" b="1" dirty="0"/>
                  <a:t>e a </a:t>
                </a:r>
                <a:r>
                  <a:rPr lang="pt-PT" sz="2400" b="1" dirty="0" err="1"/>
                  <a:t>reta</a:t>
                </a:r>
                <a:r>
                  <a:rPr lang="pt-PT" sz="2400" b="1" dirty="0"/>
                  <a:t>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 panose="02040503050406030204" pitchFamily="18" charset="0"/>
                      </a:rPr>
                      <m:t>𝒓</m:t>
                    </m:r>
                  </m:oMath>
                </a14:m>
                <a:r>
                  <a:rPr lang="pt-PT" sz="2400" b="1" dirty="0"/>
                  <a:t>. </a:t>
                </a:r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620688"/>
                <a:ext cx="8208912" cy="461665"/>
              </a:xfrm>
              <a:prstGeom prst="rect">
                <a:avLst/>
              </a:prstGeom>
              <a:blipFill>
                <a:blip r:embed="rId3"/>
                <a:stretch>
                  <a:fillRect l="-1189" t="-10526" b="-2894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ângulo 8"/>
          <p:cNvSpPr/>
          <p:nvPr/>
        </p:nvSpPr>
        <p:spPr>
          <a:xfrm>
            <a:off x="611560" y="1340768"/>
            <a:ext cx="3597247" cy="377117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10" name="Grupo 9"/>
          <p:cNvGrpSpPr/>
          <p:nvPr/>
        </p:nvGrpSpPr>
        <p:grpSpPr>
          <a:xfrm>
            <a:off x="4404754" y="1340768"/>
            <a:ext cx="592922" cy="2016224"/>
            <a:chOff x="4442216" y="2160827"/>
            <a:chExt cx="592922" cy="4096987"/>
          </a:xfrm>
        </p:grpSpPr>
        <p:cxnSp>
          <p:nvCxnSpPr>
            <p:cNvPr id="11" name="Conexão recta 10"/>
            <p:cNvCxnSpPr/>
            <p:nvPr/>
          </p:nvCxnSpPr>
          <p:spPr>
            <a:xfrm>
              <a:off x="4442216" y="2160827"/>
              <a:ext cx="0" cy="409698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xão recta 11"/>
            <p:cNvCxnSpPr/>
            <p:nvPr/>
          </p:nvCxnSpPr>
          <p:spPr>
            <a:xfrm>
              <a:off x="4442216" y="2160827"/>
              <a:ext cx="5929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xão recta 12"/>
            <p:cNvCxnSpPr/>
            <p:nvPr/>
          </p:nvCxnSpPr>
          <p:spPr>
            <a:xfrm>
              <a:off x="4442216" y="6257814"/>
              <a:ext cx="5929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4701215" y="1492042"/>
                <a:ext cx="3744412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b="1" dirty="0">
                    <a:solidFill>
                      <a:srgbClr val="FF0000"/>
                    </a:solidFill>
                  </a:rPr>
                  <a:t>Vamos construir a imagem de um triângulo </a:t>
                </a:r>
                <a14:m>
                  <m:oMath xmlns:m="http://schemas.openxmlformats.org/officeDocument/2006/math">
                    <m:r>
                      <a:rPr lang="pt-PT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pt-PT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  <m:r>
                      <a:rPr lang="pt-PT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 </m:t>
                    </m:r>
                  </m:oMath>
                </a14:m>
                <a:r>
                  <a:rPr lang="pt-PT" sz="2400" b="1" dirty="0">
                    <a:solidFill>
                      <a:srgbClr val="FF0000"/>
                    </a:solidFill>
                  </a:rPr>
                  <a:t>pela reflexão de eixo </a:t>
                </a:r>
                <a14:m>
                  <m:oMath xmlns:m="http://schemas.openxmlformats.org/officeDocument/2006/math">
                    <m:r>
                      <a:rPr lang="pt-PT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𝒓</m:t>
                    </m:r>
                  </m:oMath>
                </a14:m>
                <a:r>
                  <a:rPr lang="pt-PT" sz="2400" b="1" dirty="0">
                    <a:solidFill>
                      <a:srgbClr val="FF0000"/>
                    </a:solidFill>
                  </a:rPr>
                  <a:t>, usando régua e compasso. </a:t>
                </a:r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1215" y="1492042"/>
                <a:ext cx="3744412" cy="1569660"/>
              </a:xfrm>
              <a:prstGeom prst="rect">
                <a:avLst/>
              </a:prstGeom>
              <a:blipFill>
                <a:blip r:embed="rId4"/>
                <a:stretch>
                  <a:fillRect l="-2443" t="-3113" r="-2606" b="-817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Susana\Desktop\areal\Trabalho_parte1\DB_NMSI6EP_P1_P060_101_20162390_3P-1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73" y="1492041"/>
            <a:ext cx="3113460" cy="341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07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Susana\Desktop\areal\Trabalho_parte1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68" y="1620295"/>
            <a:ext cx="3777434" cy="340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467544" y="620688"/>
                <a:ext cx="82089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dirty="0"/>
                  <a:t>Considera o triângulo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[</m:t>
                    </m:r>
                    <m:r>
                      <a:rPr lang="pt-PT" sz="2400" b="1" i="1" dirty="0" smtClean="0">
                        <a:latin typeface="Cambria Math"/>
                      </a:rPr>
                      <m:t>𝑨𝑩𝑪</m:t>
                    </m:r>
                    <m:r>
                      <a:rPr lang="pt-PT" sz="2400" b="1" i="1" dirty="0" smtClean="0">
                        <a:latin typeface="Cambria Math"/>
                      </a:rPr>
                      <m:t>] </m:t>
                    </m:r>
                  </m:oMath>
                </a14:m>
                <a:r>
                  <a:rPr lang="pt-PT" sz="2400" dirty="0"/>
                  <a:t>e a </a:t>
                </a:r>
                <a:r>
                  <a:rPr lang="pt-PT" sz="2400" dirty="0" err="1"/>
                  <a:t>reta</a:t>
                </a:r>
                <a:r>
                  <a:rPr lang="pt-PT" sz="2400" dirty="0"/>
                  <a:t>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𝒓</m:t>
                    </m:r>
                  </m:oMath>
                </a14:m>
                <a:r>
                  <a:rPr lang="pt-PT" sz="2400" dirty="0"/>
                  <a:t>. </a:t>
                </a:r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620688"/>
                <a:ext cx="8208912" cy="461665"/>
              </a:xfrm>
              <a:prstGeom prst="rect">
                <a:avLst/>
              </a:prstGeom>
              <a:blipFill>
                <a:blip r:embed="rId4"/>
                <a:stretch>
                  <a:fillRect l="-1189" t="-10526" b="-2894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ângulo 8"/>
          <p:cNvSpPr/>
          <p:nvPr/>
        </p:nvSpPr>
        <p:spPr>
          <a:xfrm>
            <a:off x="395536" y="1484792"/>
            <a:ext cx="3799499" cy="403243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10" name="Grupo 9"/>
          <p:cNvGrpSpPr/>
          <p:nvPr/>
        </p:nvGrpSpPr>
        <p:grpSpPr>
          <a:xfrm>
            <a:off x="4311510" y="1831442"/>
            <a:ext cx="592922" cy="3195116"/>
            <a:chOff x="4442216" y="2160827"/>
            <a:chExt cx="592922" cy="4096987"/>
          </a:xfrm>
        </p:grpSpPr>
        <p:cxnSp>
          <p:nvCxnSpPr>
            <p:cNvPr id="11" name="Conexão recta 10"/>
            <p:cNvCxnSpPr/>
            <p:nvPr/>
          </p:nvCxnSpPr>
          <p:spPr>
            <a:xfrm>
              <a:off x="4442216" y="2160827"/>
              <a:ext cx="0" cy="409698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xão recta 11"/>
            <p:cNvCxnSpPr/>
            <p:nvPr/>
          </p:nvCxnSpPr>
          <p:spPr>
            <a:xfrm>
              <a:off x="4442216" y="2160827"/>
              <a:ext cx="5929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xão recta 12"/>
            <p:cNvCxnSpPr/>
            <p:nvPr/>
          </p:nvCxnSpPr>
          <p:spPr>
            <a:xfrm>
              <a:off x="4442216" y="6257814"/>
              <a:ext cx="5929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4427984" y="2420888"/>
                <a:ext cx="4248471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b="1" dirty="0">
                    <a:solidFill>
                      <a:srgbClr val="FF0000"/>
                    </a:solidFill>
                  </a:rPr>
                  <a:t>1.º </a:t>
                </a:r>
                <a:r>
                  <a:rPr lang="pt-PT" sz="2400" dirty="0"/>
                  <a:t>Traçam-se retas, a tracejado, perpendiculares à reta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𝒓</m:t>
                    </m:r>
                  </m:oMath>
                </a14:m>
                <a:r>
                  <a:rPr lang="pt-PT" sz="2400" dirty="0"/>
                  <a:t> passando pelos vértices da figura original, com o auxílio do esquadro e da régua. </a:t>
                </a:r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2420888"/>
                <a:ext cx="4248471" cy="1938992"/>
              </a:xfrm>
              <a:prstGeom prst="rect">
                <a:avLst/>
              </a:prstGeom>
              <a:blipFill>
                <a:blip r:embed="rId5"/>
                <a:stretch>
                  <a:fillRect l="-2152" t="-2516" r="-2296" b="-628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978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usana\Desktop\areal\Trabalho_parte1\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97640"/>
            <a:ext cx="3873605" cy="3699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511927" y="1124746"/>
            <a:ext cx="4060073" cy="403244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10" name="Grupo 9"/>
          <p:cNvGrpSpPr/>
          <p:nvPr/>
        </p:nvGrpSpPr>
        <p:grpSpPr>
          <a:xfrm>
            <a:off x="4776822" y="1700808"/>
            <a:ext cx="592922" cy="3195116"/>
            <a:chOff x="4442216" y="2160827"/>
            <a:chExt cx="592922" cy="4096987"/>
          </a:xfrm>
        </p:grpSpPr>
        <p:cxnSp>
          <p:nvCxnSpPr>
            <p:cNvPr id="11" name="Conexão recta 10"/>
            <p:cNvCxnSpPr/>
            <p:nvPr/>
          </p:nvCxnSpPr>
          <p:spPr>
            <a:xfrm>
              <a:off x="4442216" y="2160827"/>
              <a:ext cx="0" cy="409698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xão recta 11"/>
            <p:cNvCxnSpPr/>
            <p:nvPr/>
          </p:nvCxnSpPr>
          <p:spPr>
            <a:xfrm>
              <a:off x="4442216" y="2160827"/>
              <a:ext cx="5929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xão recta 12"/>
            <p:cNvCxnSpPr/>
            <p:nvPr/>
          </p:nvCxnSpPr>
          <p:spPr>
            <a:xfrm>
              <a:off x="4442216" y="6257814"/>
              <a:ext cx="5929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4932042" y="2420888"/>
                <a:ext cx="3744413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b="1" dirty="0">
                    <a:solidFill>
                      <a:srgbClr val="FF0000"/>
                    </a:solidFill>
                  </a:rPr>
                  <a:t>2.º </a:t>
                </a:r>
                <a:r>
                  <a:rPr lang="pt-PT" sz="2400" dirty="0"/>
                  <a:t>Marcam-se, usando o compasso, as imagens de cada um dos vértices, à mesma distância da reta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𝒓</m:t>
                    </m:r>
                  </m:oMath>
                </a14:m>
                <a:r>
                  <a:rPr lang="pt-PT" sz="2400" dirty="0"/>
                  <a:t>.</a:t>
                </a:r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2" y="2420888"/>
                <a:ext cx="3744413" cy="1569660"/>
              </a:xfrm>
              <a:prstGeom prst="rect">
                <a:avLst/>
              </a:prstGeom>
              <a:blipFill>
                <a:blip r:embed="rId4"/>
                <a:stretch>
                  <a:fillRect l="-2443" t="-3101" r="-2606" b="-775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900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usana\Desktop\areal\Trabalho_parte1\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88" y="1196752"/>
            <a:ext cx="3888980" cy="379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395536" y="1124743"/>
            <a:ext cx="4176464" cy="424847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10" name="Grupo 9"/>
          <p:cNvGrpSpPr/>
          <p:nvPr/>
        </p:nvGrpSpPr>
        <p:grpSpPr>
          <a:xfrm>
            <a:off x="4732874" y="1608160"/>
            <a:ext cx="592922" cy="3195116"/>
            <a:chOff x="4442216" y="2160827"/>
            <a:chExt cx="592922" cy="4096987"/>
          </a:xfrm>
        </p:grpSpPr>
        <p:cxnSp>
          <p:nvCxnSpPr>
            <p:cNvPr id="11" name="Conexão recta 10"/>
            <p:cNvCxnSpPr/>
            <p:nvPr/>
          </p:nvCxnSpPr>
          <p:spPr>
            <a:xfrm>
              <a:off x="4442216" y="2160827"/>
              <a:ext cx="0" cy="409698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xão recta 11"/>
            <p:cNvCxnSpPr/>
            <p:nvPr/>
          </p:nvCxnSpPr>
          <p:spPr>
            <a:xfrm>
              <a:off x="4442216" y="2160827"/>
              <a:ext cx="5929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xão recta 12"/>
            <p:cNvCxnSpPr/>
            <p:nvPr/>
          </p:nvCxnSpPr>
          <p:spPr>
            <a:xfrm>
              <a:off x="4442216" y="6257814"/>
              <a:ext cx="592922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4732874" y="2420888"/>
                <a:ext cx="3943581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b="1" dirty="0">
                    <a:solidFill>
                      <a:srgbClr val="FF0000"/>
                    </a:solidFill>
                  </a:rPr>
                  <a:t>3.º </a:t>
                </a:r>
                <a:r>
                  <a:rPr lang="pt-PT" sz="2400" dirty="0"/>
                  <a:t>Unem-se, usando a régua, os pontos marcados e obtém-se a imagem da figura pela reflexão de eixo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𝒓</m:t>
                    </m:r>
                  </m:oMath>
                </a14:m>
                <a:r>
                  <a:rPr lang="pt-PT" sz="2400" dirty="0"/>
                  <a:t>.</a:t>
                </a:r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2874" y="2420888"/>
                <a:ext cx="3943581" cy="1569660"/>
              </a:xfrm>
              <a:prstGeom prst="rect">
                <a:avLst/>
              </a:prstGeom>
              <a:blipFill>
                <a:blip r:embed="rId4"/>
                <a:stretch>
                  <a:fillRect l="-2318" t="-3101" r="-2473" b="-775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972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6297</TotalTime>
  <Words>324</Words>
  <Application>Microsoft Office PowerPoint</Application>
  <PresentationFormat>Apresentação no Ecrã (4:3)</PresentationFormat>
  <Paragraphs>41</Paragraphs>
  <Slides>9</Slides>
  <Notes>7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Trebuchet MS</vt:lpstr>
      <vt:lpstr>Custom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REFLEXÃO AXIAL</dc:title>
  <dc:creator>Isabel Silva</dc:creator>
  <cp:lastModifiedBy>Isabel Alexandra Rato da Silva</cp:lastModifiedBy>
  <cp:revision>387</cp:revision>
  <dcterms:created xsi:type="dcterms:W3CDTF">2016-09-17T09:49:10Z</dcterms:created>
  <dcterms:modified xsi:type="dcterms:W3CDTF">2021-05-10T13:57:52Z</dcterms:modified>
</cp:coreProperties>
</file>