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264" r:id="rId3"/>
    <p:sldId id="265" r:id="rId4"/>
    <p:sldId id="266" r:id="rId5"/>
    <p:sldId id="267" r:id="rId6"/>
    <p:sldId id="276" r:id="rId7"/>
    <p:sldId id="268" r:id="rId8"/>
    <p:sldId id="269" r:id="rId9"/>
    <p:sldId id="275" r:id="rId10"/>
    <p:sldId id="281" r:id="rId11"/>
    <p:sldId id="283" r:id="rId12"/>
    <p:sldId id="285" r:id="rId13"/>
    <p:sldId id="287" r:id="rId14"/>
    <p:sldId id="289" r:id="rId15"/>
    <p:sldId id="291" r:id="rId16"/>
    <p:sldId id="293" r:id="rId17"/>
    <p:sldId id="295" r:id="rId18"/>
    <p:sldId id="297" r:id="rId19"/>
    <p:sldId id="298" r:id="rId20"/>
    <p:sldId id="300" r:id="rId21"/>
    <p:sldId id="301" r:id="rId22"/>
    <p:sldId id="302" r:id="rId23"/>
    <p:sldId id="303" r:id="rId24"/>
    <p:sldId id="304" r:id="rId25"/>
    <p:sldId id="306" r:id="rId26"/>
    <p:sldId id="309" r:id="rId27"/>
    <p:sldId id="310" r:id="rId28"/>
    <p:sldId id="312" r:id="rId29"/>
    <p:sldId id="314" r:id="rId30"/>
    <p:sldId id="316" r:id="rId31"/>
    <p:sldId id="318" r:id="rId32"/>
    <p:sldId id="320" r:id="rId33"/>
    <p:sldId id="322" r:id="rId34"/>
    <p:sldId id="324" r:id="rId35"/>
    <p:sldId id="326" r:id="rId36"/>
    <p:sldId id="341" r:id="rId37"/>
    <p:sldId id="342" r:id="rId38"/>
    <p:sldId id="340" r:id="rId39"/>
    <p:sldId id="343" r:id="rId40"/>
    <p:sldId id="329" r:id="rId41"/>
    <p:sldId id="330" r:id="rId42"/>
    <p:sldId id="331" r:id="rId43"/>
    <p:sldId id="332" r:id="rId44"/>
    <p:sldId id="333" r:id="rId45"/>
    <p:sldId id="334" r:id="rId46"/>
    <p:sldId id="335" r:id="rId47"/>
    <p:sldId id="336" r:id="rId48"/>
    <p:sldId id="337" r:id="rId49"/>
    <p:sldId id="338" r:id="rId50"/>
    <p:sldId id="339" r:id="rId51"/>
    <p:sldId id="344" r:id="rId52"/>
    <p:sldId id="345" r:id="rId53"/>
    <p:sldId id="346" r:id="rId54"/>
    <p:sldId id="347" r:id="rId55"/>
    <p:sldId id="349" r:id="rId56"/>
    <p:sldId id="348" r:id="rId57"/>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F55"/>
    <a:srgbClr val="7AB680"/>
    <a:srgbClr val="CDDFF9"/>
    <a:srgbClr val="33CC33"/>
    <a:srgbClr val="337D46"/>
    <a:srgbClr val="CCECFF"/>
    <a:srgbClr val="3333CC"/>
    <a:srgbClr val="912F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FECD3-C41F-4283-B09A-58147CF29ACB}" type="datetimeFigureOut">
              <a:rPr lang="pt-PT" smtClean="0"/>
              <a:t>27/02/2021</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3E3D2-7F2C-4A6C-9087-3B9DD83E008F}" type="slidenum">
              <a:rPr lang="pt-PT" smtClean="0"/>
              <a:t>‹nº›</a:t>
            </a:fld>
            <a:endParaRPr lang="pt-PT"/>
          </a:p>
        </p:txBody>
      </p:sp>
    </p:spTree>
    <p:extLst>
      <p:ext uri="{BB962C8B-B14F-4D97-AF65-F5344CB8AC3E}">
        <p14:creationId xmlns:p14="http://schemas.microsoft.com/office/powerpoint/2010/main" val="3995274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PT" smtClean="0"/>
              <a:t>Clique para editar o estilo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Faça clique para editar o estilo</a:t>
            </a:r>
            <a:endParaRPr lang="en-US" dirty="0"/>
          </a:p>
        </p:txBody>
      </p:sp>
      <p:sp>
        <p:nvSpPr>
          <p:cNvPr id="4" name="Date Placeholder 3"/>
          <p:cNvSpPr>
            <a:spLocks noGrp="1"/>
          </p:cNvSpPr>
          <p:nvPr>
            <p:ph type="dt" sz="half" idx="10"/>
          </p:nvPr>
        </p:nvSpPr>
        <p:spPr/>
        <p:txBody>
          <a:bodyPr/>
          <a:lstStyle/>
          <a:p>
            <a:fld id="{0F8E7489-E266-4485-95AE-44B69627B088}" type="datetimeFigureOut">
              <a:rPr lang="pt-PT" smtClean="0"/>
              <a:t>27/02/2021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C4C0CDFD-12ED-4EF1-A05E-5D8EBCC02ACA}" type="slidenum">
              <a:rPr lang="pt-PT" smtClean="0"/>
              <a:t>‹nº›</a:t>
            </a:fld>
            <a:endParaRPr lang="pt-PT"/>
          </a:p>
        </p:txBody>
      </p:sp>
    </p:spTree>
    <p:extLst>
      <p:ext uri="{BB962C8B-B14F-4D97-AF65-F5344CB8AC3E}">
        <p14:creationId xmlns:p14="http://schemas.microsoft.com/office/powerpoint/2010/main" val="1496449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Vertical Text Placeholder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0F8E7489-E266-4485-95AE-44B69627B088}" type="datetimeFigureOut">
              <a:rPr lang="pt-PT" smtClean="0"/>
              <a:t>27/02/2021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C4C0CDFD-12ED-4EF1-A05E-5D8EBCC02ACA}" type="slidenum">
              <a:rPr lang="pt-PT" smtClean="0"/>
              <a:t>‹nº›</a:t>
            </a:fld>
            <a:endParaRPr lang="pt-PT"/>
          </a:p>
        </p:txBody>
      </p:sp>
    </p:spTree>
    <p:extLst>
      <p:ext uri="{BB962C8B-B14F-4D97-AF65-F5344CB8AC3E}">
        <p14:creationId xmlns:p14="http://schemas.microsoft.com/office/powerpoint/2010/main" val="99747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PT" smtClean="0"/>
              <a:t>Clique para editar o estilo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0F8E7489-E266-4485-95AE-44B69627B088}" type="datetimeFigureOut">
              <a:rPr lang="pt-PT" smtClean="0"/>
              <a:t>27/02/2021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C4C0CDFD-12ED-4EF1-A05E-5D8EBCC02ACA}" type="slidenum">
              <a:rPr lang="pt-PT" smtClean="0"/>
              <a:t>‹nº›</a:t>
            </a:fld>
            <a:endParaRPr lang="pt-PT"/>
          </a:p>
        </p:txBody>
      </p:sp>
    </p:spTree>
    <p:extLst>
      <p:ext uri="{BB962C8B-B14F-4D97-AF65-F5344CB8AC3E}">
        <p14:creationId xmlns:p14="http://schemas.microsoft.com/office/powerpoint/2010/main" val="212817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0F8E7489-E266-4485-95AE-44B69627B088}" type="datetimeFigureOut">
              <a:rPr lang="pt-PT" smtClean="0"/>
              <a:t>27/02/2021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C4C0CDFD-12ED-4EF1-A05E-5D8EBCC02ACA}" type="slidenum">
              <a:rPr lang="pt-PT" smtClean="0"/>
              <a:t>‹nº›</a:t>
            </a:fld>
            <a:endParaRPr lang="pt-PT"/>
          </a:p>
        </p:txBody>
      </p:sp>
    </p:spTree>
    <p:extLst>
      <p:ext uri="{BB962C8B-B14F-4D97-AF65-F5344CB8AC3E}">
        <p14:creationId xmlns:p14="http://schemas.microsoft.com/office/powerpoint/2010/main" val="1399041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PT" smtClean="0"/>
              <a:t>Clique para editar o estilo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smtClean="0"/>
              <a:t>Clique para editar os estilos</a:t>
            </a:r>
          </a:p>
        </p:txBody>
      </p:sp>
      <p:sp>
        <p:nvSpPr>
          <p:cNvPr id="4" name="Date Placeholder 3"/>
          <p:cNvSpPr>
            <a:spLocks noGrp="1"/>
          </p:cNvSpPr>
          <p:nvPr>
            <p:ph type="dt" sz="half" idx="10"/>
          </p:nvPr>
        </p:nvSpPr>
        <p:spPr/>
        <p:txBody>
          <a:bodyPr/>
          <a:lstStyle/>
          <a:p>
            <a:fld id="{0F8E7489-E266-4485-95AE-44B69627B088}" type="datetimeFigureOut">
              <a:rPr lang="pt-PT" smtClean="0"/>
              <a:t>27/02/2021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C4C0CDFD-12ED-4EF1-A05E-5D8EBCC02ACA}" type="slidenum">
              <a:rPr lang="pt-PT" smtClean="0"/>
              <a:t>‹nº›</a:t>
            </a:fld>
            <a:endParaRPr lang="pt-PT"/>
          </a:p>
        </p:txBody>
      </p:sp>
    </p:spTree>
    <p:extLst>
      <p:ext uri="{BB962C8B-B14F-4D97-AF65-F5344CB8AC3E}">
        <p14:creationId xmlns:p14="http://schemas.microsoft.com/office/powerpoint/2010/main" val="162313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0F8E7489-E266-4485-95AE-44B69627B088}" type="datetimeFigureOut">
              <a:rPr lang="pt-PT" smtClean="0"/>
              <a:t>27/02/2021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C4C0CDFD-12ED-4EF1-A05E-5D8EBCC02ACA}" type="slidenum">
              <a:rPr lang="pt-PT" smtClean="0"/>
              <a:t>‹nº›</a:t>
            </a:fld>
            <a:endParaRPr lang="pt-PT"/>
          </a:p>
        </p:txBody>
      </p:sp>
    </p:spTree>
    <p:extLst>
      <p:ext uri="{BB962C8B-B14F-4D97-AF65-F5344CB8AC3E}">
        <p14:creationId xmlns:p14="http://schemas.microsoft.com/office/powerpoint/2010/main" val="306017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PT" smtClean="0"/>
              <a:t>Clique para editar o estilo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Content Placeholder 3"/>
          <p:cNvSpPr>
            <a:spLocks noGrp="1"/>
          </p:cNvSpPr>
          <p:nvPr>
            <p:ph sz="half" idx="2"/>
          </p:nvPr>
        </p:nvSpPr>
        <p:spPr>
          <a:xfrm>
            <a:off x="839788" y="2505075"/>
            <a:ext cx="5157787"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Content Placeholder 5"/>
          <p:cNvSpPr>
            <a:spLocks noGrp="1"/>
          </p:cNvSpPr>
          <p:nvPr>
            <p:ph sz="quarter" idx="4"/>
          </p:nvPr>
        </p:nvSpPr>
        <p:spPr>
          <a:xfrm>
            <a:off x="6172200" y="2505075"/>
            <a:ext cx="5183188"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7" name="Date Placeholder 6"/>
          <p:cNvSpPr>
            <a:spLocks noGrp="1"/>
          </p:cNvSpPr>
          <p:nvPr>
            <p:ph type="dt" sz="half" idx="10"/>
          </p:nvPr>
        </p:nvSpPr>
        <p:spPr/>
        <p:txBody>
          <a:bodyPr/>
          <a:lstStyle/>
          <a:p>
            <a:fld id="{0F8E7489-E266-4485-95AE-44B69627B088}" type="datetimeFigureOut">
              <a:rPr lang="pt-PT" smtClean="0"/>
              <a:t>27/02/2021</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C4C0CDFD-12ED-4EF1-A05E-5D8EBCC02ACA}" type="slidenum">
              <a:rPr lang="pt-PT" smtClean="0"/>
              <a:t>‹nº›</a:t>
            </a:fld>
            <a:endParaRPr lang="pt-PT"/>
          </a:p>
        </p:txBody>
      </p:sp>
    </p:spTree>
    <p:extLst>
      <p:ext uri="{BB962C8B-B14F-4D97-AF65-F5344CB8AC3E}">
        <p14:creationId xmlns:p14="http://schemas.microsoft.com/office/powerpoint/2010/main" val="3395072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Date Placeholder 2"/>
          <p:cNvSpPr>
            <a:spLocks noGrp="1"/>
          </p:cNvSpPr>
          <p:nvPr>
            <p:ph type="dt" sz="half" idx="10"/>
          </p:nvPr>
        </p:nvSpPr>
        <p:spPr/>
        <p:txBody>
          <a:bodyPr/>
          <a:lstStyle/>
          <a:p>
            <a:fld id="{0F8E7489-E266-4485-95AE-44B69627B088}" type="datetimeFigureOut">
              <a:rPr lang="pt-PT" smtClean="0"/>
              <a:t>27/02/2021</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C4C0CDFD-12ED-4EF1-A05E-5D8EBCC02ACA}" type="slidenum">
              <a:rPr lang="pt-PT" smtClean="0"/>
              <a:t>‹nº›</a:t>
            </a:fld>
            <a:endParaRPr lang="pt-PT"/>
          </a:p>
        </p:txBody>
      </p:sp>
    </p:spTree>
    <p:extLst>
      <p:ext uri="{BB962C8B-B14F-4D97-AF65-F5344CB8AC3E}">
        <p14:creationId xmlns:p14="http://schemas.microsoft.com/office/powerpoint/2010/main" val="384714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E7489-E266-4485-95AE-44B69627B088}" type="datetimeFigureOut">
              <a:rPr lang="pt-PT" smtClean="0"/>
              <a:t>27/02/2021</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C4C0CDFD-12ED-4EF1-A05E-5D8EBCC02ACA}" type="slidenum">
              <a:rPr lang="pt-PT" smtClean="0"/>
              <a:t>‹nº›</a:t>
            </a:fld>
            <a:endParaRPr lang="pt-PT"/>
          </a:p>
        </p:txBody>
      </p:sp>
    </p:spTree>
    <p:extLst>
      <p:ext uri="{BB962C8B-B14F-4D97-AF65-F5344CB8AC3E}">
        <p14:creationId xmlns:p14="http://schemas.microsoft.com/office/powerpoint/2010/main" val="3046222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Clique para editar os estilos</a:t>
            </a:r>
          </a:p>
        </p:txBody>
      </p:sp>
      <p:sp>
        <p:nvSpPr>
          <p:cNvPr id="5" name="Date Placeholder 4"/>
          <p:cNvSpPr>
            <a:spLocks noGrp="1"/>
          </p:cNvSpPr>
          <p:nvPr>
            <p:ph type="dt" sz="half" idx="10"/>
          </p:nvPr>
        </p:nvSpPr>
        <p:spPr/>
        <p:txBody>
          <a:bodyPr/>
          <a:lstStyle/>
          <a:p>
            <a:fld id="{0F8E7489-E266-4485-95AE-44B69627B088}" type="datetimeFigureOut">
              <a:rPr lang="pt-PT" smtClean="0"/>
              <a:t>27/02/2021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C4C0CDFD-12ED-4EF1-A05E-5D8EBCC02ACA}" type="slidenum">
              <a:rPr lang="pt-PT" smtClean="0"/>
              <a:t>‹nº›</a:t>
            </a:fld>
            <a:endParaRPr lang="pt-PT"/>
          </a:p>
        </p:txBody>
      </p:sp>
    </p:spTree>
    <p:extLst>
      <p:ext uri="{BB962C8B-B14F-4D97-AF65-F5344CB8AC3E}">
        <p14:creationId xmlns:p14="http://schemas.microsoft.com/office/powerpoint/2010/main" val="116751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Clique para editar os estilos</a:t>
            </a:r>
          </a:p>
        </p:txBody>
      </p:sp>
      <p:sp>
        <p:nvSpPr>
          <p:cNvPr id="5" name="Date Placeholder 4"/>
          <p:cNvSpPr>
            <a:spLocks noGrp="1"/>
          </p:cNvSpPr>
          <p:nvPr>
            <p:ph type="dt" sz="half" idx="10"/>
          </p:nvPr>
        </p:nvSpPr>
        <p:spPr/>
        <p:txBody>
          <a:bodyPr/>
          <a:lstStyle/>
          <a:p>
            <a:fld id="{0F8E7489-E266-4485-95AE-44B69627B088}" type="datetimeFigureOut">
              <a:rPr lang="pt-PT" smtClean="0"/>
              <a:t>27/02/2021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C4C0CDFD-12ED-4EF1-A05E-5D8EBCC02ACA}" type="slidenum">
              <a:rPr lang="pt-PT" smtClean="0"/>
              <a:t>‹nº›</a:t>
            </a:fld>
            <a:endParaRPr lang="pt-PT"/>
          </a:p>
        </p:txBody>
      </p:sp>
    </p:spTree>
    <p:extLst>
      <p:ext uri="{BB962C8B-B14F-4D97-AF65-F5344CB8AC3E}">
        <p14:creationId xmlns:p14="http://schemas.microsoft.com/office/powerpoint/2010/main" val="3888626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8E7489-E266-4485-95AE-44B69627B088}" type="datetimeFigureOut">
              <a:rPr lang="pt-PT" smtClean="0"/>
              <a:t>27/02/2021</a:t>
            </a:fld>
            <a:endParaRPr lang="pt-P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C0CDFD-12ED-4EF1-A05E-5D8EBCC02ACA}" type="slidenum">
              <a:rPr lang="pt-PT" smtClean="0"/>
              <a:t>‹nº›</a:t>
            </a:fld>
            <a:endParaRPr lang="pt-PT"/>
          </a:p>
        </p:txBody>
      </p:sp>
    </p:spTree>
    <p:extLst>
      <p:ext uri="{BB962C8B-B14F-4D97-AF65-F5344CB8AC3E}">
        <p14:creationId xmlns:p14="http://schemas.microsoft.com/office/powerpoint/2010/main" val="281558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12192000" cy="6857999"/>
          </a:xfrm>
          <a:ln/>
        </p:spPr>
        <p:style>
          <a:lnRef idx="1">
            <a:schemeClr val="accent1"/>
          </a:lnRef>
          <a:fillRef idx="2">
            <a:schemeClr val="accent1"/>
          </a:fillRef>
          <a:effectRef idx="1">
            <a:schemeClr val="accent1"/>
          </a:effectRef>
          <a:fontRef idx="minor">
            <a:schemeClr val="dk1"/>
          </a:fontRef>
        </p:style>
        <p:txBody>
          <a:bodyPr>
            <a:normAutofit fontScale="90000"/>
          </a:bodyPr>
          <a:lstStyle/>
          <a:p>
            <a:r>
              <a:rPr lang="pt-PT" dirty="0" smtClean="0"/>
              <a:t/>
            </a:r>
            <a:br>
              <a:rPr lang="pt-PT" dirty="0" smtClean="0"/>
            </a:br>
            <a:r>
              <a:rPr lang="pt-PT" dirty="0" smtClean="0"/>
              <a:t/>
            </a:r>
            <a:br>
              <a:rPr lang="pt-PT" dirty="0" smtClean="0"/>
            </a:br>
            <a:r>
              <a:rPr lang="pt-PT" dirty="0"/>
              <a:t/>
            </a:r>
            <a:br>
              <a:rPr lang="pt-PT" dirty="0"/>
            </a:br>
            <a:r>
              <a:rPr lang="pt-PT" dirty="0" smtClean="0"/>
              <a:t/>
            </a:r>
            <a:br>
              <a:rPr lang="pt-PT" dirty="0" smtClean="0"/>
            </a:br>
            <a:r>
              <a:rPr lang="pt-PT" dirty="0" smtClean="0"/>
              <a:t/>
            </a:r>
            <a:br>
              <a:rPr lang="pt-PT" dirty="0" smtClean="0"/>
            </a:br>
            <a:r>
              <a:rPr lang="pt-PT" dirty="0" smtClean="0"/>
              <a:t/>
            </a:r>
            <a:br>
              <a:rPr lang="pt-PT" dirty="0" smtClean="0"/>
            </a:br>
            <a:r>
              <a:rPr lang="pt-PT" dirty="0"/>
              <a:t/>
            </a:r>
            <a:br>
              <a:rPr lang="pt-PT" dirty="0"/>
            </a:br>
            <a:r>
              <a:rPr lang="pt-PT" dirty="0" smtClean="0"/>
              <a:t/>
            </a:r>
            <a:br>
              <a:rPr lang="pt-PT" dirty="0" smtClean="0"/>
            </a:br>
            <a:r>
              <a:rPr lang="pt-PT" dirty="0"/>
              <a:t/>
            </a:r>
            <a:br>
              <a:rPr lang="pt-PT" dirty="0"/>
            </a:br>
            <a:r>
              <a:rPr lang="pt-PT" dirty="0" smtClean="0"/>
              <a:t/>
            </a:r>
            <a:br>
              <a:rPr lang="pt-PT" dirty="0" smtClean="0"/>
            </a:br>
            <a:r>
              <a:rPr lang="pt-PT" dirty="0" smtClean="0"/>
              <a:t/>
            </a:r>
            <a:br>
              <a:rPr lang="pt-PT" dirty="0" smtClean="0"/>
            </a:br>
            <a:r>
              <a:rPr lang="pt-PT" dirty="0"/>
              <a:t/>
            </a:r>
            <a:br>
              <a:rPr lang="pt-PT" dirty="0"/>
            </a:br>
            <a:r>
              <a:rPr lang="pt-PT" dirty="0" smtClean="0"/>
              <a:t/>
            </a:r>
            <a:br>
              <a:rPr lang="pt-PT" dirty="0" smtClean="0"/>
            </a:br>
            <a:r>
              <a:rPr lang="pt-PT" dirty="0" smtClean="0"/>
              <a:t/>
            </a:r>
            <a:br>
              <a:rPr lang="pt-PT" dirty="0" smtClean="0"/>
            </a:br>
            <a:r>
              <a:rPr lang="pt-PT" dirty="0"/>
              <a:t/>
            </a:r>
            <a:br>
              <a:rPr lang="pt-PT" dirty="0"/>
            </a:br>
            <a:r>
              <a:rPr lang="pt-PT" dirty="0" smtClean="0"/>
              <a:t/>
            </a:r>
            <a:br>
              <a:rPr lang="pt-PT" dirty="0" smtClean="0"/>
            </a:br>
            <a:endParaRPr lang="pt-PT" dirty="0"/>
          </a:p>
        </p:txBody>
      </p:sp>
      <p:pic>
        <p:nvPicPr>
          <p:cNvPr id="6" name="Imagem 5"/>
          <p:cNvPicPr>
            <a:picLocks noChangeAspect="1"/>
          </p:cNvPicPr>
          <p:nvPr/>
        </p:nvPicPr>
        <p:blipFill>
          <a:blip r:embed="rId2"/>
          <a:stretch>
            <a:fillRect/>
          </a:stretch>
        </p:blipFill>
        <p:spPr>
          <a:xfrm>
            <a:off x="2019869" y="1562819"/>
            <a:ext cx="7377544" cy="3855341"/>
          </a:xfrm>
          <a:prstGeom prst="rect">
            <a:avLst/>
          </a:prstGeom>
        </p:spPr>
      </p:pic>
    </p:spTree>
    <p:extLst>
      <p:ext uri="{BB962C8B-B14F-4D97-AF65-F5344CB8AC3E}">
        <p14:creationId xmlns:p14="http://schemas.microsoft.com/office/powerpoint/2010/main" val="2217412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064302" y="569627"/>
            <a:ext cx="9548734" cy="531262"/>
          </a:xfrm>
          <a:prstGeom prst="rect">
            <a:avLst/>
          </a:prstGeom>
        </p:spPr>
      </p:pic>
      <p:sp>
        <p:nvSpPr>
          <p:cNvPr id="7" name="Marcador de Posição de Conteúdo 6"/>
          <p:cNvSpPr>
            <a:spLocks noGrp="1"/>
          </p:cNvSpPr>
          <p:nvPr>
            <p:ph idx="1"/>
          </p:nvPr>
        </p:nvSpPr>
        <p:spPr>
          <a:xfrm>
            <a:off x="545909" y="1454897"/>
            <a:ext cx="10388165" cy="4823072"/>
          </a:xfrm>
          <a:no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0" indent="0">
              <a:buNone/>
            </a:pPr>
            <a:r>
              <a:rPr lang="pt-PT" sz="3100" u="sng" cap="all" dirty="0" smtClean="0">
                <a:solidFill>
                  <a:schemeClr val="accent6">
                    <a:lumMod val="75000"/>
                  </a:schemeClr>
                </a:solidFill>
                <a:latin typeface="Aharoni" panose="02010803020104030203" pitchFamily="2" charset="-79"/>
                <a:cs typeface="Aharoni" panose="02010803020104030203" pitchFamily="2" charset="-79"/>
              </a:rPr>
              <a:t>Ambiente térmico</a:t>
            </a:r>
          </a:p>
          <a:p>
            <a:pPr marL="0" indent="0">
              <a:buNone/>
            </a:pPr>
            <a:endParaRPr lang="pt-PT" sz="3100" u="sng" cap="all" dirty="0">
              <a:solidFill>
                <a:schemeClr val="accent6">
                  <a:lumMod val="75000"/>
                </a:schemeClr>
              </a:solidFill>
              <a:latin typeface="+mj-lt"/>
              <a:cs typeface="Aharoni" panose="02010803020104030203" pitchFamily="2" charset="-79"/>
            </a:endParaRPr>
          </a:p>
        </p:txBody>
      </p:sp>
      <p:sp>
        <p:nvSpPr>
          <p:cNvPr id="9" name="Retângulo 8"/>
          <p:cNvSpPr/>
          <p:nvPr/>
        </p:nvSpPr>
        <p:spPr>
          <a:xfrm>
            <a:off x="545909" y="2415655"/>
            <a:ext cx="10563369" cy="2554545"/>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pPr algn="just" fontAlgn="auto">
              <a:spcBef>
                <a:spcPts val="0"/>
              </a:spcBef>
              <a:spcAft>
                <a:spcPts val="0"/>
              </a:spcAft>
              <a:defRPr/>
            </a:pPr>
            <a:r>
              <a:rPr lang="pt-PT" sz="2000" b="1" dirty="0">
                <a:solidFill>
                  <a:prstClr val="black"/>
                </a:solidFill>
              </a:rPr>
              <a:t>Os ambientes térmicos podem ser classificados como:</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 Quentes (fundições, cerâmicas, padarias);</a:t>
            </a:r>
          </a:p>
          <a:p>
            <a:pPr algn="just" fontAlgn="auto">
              <a:spcBef>
                <a:spcPts val="0"/>
              </a:spcBef>
              <a:spcAft>
                <a:spcPts val="0"/>
              </a:spcAft>
              <a:defRPr/>
            </a:pPr>
            <a:r>
              <a:rPr lang="pt-PT" sz="2000" b="1" dirty="0">
                <a:solidFill>
                  <a:prstClr val="black"/>
                </a:solidFill>
              </a:rPr>
              <a:t>• Frios (armazéns frigoríficos, </a:t>
            </a:r>
            <a:r>
              <a:rPr lang="pt-PT" sz="2000" b="1" dirty="0" err="1">
                <a:solidFill>
                  <a:prstClr val="black"/>
                </a:solidFill>
              </a:rPr>
              <a:t>actividades</a:t>
            </a:r>
            <a:r>
              <a:rPr lang="pt-PT" sz="2000" b="1" dirty="0">
                <a:solidFill>
                  <a:prstClr val="black"/>
                </a:solidFill>
              </a:rPr>
              <a:t> piscatórias);</a:t>
            </a:r>
          </a:p>
          <a:p>
            <a:pPr algn="just" fontAlgn="auto">
              <a:spcBef>
                <a:spcPts val="0"/>
              </a:spcBef>
              <a:spcAft>
                <a:spcPts val="0"/>
              </a:spcAft>
              <a:defRPr/>
            </a:pPr>
            <a:r>
              <a:rPr lang="pt-PT" sz="2000" b="1" dirty="0">
                <a:solidFill>
                  <a:prstClr val="black"/>
                </a:solidFill>
              </a:rPr>
              <a:t>• Neutros (escritórios).</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Logicamente, os problemas ocorrem em ambientes térmicos frios ou quentes, ou agudizam-se quando os dois se combinam.</a:t>
            </a:r>
          </a:p>
        </p:txBody>
      </p:sp>
    </p:spTree>
    <p:extLst>
      <p:ext uri="{BB962C8B-B14F-4D97-AF65-F5344CB8AC3E}">
        <p14:creationId xmlns:p14="http://schemas.microsoft.com/office/powerpoint/2010/main" val="1963374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064302" y="569627"/>
            <a:ext cx="9548734" cy="531262"/>
          </a:xfrm>
          <a:prstGeom prst="rect">
            <a:avLst/>
          </a:prstGeom>
        </p:spPr>
      </p:pic>
      <p:sp>
        <p:nvSpPr>
          <p:cNvPr id="7" name="Marcador de Posição de Conteúdo 6"/>
          <p:cNvSpPr>
            <a:spLocks noGrp="1"/>
          </p:cNvSpPr>
          <p:nvPr>
            <p:ph idx="1"/>
          </p:nvPr>
        </p:nvSpPr>
        <p:spPr>
          <a:xfrm>
            <a:off x="545909" y="1454897"/>
            <a:ext cx="10388165" cy="4823072"/>
          </a:xfrm>
          <a:no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0" indent="0">
              <a:buNone/>
            </a:pPr>
            <a:r>
              <a:rPr lang="pt-PT" sz="3100" u="sng" cap="all" dirty="0" smtClean="0">
                <a:solidFill>
                  <a:schemeClr val="accent6">
                    <a:lumMod val="75000"/>
                  </a:schemeClr>
                </a:solidFill>
                <a:latin typeface="Aharoni" panose="02010803020104030203" pitchFamily="2" charset="-79"/>
                <a:cs typeface="Aharoni" panose="02010803020104030203" pitchFamily="2" charset="-79"/>
              </a:rPr>
              <a:t>STRESS térmico</a:t>
            </a:r>
          </a:p>
          <a:p>
            <a:pPr marL="0" indent="0">
              <a:buNone/>
            </a:pPr>
            <a:endParaRPr lang="pt-PT" sz="3100" u="sng" cap="all" dirty="0">
              <a:solidFill>
                <a:schemeClr val="accent6">
                  <a:lumMod val="75000"/>
                </a:schemeClr>
              </a:solidFill>
              <a:latin typeface="+mj-lt"/>
              <a:cs typeface="Aharoni" panose="02010803020104030203" pitchFamily="2" charset="-79"/>
            </a:endParaRPr>
          </a:p>
        </p:txBody>
      </p:sp>
      <p:sp>
        <p:nvSpPr>
          <p:cNvPr id="9" name="Retângulo 8"/>
          <p:cNvSpPr/>
          <p:nvPr/>
        </p:nvSpPr>
        <p:spPr>
          <a:xfrm>
            <a:off x="545909" y="2279176"/>
            <a:ext cx="10290413" cy="2000548"/>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pPr algn="just" fontAlgn="auto">
              <a:spcBef>
                <a:spcPts val="0"/>
              </a:spcBef>
              <a:spcAft>
                <a:spcPts val="0"/>
              </a:spcAft>
              <a:defRPr/>
            </a:pPr>
            <a:r>
              <a:rPr lang="pt-PT" sz="2000" b="1" dirty="0">
                <a:solidFill>
                  <a:prstClr val="black"/>
                </a:solidFill>
              </a:rPr>
              <a:t>Em geral está relacionado com o desconforto do trabalhador em condições de trabalho, em que a temperatura ambiente é muito elevada, podendo-se conjugar uma baixa humidade e uma circulação de ar deficiente.</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Mas, acontece também em ambientes com baixas temperaturas.</a:t>
            </a:r>
          </a:p>
          <a:p>
            <a:pPr algn="just" fontAlgn="auto">
              <a:spcBef>
                <a:spcPts val="0"/>
              </a:spcBef>
              <a:spcAft>
                <a:spcPts val="0"/>
              </a:spcAft>
              <a:defRPr/>
            </a:pPr>
            <a:endParaRPr lang="pt-PT" sz="2400" b="1" dirty="0">
              <a:solidFill>
                <a:prstClr val="black"/>
              </a:solidFill>
            </a:endParaRPr>
          </a:p>
        </p:txBody>
      </p:sp>
    </p:spTree>
    <p:extLst>
      <p:ext uri="{BB962C8B-B14F-4D97-AF65-F5344CB8AC3E}">
        <p14:creationId xmlns:p14="http://schemas.microsoft.com/office/powerpoint/2010/main" val="2324424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064302" y="569627"/>
            <a:ext cx="9548734" cy="531262"/>
          </a:xfrm>
          <a:prstGeom prst="rect">
            <a:avLst/>
          </a:prstGeom>
        </p:spPr>
      </p:pic>
      <p:sp>
        <p:nvSpPr>
          <p:cNvPr id="7" name="Marcador de Posição de Conteúdo 6"/>
          <p:cNvSpPr>
            <a:spLocks noGrp="1"/>
          </p:cNvSpPr>
          <p:nvPr>
            <p:ph idx="1"/>
          </p:nvPr>
        </p:nvSpPr>
        <p:spPr>
          <a:xfrm>
            <a:off x="545909" y="1454897"/>
            <a:ext cx="10388165" cy="4823072"/>
          </a:xfrm>
          <a:no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0" indent="0">
              <a:buNone/>
            </a:pPr>
            <a:r>
              <a:rPr lang="pt-PT" sz="3100" u="sng" cap="all" dirty="0" smtClean="0">
                <a:solidFill>
                  <a:schemeClr val="accent6">
                    <a:lumMod val="75000"/>
                  </a:schemeClr>
                </a:solidFill>
                <a:latin typeface="Aharoni" panose="02010803020104030203" pitchFamily="2" charset="-79"/>
                <a:cs typeface="Aharoni" panose="02010803020104030203" pitchFamily="2" charset="-79"/>
              </a:rPr>
              <a:t>Ventilação</a:t>
            </a:r>
          </a:p>
          <a:p>
            <a:pPr marL="0" indent="0">
              <a:buNone/>
            </a:pPr>
            <a:endParaRPr lang="pt-PT" sz="3100" u="sng" cap="all" dirty="0">
              <a:solidFill>
                <a:schemeClr val="accent6">
                  <a:lumMod val="75000"/>
                </a:schemeClr>
              </a:solidFill>
              <a:latin typeface="+mj-lt"/>
              <a:cs typeface="Aharoni" panose="02010803020104030203" pitchFamily="2" charset="-79"/>
            </a:endParaRPr>
          </a:p>
        </p:txBody>
      </p:sp>
      <p:sp>
        <p:nvSpPr>
          <p:cNvPr id="9" name="Retângulo 8"/>
          <p:cNvSpPr/>
          <p:nvPr/>
        </p:nvSpPr>
        <p:spPr>
          <a:xfrm>
            <a:off x="458306" y="2199216"/>
            <a:ext cx="10563369" cy="2554545"/>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pPr algn="just" fontAlgn="auto">
              <a:spcBef>
                <a:spcPts val="0"/>
              </a:spcBef>
              <a:spcAft>
                <a:spcPts val="0"/>
              </a:spcAft>
              <a:defRPr/>
            </a:pPr>
            <a:r>
              <a:rPr lang="pt-PT" sz="2000" b="1" dirty="0">
                <a:solidFill>
                  <a:prstClr val="black"/>
                </a:solidFill>
              </a:rPr>
              <a:t>O conforto térmico permite que o individuo perca para o ambiente o calor compatível com a atividade que está a praticar. Mas, para isto é indispensável que exista ventilação.</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A deficiência de oxigénio, aliada à concentração de dióxido de carbono torna-se um risco no interior de um espaço confinado.</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A poluição do ar nos ambientes de trabalho associa-se a uma extensa gama de doenças do foro respiratório, que acometem desde o nariz até o espaço pleural. </a:t>
            </a:r>
          </a:p>
        </p:txBody>
      </p:sp>
    </p:spTree>
    <p:extLst>
      <p:ext uri="{BB962C8B-B14F-4D97-AF65-F5344CB8AC3E}">
        <p14:creationId xmlns:p14="http://schemas.microsoft.com/office/powerpoint/2010/main" val="252597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064302" y="569627"/>
            <a:ext cx="9548734" cy="531262"/>
          </a:xfrm>
          <a:prstGeom prst="rect">
            <a:avLst/>
          </a:prstGeom>
        </p:spPr>
      </p:pic>
      <p:sp>
        <p:nvSpPr>
          <p:cNvPr id="7" name="Marcador de Posição de Conteúdo 6"/>
          <p:cNvSpPr>
            <a:spLocks noGrp="1"/>
          </p:cNvSpPr>
          <p:nvPr>
            <p:ph idx="1"/>
          </p:nvPr>
        </p:nvSpPr>
        <p:spPr>
          <a:xfrm>
            <a:off x="545909" y="1454897"/>
            <a:ext cx="10388165" cy="4823072"/>
          </a:xfrm>
          <a:no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0" indent="0">
              <a:buNone/>
            </a:pPr>
            <a:r>
              <a:rPr lang="pt-PT" sz="3100" u="sng" cap="all" dirty="0" smtClean="0">
                <a:solidFill>
                  <a:schemeClr val="accent6">
                    <a:lumMod val="75000"/>
                  </a:schemeClr>
                </a:solidFill>
                <a:latin typeface="Aharoni" panose="02010803020104030203" pitchFamily="2" charset="-79"/>
                <a:cs typeface="Aharoni" panose="02010803020104030203" pitchFamily="2" charset="-79"/>
              </a:rPr>
              <a:t>iluminação</a:t>
            </a:r>
          </a:p>
          <a:p>
            <a:pPr marL="0" indent="0">
              <a:buNone/>
            </a:pPr>
            <a:endParaRPr lang="pt-PT" sz="3100" u="sng" cap="all" dirty="0">
              <a:solidFill>
                <a:schemeClr val="accent6">
                  <a:lumMod val="75000"/>
                </a:schemeClr>
              </a:solidFill>
              <a:latin typeface="+mj-lt"/>
              <a:cs typeface="Aharoni" panose="02010803020104030203" pitchFamily="2" charset="-79"/>
            </a:endParaRPr>
          </a:p>
        </p:txBody>
      </p:sp>
      <p:sp>
        <p:nvSpPr>
          <p:cNvPr id="9" name="Retângulo 8"/>
          <p:cNvSpPr/>
          <p:nvPr/>
        </p:nvSpPr>
        <p:spPr>
          <a:xfrm>
            <a:off x="341195" y="2047165"/>
            <a:ext cx="11573302" cy="4462760"/>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pPr algn="just" fontAlgn="auto">
              <a:spcBef>
                <a:spcPts val="0"/>
              </a:spcBef>
              <a:spcAft>
                <a:spcPts val="0"/>
              </a:spcAft>
              <a:defRPr/>
            </a:pPr>
            <a:r>
              <a:rPr lang="pt-PT" sz="2000" b="1" dirty="0">
                <a:solidFill>
                  <a:prstClr val="black"/>
                </a:solidFill>
              </a:rPr>
              <a:t>Falar da importância da visão humana pode parecer grande redundância. </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No entanto observando-se muitos locais de trabalho nas mais variadas empresas, nota-se que nem todos captaram ainda o quanto este sentido é essencial para a execução dos trabalhos. </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Na verdade o olho humano é o </a:t>
            </a:r>
            <a:r>
              <a:rPr lang="pt-PT" sz="2000" b="1" dirty="0" err="1">
                <a:solidFill>
                  <a:prstClr val="black"/>
                </a:solidFill>
              </a:rPr>
              <a:t>receptor</a:t>
            </a:r>
            <a:r>
              <a:rPr lang="pt-PT" sz="2000" b="1" dirty="0">
                <a:solidFill>
                  <a:prstClr val="black"/>
                </a:solidFill>
              </a:rPr>
              <a:t> mais importante de informações.</a:t>
            </a:r>
          </a:p>
          <a:p>
            <a:pPr algn="just" fontAlgn="auto">
              <a:spcBef>
                <a:spcPts val="0"/>
              </a:spcBef>
              <a:spcAft>
                <a:spcPts val="0"/>
              </a:spcAft>
              <a:defRPr/>
            </a:pPr>
            <a:r>
              <a:rPr lang="pt-PT" sz="2000" b="1" dirty="0">
                <a:solidFill>
                  <a:prstClr val="black"/>
                </a:solidFill>
              </a:rPr>
              <a:t>Alguns estudos mostram que de 80% a 90% de todas as nossas perceções ocorrem através da visão o que não é muito diferente em muitos trabalhos que o homem realiza. </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Supostamente pode-se então acreditar que grande parte da fadiga relativa ao trabalho passe pela sobrecarga dos olhos. </a:t>
            </a:r>
            <a:endParaRPr lang="pt-PT" sz="2000" b="1" dirty="0" smtClean="0">
              <a:solidFill>
                <a:prstClr val="black"/>
              </a:solidFill>
            </a:endParaRPr>
          </a:p>
          <a:p>
            <a:pPr algn="just" fontAlgn="auto">
              <a:spcBef>
                <a:spcPts val="0"/>
              </a:spcBef>
              <a:spcAft>
                <a:spcPts val="0"/>
              </a:spcAft>
              <a:defRPr/>
            </a:pPr>
            <a:endParaRPr lang="pt-PT" sz="2000" b="1" dirty="0" smtClean="0">
              <a:solidFill>
                <a:prstClr val="black"/>
              </a:solidFill>
            </a:endParaRPr>
          </a:p>
          <a:p>
            <a:pPr algn="just">
              <a:defRPr/>
            </a:pPr>
            <a:r>
              <a:rPr lang="pt-PT" sz="2000" b="1" dirty="0">
                <a:solidFill>
                  <a:prstClr val="black"/>
                </a:solidFill>
              </a:rPr>
              <a:t>Iluminação insuficiente implica diretamente a perda de desempenho e o aumento do número de acidentes.</a:t>
            </a:r>
          </a:p>
          <a:p>
            <a:pPr algn="just" fontAlgn="auto">
              <a:spcBef>
                <a:spcPts val="0"/>
              </a:spcBef>
              <a:spcAft>
                <a:spcPts val="0"/>
              </a:spcAft>
              <a:defRPr/>
            </a:pPr>
            <a:endParaRPr lang="pt-PT" sz="2400" b="1" dirty="0">
              <a:solidFill>
                <a:prstClr val="black"/>
              </a:solidFill>
            </a:endParaRPr>
          </a:p>
        </p:txBody>
      </p:sp>
    </p:spTree>
    <p:extLst>
      <p:ext uri="{BB962C8B-B14F-4D97-AF65-F5344CB8AC3E}">
        <p14:creationId xmlns:p14="http://schemas.microsoft.com/office/powerpoint/2010/main" val="2377631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064302" y="569627"/>
            <a:ext cx="9548734" cy="531262"/>
          </a:xfrm>
          <a:prstGeom prst="rect">
            <a:avLst/>
          </a:prstGeom>
        </p:spPr>
      </p:pic>
      <p:sp>
        <p:nvSpPr>
          <p:cNvPr id="7" name="Marcador de Posição de Conteúdo 6"/>
          <p:cNvSpPr>
            <a:spLocks noGrp="1"/>
          </p:cNvSpPr>
          <p:nvPr>
            <p:ph idx="1"/>
          </p:nvPr>
        </p:nvSpPr>
        <p:spPr>
          <a:xfrm>
            <a:off x="545909" y="1454897"/>
            <a:ext cx="10388165" cy="4823072"/>
          </a:xfrm>
          <a:no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0" indent="0">
              <a:buNone/>
            </a:pPr>
            <a:r>
              <a:rPr lang="pt-PT" sz="3100" u="sng" cap="all" dirty="0" smtClean="0">
                <a:solidFill>
                  <a:schemeClr val="accent6">
                    <a:lumMod val="75000"/>
                  </a:schemeClr>
                </a:solidFill>
                <a:latin typeface="Aharoni" panose="02010803020104030203" pitchFamily="2" charset="-79"/>
                <a:cs typeface="Aharoni" panose="02010803020104030203" pitchFamily="2" charset="-79"/>
              </a:rPr>
              <a:t>Ruído</a:t>
            </a:r>
          </a:p>
          <a:p>
            <a:pPr marL="0" indent="0">
              <a:buNone/>
            </a:pPr>
            <a:endParaRPr lang="pt-PT" sz="3100" u="sng" cap="all" dirty="0">
              <a:solidFill>
                <a:schemeClr val="accent6">
                  <a:lumMod val="75000"/>
                </a:schemeClr>
              </a:solidFill>
              <a:latin typeface="+mj-lt"/>
              <a:cs typeface="Aharoni" panose="02010803020104030203" pitchFamily="2" charset="-79"/>
            </a:endParaRPr>
          </a:p>
        </p:txBody>
      </p:sp>
      <p:sp>
        <p:nvSpPr>
          <p:cNvPr id="9" name="Retângulo 8"/>
          <p:cNvSpPr/>
          <p:nvPr/>
        </p:nvSpPr>
        <p:spPr>
          <a:xfrm>
            <a:off x="545909" y="2047165"/>
            <a:ext cx="10563369" cy="3170099"/>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pPr algn="just" fontAlgn="auto">
              <a:spcBef>
                <a:spcPts val="0"/>
              </a:spcBef>
              <a:spcAft>
                <a:spcPts val="0"/>
              </a:spcAft>
              <a:defRPr/>
            </a:pPr>
            <a:r>
              <a:rPr lang="pt-PT" sz="2000" b="1" dirty="0">
                <a:solidFill>
                  <a:prstClr val="black"/>
                </a:solidFill>
              </a:rPr>
              <a:t>O ruído é, por definição, um som indesejável. </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Varia a sua composição em termos de frequência, intensidade e duração. </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Sons que são agradáveis para algumas pessoas podem ser desagradáveis para outras. </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Por exemplo, os sons de uma música podem ser divertidos para alguns, mas outros já os consideram lesivos. </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Então, para um som ser classificado como "ruído", deve ser julgado pelo ouvinte.</a:t>
            </a:r>
          </a:p>
        </p:txBody>
      </p:sp>
    </p:spTree>
    <p:extLst>
      <p:ext uri="{BB962C8B-B14F-4D97-AF65-F5344CB8AC3E}">
        <p14:creationId xmlns:p14="http://schemas.microsoft.com/office/powerpoint/2010/main" val="4243171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064302" y="569627"/>
            <a:ext cx="9548734" cy="531262"/>
          </a:xfrm>
          <a:prstGeom prst="rect">
            <a:avLst/>
          </a:prstGeom>
        </p:spPr>
      </p:pic>
      <p:sp>
        <p:nvSpPr>
          <p:cNvPr id="7" name="Marcador de Posição de Conteúdo 6"/>
          <p:cNvSpPr>
            <a:spLocks noGrp="1"/>
          </p:cNvSpPr>
          <p:nvPr>
            <p:ph idx="1"/>
          </p:nvPr>
        </p:nvSpPr>
        <p:spPr>
          <a:xfrm>
            <a:off x="721113" y="1280334"/>
            <a:ext cx="10388165" cy="3780429"/>
          </a:xfrm>
          <a:no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0" indent="0">
              <a:buNone/>
            </a:pPr>
            <a:r>
              <a:rPr lang="pt-PT" sz="3100" u="sng" cap="all" dirty="0" smtClean="0">
                <a:solidFill>
                  <a:schemeClr val="accent6">
                    <a:lumMod val="75000"/>
                  </a:schemeClr>
                </a:solidFill>
                <a:latin typeface="Aharoni" panose="02010803020104030203" pitchFamily="2" charset="-79"/>
                <a:cs typeface="Aharoni" panose="02010803020104030203" pitchFamily="2" charset="-79"/>
              </a:rPr>
              <a:t>Vibração</a:t>
            </a:r>
          </a:p>
          <a:p>
            <a:pPr marL="0" indent="0">
              <a:buNone/>
            </a:pPr>
            <a:endParaRPr lang="pt-PT" sz="3100" u="sng" cap="all" dirty="0">
              <a:solidFill>
                <a:schemeClr val="accent6">
                  <a:lumMod val="75000"/>
                </a:schemeClr>
              </a:solidFill>
              <a:latin typeface="Aharoni" panose="02010803020104030203" pitchFamily="2" charset="-79"/>
              <a:cs typeface="Aharoni" panose="02010803020104030203" pitchFamily="2" charset="-79"/>
            </a:endParaRPr>
          </a:p>
          <a:p>
            <a:pPr marL="0" indent="0">
              <a:buNone/>
            </a:pPr>
            <a:endParaRPr lang="pt-PT" sz="3100" u="sng" cap="all" dirty="0" smtClean="0">
              <a:solidFill>
                <a:schemeClr val="accent6">
                  <a:lumMod val="75000"/>
                </a:schemeClr>
              </a:solidFill>
              <a:latin typeface="Aharoni" panose="02010803020104030203" pitchFamily="2" charset="-79"/>
              <a:cs typeface="Aharoni" panose="02010803020104030203" pitchFamily="2" charset="-79"/>
            </a:endParaRPr>
          </a:p>
          <a:p>
            <a:pPr marL="0" indent="0">
              <a:buNone/>
            </a:pPr>
            <a:endParaRPr lang="pt-PT" sz="3100" u="sng" cap="all" dirty="0">
              <a:solidFill>
                <a:schemeClr val="accent6">
                  <a:lumMod val="75000"/>
                </a:schemeClr>
              </a:solidFill>
              <a:latin typeface="+mj-lt"/>
              <a:cs typeface="Aharoni" panose="02010803020104030203" pitchFamily="2" charset="-79"/>
            </a:endParaRPr>
          </a:p>
        </p:txBody>
      </p:sp>
      <p:sp>
        <p:nvSpPr>
          <p:cNvPr id="9" name="Retângulo 8"/>
          <p:cNvSpPr/>
          <p:nvPr/>
        </p:nvSpPr>
        <p:spPr>
          <a:xfrm>
            <a:off x="545909" y="2047165"/>
            <a:ext cx="10563369" cy="2246769"/>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pPr algn="just" fontAlgn="auto">
              <a:spcBef>
                <a:spcPts val="0"/>
              </a:spcBef>
              <a:spcAft>
                <a:spcPts val="0"/>
              </a:spcAft>
              <a:defRPr/>
            </a:pPr>
            <a:endParaRPr lang="pt-PT" sz="2000" b="1" dirty="0" smtClean="0">
              <a:solidFill>
                <a:prstClr val="black"/>
              </a:solidFill>
            </a:endParaRPr>
          </a:p>
          <a:p>
            <a:pPr algn="just" fontAlgn="auto">
              <a:spcBef>
                <a:spcPts val="0"/>
              </a:spcBef>
              <a:spcAft>
                <a:spcPts val="0"/>
              </a:spcAft>
              <a:defRPr/>
            </a:pPr>
            <a:r>
              <a:rPr lang="pt-PT" sz="2000" b="1" dirty="0" smtClean="0">
                <a:solidFill>
                  <a:prstClr val="black"/>
                </a:solidFill>
              </a:rPr>
              <a:t>Vibração </a:t>
            </a:r>
            <a:r>
              <a:rPr lang="pt-PT" sz="2000" b="1" dirty="0">
                <a:solidFill>
                  <a:prstClr val="black"/>
                </a:solidFill>
              </a:rPr>
              <a:t>é um movimento periódico, ou aleatório, de um elemento estrutural ou peça de uma máquina: movimento repetitivo a partir de uma posição de repouso</a:t>
            </a:r>
            <a:r>
              <a:rPr lang="pt-PT" sz="2000" b="1" dirty="0" smtClean="0">
                <a:solidFill>
                  <a:prstClr val="black"/>
                </a:solidFill>
              </a:rPr>
              <a:t>.</a:t>
            </a:r>
          </a:p>
          <a:p>
            <a:pPr algn="just" fontAlgn="auto">
              <a:spcBef>
                <a:spcPts val="0"/>
              </a:spcBef>
              <a:spcAft>
                <a:spcPts val="0"/>
              </a:spcAft>
              <a:defRPr/>
            </a:pPr>
            <a:endParaRPr lang="pt-PT" sz="2000" b="1" dirty="0">
              <a:solidFill>
                <a:prstClr val="black"/>
              </a:solidFill>
            </a:endParaRPr>
          </a:p>
          <a:p>
            <a:pPr algn="just">
              <a:defRPr/>
            </a:pPr>
            <a:r>
              <a:rPr lang="pt-PT" sz="2000" b="1" dirty="0">
                <a:solidFill>
                  <a:prstClr val="black"/>
                </a:solidFill>
              </a:rPr>
              <a:t>Estes problemas podem ir desde a sensação de enjoo (quando se viaja de barco ou avião), até à trepidação incómoda de uma britadeira a ar-comprimido.</a:t>
            </a:r>
          </a:p>
          <a:p>
            <a:pPr algn="just" fontAlgn="auto">
              <a:spcBef>
                <a:spcPts val="0"/>
              </a:spcBef>
              <a:spcAft>
                <a:spcPts val="0"/>
              </a:spcAft>
              <a:defRPr/>
            </a:pPr>
            <a:endParaRPr lang="pt-PT" sz="2000" b="1" dirty="0">
              <a:solidFill>
                <a:prstClr val="black"/>
              </a:solidFill>
            </a:endParaRPr>
          </a:p>
        </p:txBody>
      </p:sp>
    </p:spTree>
    <p:extLst>
      <p:ext uri="{BB962C8B-B14F-4D97-AF65-F5344CB8AC3E}">
        <p14:creationId xmlns:p14="http://schemas.microsoft.com/office/powerpoint/2010/main" val="331254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064302" y="569627"/>
            <a:ext cx="9548734" cy="531262"/>
          </a:xfrm>
          <a:prstGeom prst="rect">
            <a:avLst/>
          </a:prstGeom>
        </p:spPr>
      </p:pic>
      <p:sp>
        <p:nvSpPr>
          <p:cNvPr id="7" name="Marcador de Posição de Conteúdo 6"/>
          <p:cNvSpPr>
            <a:spLocks noGrp="1"/>
          </p:cNvSpPr>
          <p:nvPr>
            <p:ph idx="1"/>
          </p:nvPr>
        </p:nvSpPr>
        <p:spPr>
          <a:xfrm>
            <a:off x="721113" y="1280334"/>
            <a:ext cx="10388165" cy="3780429"/>
          </a:xfrm>
          <a:no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0" indent="0" algn="ctr">
              <a:buNone/>
            </a:pPr>
            <a:r>
              <a:rPr lang="pt-PT" sz="3100" u="sng" cap="all" dirty="0" smtClean="0">
                <a:solidFill>
                  <a:schemeClr val="accent6">
                    <a:lumMod val="75000"/>
                  </a:schemeClr>
                </a:solidFill>
                <a:latin typeface="Aharoni" panose="02010803020104030203" pitchFamily="2" charset="-79"/>
                <a:cs typeface="Aharoni" panose="02010803020104030203" pitchFamily="2" charset="-79"/>
              </a:rPr>
              <a:t>Sinalização de segurança nos espaços desportivos</a:t>
            </a:r>
          </a:p>
          <a:p>
            <a:pPr marL="0" indent="0">
              <a:buNone/>
            </a:pPr>
            <a:endParaRPr lang="pt-PT" sz="3100" u="sng" cap="all" dirty="0">
              <a:solidFill>
                <a:schemeClr val="accent6">
                  <a:lumMod val="75000"/>
                </a:schemeClr>
              </a:solidFill>
              <a:latin typeface="Aharoni" panose="02010803020104030203" pitchFamily="2" charset="-79"/>
              <a:cs typeface="Aharoni" panose="02010803020104030203" pitchFamily="2" charset="-79"/>
            </a:endParaRPr>
          </a:p>
          <a:p>
            <a:pPr marL="0" indent="0">
              <a:buNone/>
            </a:pPr>
            <a:endParaRPr lang="pt-PT" sz="3100" u="sng" cap="all" dirty="0" smtClean="0">
              <a:solidFill>
                <a:schemeClr val="accent6">
                  <a:lumMod val="75000"/>
                </a:schemeClr>
              </a:solidFill>
              <a:latin typeface="Aharoni" panose="02010803020104030203" pitchFamily="2" charset="-79"/>
              <a:cs typeface="Aharoni" panose="02010803020104030203" pitchFamily="2" charset="-79"/>
            </a:endParaRPr>
          </a:p>
          <a:p>
            <a:pPr marL="0" indent="0">
              <a:buNone/>
            </a:pPr>
            <a:endParaRPr lang="pt-PT" sz="3100" u="sng" cap="all" dirty="0">
              <a:solidFill>
                <a:schemeClr val="accent6">
                  <a:lumMod val="75000"/>
                </a:schemeClr>
              </a:solidFill>
              <a:latin typeface="+mj-lt"/>
              <a:cs typeface="Aharoni" panose="02010803020104030203" pitchFamily="2" charset="-79"/>
            </a:endParaRPr>
          </a:p>
        </p:txBody>
      </p:sp>
      <p:sp>
        <p:nvSpPr>
          <p:cNvPr id="9" name="Retângulo 8"/>
          <p:cNvSpPr/>
          <p:nvPr/>
        </p:nvSpPr>
        <p:spPr>
          <a:xfrm>
            <a:off x="109182" y="2565779"/>
            <a:ext cx="12082818" cy="3477875"/>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Sinal de proibição – proíbe um comportamento suscetível de provocar ou </a:t>
            </a:r>
            <a:r>
              <a:rPr lang="pt-PT" sz="2000" b="1" dirty="0" err="1">
                <a:solidFill>
                  <a:prstClr val="black"/>
                </a:solidFill>
              </a:rPr>
              <a:t>expôr</a:t>
            </a:r>
            <a:r>
              <a:rPr lang="pt-PT" sz="2000" b="1" dirty="0">
                <a:solidFill>
                  <a:prstClr val="black"/>
                </a:solidFill>
              </a:rPr>
              <a:t> a um perigo.</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Sinal de aviso – adverte sobre um perigo ou um risco</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Sinal de obrigação – impõe um determinado comportamento.</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Sinal de salvamento ou socorro – dá indicações de saídas de emergência ou meios de socorro ou salvamento.</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Sinal de indicação – fornece indicações não abrangidas por sinais de proibição, aviso, obrigação e de salvamento ou socorro.</a:t>
            </a:r>
          </a:p>
        </p:txBody>
      </p:sp>
    </p:spTree>
    <p:extLst>
      <p:ext uri="{BB962C8B-B14F-4D97-AF65-F5344CB8AC3E}">
        <p14:creationId xmlns:p14="http://schemas.microsoft.com/office/powerpoint/2010/main" val="2040700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064302" y="569627"/>
            <a:ext cx="9548734" cy="531262"/>
          </a:xfrm>
          <a:prstGeom prst="rect">
            <a:avLst/>
          </a:prstGeom>
        </p:spPr>
      </p:pic>
      <p:sp>
        <p:nvSpPr>
          <p:cNvPr id="7" name="Marcador de Posição de Conteúdo 6"/>
          <p:cNvSpPr>
            <a:spLocks noGrp="1"/>
          </p:cNvSpPr>
          <p:nvPr>
            <p:ph idx="1"/>
          </p:nvPr>
        </p:nvSpPr>
        <p:spPr>
          <a:xfrm>
            <a:off x="721113" y="1280334"/>
            <a:ext cx="10388165" cy="3780429"/>
          </a:xfrm>
          <a:no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0" indent="0" algn="ctr">
              <a:buNone/>
            </a:pPr>
            <a:r>
              <a:rPr lang="pt-PT" sz="3100" u="sng" cap="all" dirty="0" smtClean="0">
                <a:solidFill>
                  <a:schemeClr val="accent6">
                    <a:lumMod val="75000"/>
                  </a:schemeClr>
                </a:solidFill>
                <a:latin typeface="Aharoni" panose="02010803020104030203" pitchFamily="2" charset="-79"/>
                <a:cs typeface="Aharoni" panose="02010803020104030203" pitchFamily="2" charset="-79"/>
              </a:rPr>
              <a:t>Sinalização de segurança nos espaços desportivos</a:t>
            </a:r>
          </a:p>
          <a:p>
            <a:pPr marL="0" indent="0">
              <a:buNone/>
            </a:pPr>
            <a:endParaRPr lang="pt-PT" sz="3100" u="sng" cap="all" dirty="0">
              <a:solidFill>
                <a:schemeClr val="accent6">
                  <a:lumMod val="75000"/>
                </a:schemeClr>
              </a:solidFill>
              <a:latin typeface="Aharoni" panose="02010803020104030203" pitchFamily="2" charset="-79"/>
              <a:cs typeface="Aharoni" panose="02010803020104030203" pitchFamily="2" charset="-79"/>
            </a:endParaRPr>
          </a:p>
          <a:p>
            <a:pPr marL="0" indent="0">
              <a:buNone/>
            </a:pPr>
            <a:endParaRPr lang="pt-PT" sz="3100" u="sng" cap="all" dirty="0" smtClean="0">
              <a:solidFill>
                <a:schemeClr val="accent6">
                  <a:lumMod val="75000"/>
                </a:schemeClr>
              </a:solidFill>
              <a:latin typeface="Aharoni" panose="02010803020104030203" pitchFamily="2" charset="-79"/>
              <a:cs typeface="Aharoni" panose="02010803020104030203" pitchFamily="2" charset="-79"/>
            </a:endParaRPr>
          </a:p>
          <a:p>
            <a:pPr marL="0" indent="0">
              <a:buNone/>
            </a:pPr>
            <a:endParaRPr lang="pt-PT" sz="3100" u="sng" cap="all" dirty="0">
              <a:solidFill>
                <a:schemeClr val="accent6">
                  <a:lumMod val="75000"/>
                </a:schemeClr>
              </a:solidFill>
              <a:latin typeface="+mj-lt"/>
              <a:cs typeface="Aharoni" panose="02010803020104030203" pitchFamily="2" charset="-79"/>
            </a:endParaRPr>
          </a:p>
        </p:txBody>
      </p:sp>
      <p:sp>
        <p:nvSpPr>
          <p:cNvPr id="9" name="Retângulo 8"/>
          <p:cNvSpPr/>
          <p:nvPr/>
        </p:nvSpPr>
        <p:spPr>
          <a:xfrm>
            <a:off x="109182" y="2565779"/>
            <a:ext cx="12082818" cy="2923877"/>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pPr algn="just" fontAlgn="auto">
              <a:spcBef>
                <a:spcPts val="0"/>
              </a:spcBef>
              <a:spcAft>
                <a:spcPts val="0"/>
              </a:spcAft>
              <a:defRPr/>
            </a:pPr>
            <a:r>
              <a:rPr lang="pt-PT" sz="2400" b="1" i="1" dirty="0">
                <a:solidFill>
                  <a:prstClr val="black"/>
                </a:solidFill>
              </a:rPr>
              <a:t>Os dispositivos de sinalização devem:</a:t>
            </a:r>
          </a:p>
          <a:p>
            <a:pPr algn="just" fontAlgn="auto">
              <a:spcBef>
                <a:spcPts val="0"/>
              </a:spcBef>
              <a:spcAft>
                <a:spcPts val="0"/>
              </a:spcAft>
              <a:defRPr/>
            </a:pPr>
            <a:endParaRPr lang="pt-PT" sz="2000" b="1" dirty="0">
              <a:solidFill>
                <a:prstClr val="black"/>
              </a:solidFill>
            </a:endParaRPr>
          </a:p>
          <a:p>
            <a:pPr algn="just" fontAlgn="auto">
              <a:spcBef>
                <a:spcPts val="0"/>
              </a:spcBef>
              <a:spcAft>
                <a:spcPts val="0"/>
              </a:spcAft>
              <a:defRPr/>
            </a:pPr>
            <a:r>
              <a:rPr lang="pt-PT" sz="2000" b="1" dirty="0">
                <a:solidFill>
                  <a:prstClr val="black"/>
                </a:solidFill>
              </a:rPr>
              <a:t>Atrair a atenção</a:t>
            </a:r>
          </a:p>
          <a:p>
            <a:pPr algn="just" fontAlgn="auto">
              <a:spcBef>
                <a:spcPts val="0"/>
              </a:spcBef>
              <a:spcAft>
                <a:spcPts val="0"/>
              </a:spcAft>
              <a:defRPr/>
            </a:pPr>
            <a:r>
              <a:rPr lang="pt-PT" sz="2000" b="1" dirty="0">
                <a:solidFill>
                  <a:prstClr val="black"/>
                </a:solidFill>
              </a:rPr>
              <a:t>Dar a conhecer o risco com antecedência suficiente</a:t>
            </a:r>
          </a:p>
          <a:p>
            <a:pPr algn="just" fontAlgn="auto">
              <a:spcBef>
                <a:spcPts val="0"/>
              </a:spcBef>
              <a:spcAft>
                <a:spcPts val="0"/>
              </a:spcAft>
              <a:defRPr/>
            </a:pPr>
            <a:r>
              <a:rPr lang="pt-PT" sz="2000" b="1" dirty="0">
                <a:solidFill>
                  <a:prstClr val="black"/>
                </a:solidFill>
              </a:rPr>
              <a:t>Ter uma única e clara interpretação</a:t>
            </a:r>
          </a:p>
          <a:p>
            <a:pPr algn="just" fontAlgn="auto">
              <a:spcBef>
                <a:spcPts val="0"/>
              </a:spcBef>
              <a:spcAft>
                <a:spcPts val="0"/>
              </a:spcAft>
              <a:defRPr/>
            </a:pPr>
            <a:r>
              <a:rPr lang="pt-PT" sz="2000" b="1" dirty="0">
                <a:solidFill>
                  <a:prstClr val="black"/>
                </a:solidFill>
              </a:rPr>
              <a:t>Indicar a forma correta de atuar em cada caso</a:t>
            </a:r>
          </a:p>
          <a:p>
            <a:pPr algn="just" fontAlgn="auto">
              <a:spcBef>
                <a:spcPts val="0"/>
              </a:spcBef>
              <a:spcAft>
                <a:spcPts val="0"/>
              </a:spcAft>
              <a:defRPr/>
            </a:pPr>
            <a:r>
              <a:rPr lang="pt-PT" sz="2000" b="1" dirty="0">
                <a:solidFill>
                  <a:prstClr val="black"/>
                </a:solidFill>
              </a:rPr>
              <a:t>Estar instalados em local bem iluminado, a uma altura e posição adequadas</a:t>
            </a:r>
          </a:p>
          <a:p>
            <a:pPr algn="just" fontAlgn="auto">
              <a:spcBef>
                <a:spcPts val="0"/>
              </a:spcBef>
              <a:spcAft>
                <a:spcPts val="0"/>
              </a:spcAft>
              <a:defRPr/>
            </a:pPr>
            <a:r>
              <a:rPr lang="pt-PT" sz="2000" b="1" dirty="0">
                <a:solidFill>
                  <a:prstClr val="black"/>
                </a:solidFill>
              </a:rPr>
              <a:t>Ser de materiais resistentes a choques, intempéries e agressões do meio ambiente</a:t>
            </a:r>
          </a:p>
          <a:p>
            <a:pPr algn="just" fontAlgn="auto">
              <a:spcBef>
                <a:spcPts val="0"/>
              </a:spcBef>
              <a:spcAft>
                <a:spcPts val="0"/>
              </a:spcAft>
              <a:defRPr/>
            </a:pPr>
            <a:r>
              <a:rPr lang="pt-PT" sz="2000" b="1" dirty="0">
                <a:solidFill>
                  <a:prstClr val="black"/>
                </a:solidFill>
              </a:rPr>
              <a:t>Ser retirados sempre que a situação que os justificava deixe de se verificar.</a:t>
            </a:r>
          </a:p>
        </p:txBody>
      </p:sp>
    </p:spTree>
    <p:extLst>
      <p:ext uri="{BB962C8B-B14F-4D97-AF65-F5344CB8AC3E}">
        <p14:creationId xmlns:p14="http://schemas.microsoft.com/office/powerpoint/2010/main" val="2863660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140828" y="119251"/>
            <a:ext cx="9548734" cy="531262"/>
          </a:xfrm>
          <a:prstGeom prst="rect">
            <a:avLst/>
          </a:prstGeom>
        </p:spPr>
      </p:pic>
      <p:sp>
        <p:nvSpPr>
          <p:cNvPr id="7" name="Marcador de Posição de Conteúdo 6"/>
          <p:cNvSpPr>
            <a:spLocks noGrp="1"/>
          </p:cNvSpPr>
          <p:nvPr>
            <p:ph idx="1"/>
          </p:nvPr>
        </p:nvSpPr>
        <p:spPr>
          <a:xfrm>
            <a:off x="721112" y="843606"/>
            <a:ext cx="10388165" cy="3780429"/>
          </a:xfrm>
          <a:no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0" indent="0" algn="ctr">
              <a:buNone/>
            </a:pPr>
            <a:r>
              <a:rPr lang="pt-PT" u="sng" cap="all" dirty="0" smtClean="0">
                <a:solidFill>
                  <a:schemeClr val="accent6">
                    <a:lumMod val="75000"/>
                  </a:schemeClr>
                </a:solidFill>
                <a:latin typeface="Aharoni" panose="02010803020104030203" pitchFamily="2" charset="-79"/>
                <a:cs typeface="Aharoni" panose="02010803020104030203" pitchFamily="2" charset="-79"/>
              </a:rPr>
              <a:t>Sinalização de segurança nos espaços desportivos</a:t>
            </a:r>
          </a:p>
          <a:p>
            <a:pPr marL="0" indent="0">
              <a:buNone/>
            </a:pPr>
            <a:endParaRPr lang="pt-PT" sz="3100" u="sng" cap="all" dirty="0">
              <a:solidFill>
                <a:schemeClr val="accent6">
                  <a:lumMod val="75000"/>
                </a:schemeClr>
              </a:solidFill>
              <a:latin typeface="Aharoni" panose="02010803020104030203" pitchFamily="2" charset="-79"/>
              <a:cs typeface="Aharoni" panose="02010803020104030203" pitchFamily="2" charset="-79"/>
            </a:endParaRPr>
          </a:p>
          <a:p>
            <a:pPr marL="0" indent="0">
              <a:buNone/>
            </a:pPr>
            <a:endParaRPr lang="pt-PT" sz="3100" u="sng" cap="all" dirty="0" smtClean="0">
              <a:solidFill>
                <a:schemeClr val="accent6">
                  <a:lumMod val="75000"/>
                </a:schemeClr>
              </a:solidFill>
              <a:latin typeface="Aharoni" panose="02010803020104030203" pitchFamily="2" charset="-79"/>
              <a:cs typeface="Aharoni" panose="02010803020104030203" pitchFamily="2" charset="-79"/>
            </a:endParaRPr>
          </a:p>
          <a:p>
            <a:pPr marL="0" indent="0">
              <a:buNone/>
            </a:pPr>
            <a:endParaRPr lang="pt-PT" sz="3100" u="sng" cap="all" dirty="0">
              <a:solidFill>
                <a:schemeClr val="accent6">
                  <a:lumMod val="75000"/>
                </a:schemeClr>
              </a:solidFill>
              <a:latin typeface="+mj-lt"/>
              <a:cs typeface="Aharoni" panose="02010803020104030203" pitchFamily="2" charset="-79"/>
            </a:endParaRPr>
          </a:p>
        </p:txBody>
      </p:sp>
      <p:pic>
        <p:nvPicPr>
          <p:cNvPr id="2" name="Imagem 1"/>
          <p:cNvPicPr>
            <a:picLocks noChangeAspect="1"/>
          </p:cNvPicPr>
          <p:nvPr/>
        </p:nvPicPr>
        <p:blipFill>
          <a:blip r:embed="rId3"/>
          <a:stretch>
            <a:fillRect/>
          </a:stretch>
        </p:blipFill>
        <p:spPr>
          <a:xfrm>
            <a:off x="846161" y="1446663"/>
            <a:ext cx="9116705" cy="5411337"/>
          </a:xfrm>
          <a:prstGeom prst="rect">
            <a:avLst/>
          </a:prstGeom>
        </p:spPr>
      </p:pic>
    </p:spTree>
    <p:extLst>
      <p:ext uri="{BB962C8B-B14F-4D97-AF65-F5344CB8AC3E}">
        <p14:creationId xmlns:p14="http://schemas.microsoft.com/office/powerpoint/2010/main" val="3079109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1281" y="324182"/>
            <a:ext cx="10515600" cy="931412"/>
          </a:xfrm>
          <a:solidFill>
            <a:srgbClr val="FF0000"/>
          </a:solidFill>
        </p:spPr>
        <p:txBody>
          <a:bodyPr>
            <a:normAutofit/>
          </a:bodyPr>
          <a:lstStyle/>
          <a:p>
            <a:pPr algn="ctr"/>
            <a:r>
              <a:rPr lang="pt-PT" sz="3200" dirty="0" smtClean="0">
                <a:latin typeface="Aharoni" panose="02010803020104030203" pitchFamily="2" charset="-79"/>
                <a:cs typeface="Aharoni" panose="02010803020104030203" pitchFamily="2" charset="-79"/>
              </a:rPr>
              <a:t>Sinais de Perigo</a:t>
            </a:r>
            <a:endParaRPr lang="pt-PT" sz="3200" dirty="0">
              <a:latin typeface="Aharoni" panose="02010803020104030203" pitchFamily="2" charset="-79"/>
              <a:cs typeface="Aharoni" panose="02010803020104030203" pitchFamily="2" charset="-79"/>
            </a:endParaRPr>
          </a:p>
        </p:txBody>
      </p:sp>
      <p:pic>
        <p:nvPicPr>
          <p:cNvPr id="7" name="Marcador de Posição de Conteú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4084" y="1405718"/>
            <a:ext cx="8366077" cy="5104263"/>
          </a:xfrm>
        </p:spPr>
      </p:pic>
    </p:spTree>
    <p:extLst>
      <p:ext uri="{BB962C8B-B14F-4D97-AF65-F5344CB8AC3E}">
        <p14:creationId xmlns:p14="http://schemas.microsoft.com/office/powerpoint/2010/main" val="626394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0125" y="0"/>
            <a:ext cx="11764371" cy="7602081"/>
          </a:xfrm>
          <a:prstGeom prst="rect">
            <a:avLst/>
          </a:prstGeom>
        </p:spPr>
        <p:txBody>
          <a:bodyPr wrap="square">
            <a:spAutoFit/>
          </a:bodyPr>
          <a:lstStyle/>
          <a:p>
            <a:pPr algn="just"/>
            <a:endParaRPr lang="pt-PT" sz="3200" b="1" i="0" u="none" strike="noStrike" baseline="0" dirty="0" smtClean="0">
              <a:solidFill>
                <a:srgbClr val="000000"/>
              </a:solidFill>
              <a:latin typeface="Calibri" panose="020F0502020204030204" pitchFamily="34" charset="0"/>
            </a:endParaRPr>
          </a:p>
          <a:p>
            <a:pPr algn="just"/>
            <a:endParaRPr lang="pt-PT" sz="3200" b="1" i="0" u="none" strike="noStrike" baseline="0" dirty="0" smtClean="0">
              <a:solidFill>
                <a:srgbClr val="000000"/>
              </a:solidFill>
              <a:latin typeface="Calibri" panose="020F0502020204030204" pitchFamily="34" charset="0"/>
            </a:endParaRPr>
          </a:p>
          <a:p>
            <a:pPr algn="just"/>
            <a:r>
              <a:rPr lang="pt-PT" sz="3200" b="1" i="0" u="sng" strike="noStrike" baseline="0" dirty="0" smtClean="0">
                <a:solidFill>
                  <a:srgbClr val="0070C0"/>
                </a:solidFill>
                <a:latin typeface="Calibri" panose="020F0502020204030204" pitchFamily="34" charset="0"/>
              </a:rPr>
              <a:t>Conceito de Acidentes de Trabalho</a:t>
            </a:r>
            <a:endParaRPr lang="pt-PT" sz="3200" b="0" i="0" u="none" strike="noStrike" baseline="0" dirty="0" smtClean="0">
              <a:solidFill>
                <a:srgbClr val="000000"/>
              </a:solidFill>
              <a:latin typeface="Calibri" panose="020F0502020204030204" pitchFamily="34" charset="0"/>
            </a:endParaRPr>
          </a:p>
          <a:p>
            <a:pPr algn="just"/>
            <a:r>
              <a:rPr lang="pt-PT" sz="2800" b="1" i="0" u="none" strike="noStrike" baseline="0" dirty="0" smtClean="0">
                <a:solidFill>
                  <a:srgbClr val="000000"/>
                </a:solidFill>
                <a:latin typeface="Calibri" panose="020F0502020204030204" pitchFamily="34" charset="0"/>
              </a:rPr>
              <a:t>O que é ACIDENTE ?.</a:t>
            </a:r>
          </a:p>
          <a:p>
            <a:pPr algn="just"/>
            <a:endParaRPr lang="pt-PT" sz="2400" dirty="0">
              <a:solidFill>
                <a:srgbClr val="000000"/>
              </a:solidFill>
              <a:latin typeface="Calibri" panose="020F0502020204030204" pitchFamily="34" charset="0"/>
            </a:endParaRPr>
          </a:p>
          <a:p>
            <a:pPr algn="just"/>
            <a:r>
              <a:rPr lang="pt-PT" sz="2400" b="0" i="0" u="none" strike="noStrike" baseline="0" dirty="0" smtClean="0">
                <a:solidFill>
                  <a:srgbClr val="000000"/>
                </a:solidFill>
                <a:latin typeface="Calibri" panose="020F0502020204030204" pitchFamily="34" charset="0"/>
              </a:rPr>
              <a:t> Se procurarmos num dicionário poderemos </a:t>
            </a:r>
            <a:r>
              <a:rPr lang="pt-PT" sz="2400" b="0" i="0" u="none" strike="noStrike" baseline="0" dirty="0" smtClean="0">
                <a:latin typeface="Calibri" panose="020F0502020204030204" pitchFamily="34" charset="0"/>
              </a:rPr>
              <a:t>encontrar</a:t>
            </a:r>
            <a:r>
              <a:rPr lang="pt-PT" sz="2400" b="0" i="0" u="none" strike="noStrike" baseline="0" dirty="0" smtClean="0">
                <a:solidFill>
                  <a:srgbClr val="FFFF00"/>
                </a:solidFill>
                <a:latin typeface="Calibri" panose="020F0502020204030204" pitchFamily="34" charset="0"/>
              </a:rPr>
              <a:t> </a:t>
            </a:r>
          </a:p>
          <a:p>
            <a:pPr algn="just"/>
            <a:r>
              <a:rPr lang="pt-PT" sz="2400" b="0" i="0" u="sng" strike="noStrike" baseline="0" dirty="0" smtClean="0">
                <a:solidFill>
                  <a:srgbClr val="00B050"/>
                </a:solidFill>
                <a:latin typeface="Calibri" panose="020F0502020204030204" pitchFamily="34" charset="0"/>
              </a:rPr>
              <a:t>“</a:t>
            </a:r>
            <a:r>
              <a:rPr lang="pt-PT" sz="2400" b="0" i="1" u="sng" strike="noStrike" baseline="0" dirty="0" smtClean="0">
                <a:solidFill>
                  <a:srgbClr val="00B050"/>
                </a:solidFill>
                <a:latin typeface="Calibri" panose="020F0502020204030204" pitchFamily="34" charset="0"/>
              </a:rPr>
              <a:t>Acontecimento imprevisto , casual , que resulta em ferimento , dano , estrago , prejuízo , avaria , ruína , etc</a:t>
            </a:r>
            <a:r>
              <a:rPr lang="pt-PT" sz="2400" b="0" i="1" strike="noStrike" baseline="0" dirty="0" smtClean="0">
                <a:solidFill>
                  <a:srgbClr val="00B050"/>
                </a:solidFill>
                <a:latin typeface="Calibri" panose="020F0502020204030204" pitchFamily="34" charset="0"/>
              </a:rPr>
              <a:t>...”</a:t>
            </a:r>
          </a:p>
          <a:p>
            <a:pPr algn="just"/>
            <a:endParaRPr lang="pt-PT" sz="2400" b="0" i="0" u="none" strike="noStrike" baseline="0" dirty="0" smtClean="0">
              <a:solidFill>
                <a:srgbClr val="FFFF00"/>
              </a:solidFill>
              <a:latin typeface="Calibri" panose="020F0502020204030204" pitchFamily="34" charset="0"/>
            </a:endParaRPr>
          </a:p>
          <a:p>
            <a:pPr algn="just"/>
            <a:r>
              <a:rPr lang="pt-PT" sz="2800" b="0" i="1" u="none" strike="noStrike" baseline="0" dirty="0" smtClean="0">
                <a:solidFill>
                  <a:srgbClr val="000000"/>
                </a:solidFill>
                <a:latin typeface="Calibri" panose="020F0502020204030204" pitchFamily="34" charset="0"/>
              </a:rPr>
              <a:t>Os acidentes, em geral, são o resultado de uma combinação de fatores, entre os quais se destacam as </a:t>
            </a:r>
            <a:r>
              <a:rPr lang="pt-PT" sz="2800" b="1" i="1" u="none" strike="noStrike" baseline="0" dirty="0" smtClean="0">
                <a:solidFill>
                  <a:srgbClr val="000000"/>
                </a:solidFill>
                <a:latin typeface="Calibri" panose="020F0502020204030204" pitchFamily="34" charset="0"/>
              </a:rPr>
              <a:t>falhas humana se falhas materiais.</a:t>
            </a:r>
          </a:p>
          <a:p>
            <a:pPr algn="just"/>
            <a:endParaRPr lang="pt-PT" sz="2400" b="0" i="0" u="none" strike="noStrike" baseline="0" dirty="0" smtClean="0">
              <a:solidFill>
                <a:srgbClr val="000000"/>
              </a:solidFill>
              <a:latin typeface="Calibri" panose="020F0502020204030204" pitchFamily="34" charset="0"/>
            </a:endParaRPr>
          </a:p>
          <a:p>
            <a:pPr algn="just"/>
            <a:r>
              <a:rPr lang="pt-PT" sz="2800" b="1" i="1" u="none" strike="noStrike" baseline="0" dirty="0" smtClean="0">
                <a:solidFill>
                  <a:srgbClr val="000000"/>
                </a:solidFill>
                <a:latin typeface="Calibri" panose="020F0502020204030204" pitchFamily="34" charset="0"/>
              </a:rPr>
              <a:t>O que diz a lei?</a:t>
            </a:r>
          </a:p>
          <a:p>
            <a:pPr algn="just"/>
            <a:endParaRPr lang="pt-PT" sz="2400" b="1" i="1" u="none" strike="noStrike" baseline="0" dirty="0" smtClean="0">
              <a:solidFill>
                <a:srgbClr val="000000"/>
              </a:solidFill>
              <a:latin typeface="Calibri" panose="020F0502020204030204" pitchFamily="34" charset="0"/>
            </a:endParaRPr>
          </a:p>
          <a:p>
            <a:pPr algn="just"/>
            <a:r>
              <a:rPr lang="pt-PT" sz="2800" b="1" i="1" u="none" strike="noStrike" baseline="0" dirty="0" smtClean="0">
                <a:solidFill>
                  <a:srgbClr val="000000"/>
                </a:solidFill>
                <a:latin typeface="Calibri" panose="020F0502020204030204" pitchFamily="34" charset="0"/>
              </a:rPr>
              <a:t>Acidente do trabalho é o que ocorre pelo </a:t>
            </a:r>
            <a:r>
              <a:rPr lang="pt-PT" sz="2800" b="0" i="0" u="none" strike="noStrike" baseline="0" dirty="0" smtClean="0">
                <a:solidFill>
                  <a:srgbClr val="000000"/>
                </a:solidFill>
                <a:latin typeface="Calibri" panose="020F0502020204030204" pitchFamily="34" charset="0"/>
              </a:rPr>
              <a:t>exercício do trabalho a serviço da empresa, provocando lesão corporal ou perturbação funcional que cause a morte, a perda ou redução da capacidade para o trabalho, permanente ou temporária</a:t>
            </a:r>
            <a:endParaRPr lang="pt-PT" sz="2800" dirty="0"/>
          </a:p>
        </p:txBody>
      </p:sp>
      <p:pic>
        <p:nvPicPr>
          <p:cNvPr id="4" name="Imagem 3"/>
          <p:cNvPicPr>
            <a:picLocks noChangeAspect="1"/>
          </p:cNvPicPr>
          <p:nvPr/>
        </p:nvPicPr>
        <p:blipFill>
          <a:blip r:embed="rId2"/>
          <a:stretch>
            <a:fillRect/>
          </a:stretch>
        </p:blipFill>
        <p:spPr>
          <a:xfrm>
            <a:off x="1868381" y="394171"/>
            <a:ext cx="8327858" cy="463336"/>
          </a:xfrm>
          <a:prstGeom prst="rect">
            <a:avLst/>
          </a:prstGeom>
        </p:spPr>
      </p:pic>
    </p:spTree>
    <p:extLst>
      <p:ext uri="{BB962C8B-B14F-4D97-AF65-F5344CB8AC3E}">
        <p14:creationId xmlns:p14="http://schemas.microsoft.com/office/powerpoint/2010/main" val="1978419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931412"/>
          </a:xfrm>
          <a:solidFill>
            <a:schemeClr val="accent1">
              <a:lumMod val="75000"/>
            </a:schemeClr>
          </a:solidFill>
        </p:spPr>
        <p:txBody>
          <a:bodyPr>
            <a:normAutofit/>
          </a:bodyPr>
          <a:lstStyle/>
          <a:p>
            <a:pPr algn="ctr"/>
            <a:r>
              <a:rPr lang="pt-PT" sz="3200" dirty="0" smtClean="0">
                <a:latin typeface="Aharoni" panose="02010803020104030203" pitchFamily="2" charset="-79"/>
                <a:cs typeface="Aharoni" panose="02010803020104030203" pitchFamily="2" charset="-79"/>
              </a:rPr>
              <a:t>Sinais de Obrigação</a:t>
            </a:r>
            <a:endParaRPr lang="pt-PT" sz="3200" dirty="0">
              <a:latin typeface="Aharoni" panose="02010803020104030203" pitchFamily="2" charset="-79"/>
              <a:cs typeface="Aharoni" panose="02010803020104030203" pitchFamily="2" charset="-79"/>
            </a:endParaRPr>
          </a:p>
        </p:txBody>
      </p:sp>
      <p:pic>
        <p:nvPicPr>
          <p:cNvPr id="4" name="Marcador de Posição de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8350" y="1419368"/>
            <a:ext cx="7565584" cy="5281684"/>
          </a:xfrm>
        </p:spPr>
      </p:pic>
    </p:spTree>
    <p:extLst>
      <p:ext uri="{BB962C8B-B14F-4D97-AF65-F5344CB8AC3E}">
        <p14:creationId xmlns:p14="http://schemas.microsoft.com/office/powerpoint/2010/main" val="335748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91069"/>
            <a:ext cx="10515600" cy="1201003"/>
          </a:xfrm>
        </p:spPr>
        <p:txBody>
          <a:bodyPr/>
          <a:lstStyle/>
          <a:p>
            <a:pPr algn="ctr"/>
            <a:r>
              <a:rPr lang="pt-PT" dirty="0">
                <a:latin typeface="Aharoni" panose="02010803020104030203" pitchFamily="2" charset="-79"/>
                <a:cs typeface="Aharoni" panose="02010803020104030203" pitchFamily="2" charset="-79"/>
              </a:rPr>
              <a:t>Sinais </a:t>
            </a:r>
            <a:r>
              <a:rPr lang="pt-PT" dirty="0" smtClean="0">
                <a:latin typeface="Aharoni" panose="02010803020104030203" pitchFamily="2" charset="-79"/>
                <a:cs typeface="Aharoni" panose="02010803020104030203" pitchFamily="2" charset="-79"/>
              </a:rPr>
              <a:t>de Emergência/segurança</a:t>
            </a:r>
            <a:endParaRPr lang="pt-PT" dirty="0"/>
          </a:p>
        </p:txBody>
      </p:sp>
      <p:pic>
        <p:nvPicPr>
          <p:cNvPr id="4" name="Marcador de Posição de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3392" y="1514902"/>
            <a:ext cx="8420668" cy="5008728"/>
          </a:xfrm>
        </p:spPr>
      </p:pic>
    </p:spTree>
    <p:extLst>
      <p:ext uri="{BB962C8B-B14F-4D97-AF65-F5344CB8AC3E}">
        <p14:creationId xmlns:p14="http://schemas.microsoft.com/office/powerpoint/2010/main" val="199860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0627" y="122830"/>
            <a:ext cx="10603173" cy="982639"/>
          </a:xfrm>
          <a:solidFill>
            <a:srgbClr val="FFFF00"/>
          </a:solidFill>
        </p:spPr>
        <p:txBody>
          <a:bodyPr>
            <a:normAutofit/>
          </a:bodyPr>
          <a:lstStyle/>
          <a:p>
            <a:pPr algn="ctr"/>
            <a:r>
              <a:rPr lang="pt-PT" sz="3200" dirty="0" smtClean="0">
                <a:latin typeface="Aharoni" panose="02010803020104030203" pitchFamily="2" charset="-79"/>
                <a:cs typeface="Aharoni" panose="02010803020104030203" pitchFamily="2" charset="-79"/>
              </a:rPr>
              <a:t>Sinais de Aviso</a:t>
            </a:r>
            <a:endParaRPr lang="pt-PT" sz="3200" dirty="0">
              <a:latin typeface="Aharoni" panose="02010803020104030203" pitchFamily="2" charset="-79"/>
              <a:cs typeface="Aharoni" panose="02010803020104030203" pitchFamily="2" charset="-79"/>
            </a:endParaRPr>
          </a:p>
        </p:txBody>
      </p:sp>
      <p:pic>
        <p:nvPicPr>
          <p:cNvPr id="5" name="Marcador de Posição de Conteú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8734" y="1105469"/>
            <a:ext cx="6346209" cy="5284333"/>
          </a:xfrm>
        </p:spPr>
      </p:pic>
    </p:spTree>
    <p:extLst>
      <p:ext uri="{BB962C8B-B14F-4D97-AF65-F5344CB8AC3E}">
        <p14:creationId xmlns:p14="http://schemas.microsoft.com/office/powerpoint/2010/main" val="429814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86604"/>
            <a:ext cx="10515600" cy="1132763"/>
          </a:xfrm>
          <a:solidFill>
            <a:schemeClr val="accent3">
              <a:lumMod val="40000"/>
              <a:lumOff val="60000"/>
            </a:schemeClr>
          </a:solidFill>
        </p:spPr>
        <p:txBody>
          <a:bodyPr>
            <a:normAutofit fontScale="90000"/>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sp>
        <p:nvSpPr>
          <p:cNvPr id="3" name="Marcador de Posição de Conteúdo 2"/>
          <p:cNvSpPr>
            <a:spLocks noGrp="1"/>
          </p:cNvSpPr>
          <p:nvPr>
            <p:ph idx="1"/>
          </p:nvPr>
        </p:nvSpPr>
        <p:spPr>
          <a:xfrm>
            <a:off x="1446663" y="1542197"/>
            <a:ext cx="8543498" cy="4634766"/>
          </a:xfrm>
          <a:solidFill>
            <a:schemeClr val="bg1"/>
          </a:solidFill>
        </p:spPr>
        <p:txBody>
          <a:bodyPr>
            <a:normAutofit fontScale="62500" lnSpcReduction="20000"/>
          </a:bodyPr>
          <a:lstStyle/>
          <a:p>
            <a:endParaRPr lang="pt-PT" dirty="0" smtClean="0"/>
          </a:p>
          <a:p>
            <a:r>
              <a:rPr lang="pt-PT" sz="3400" b="1" dirty="0" smtClean="0"/>
              <a:t>1</a:t>
            </a:r>
            <a:r>
              <a:rPr lang="pt-PT" sz="3400" b="1" dirty="0"/>
              <a:t>. Incêndio</a:t>
            </a:r>
          </a:p>
          <a:p>
            <a:r>
              <a:rPr lang="pt-PT" sz="3400" b="1" dirty="0" smtClean="0"/>
              <a:t>2</a:t>
            </a:r>
            <a:r>
              <a:rPr lang="pt-PT" sz="3400" b="1" dirty="0"/>
              <a:t>. Riscos Elétricos</a:t>
            </a:r>
          </a:p>
          <a:p>
            <a:r>
              <a:rPr lang="pt-PT" sz="3400" b="1" dirty="0" smtClean="0"/>
              <a:t>3</a:t>
            </a:r>
            <a:r>
              <a:rPr lang="pt-PT" sz="3400" b="1" dirty="0"/>
              <a:t>. Trabalhos com máquinas, equipamentos e ferramentas</a:t>
            </a:r>
          </a:p>
          <a:p>
            <a:r>
              <a:rPr lang="pt-PT" sz="3400" b="1" dirty="0" smtClean="0"/>
              <a:t>4</a:t>
            </a:r>
            <a:r>
              <a:rPr lang="pt-PT" sz="3400" b="1" dirty="0"/>
              <a:t>. Movimentação manual e mecânica de cargas</a:t>
            </a:r>
          </a:p>
          <a:p>
            <a:r>
              <a:rPr lang="pt-PT" sz="3400" b="1" dirty="0" smtClean="0"/>
              <a:t>5</a:t>
            </a:r>
            <a:r>
              <a:rPr lang="pt-PT" sz="3400" b="1" dirty="0"/>
              <a:t>. Iluminação e Radiações</a:t>
            </a:r>
          </a:p>
          <a:p>
            <a:r>
              <a:rPr lang="pt-PT" sz="3400" b="1" dirty="0" smtClean="0"/>
              <a:t>6</a:t>
            </a:r>
            <a:r>
              <a:rPr lang="pt-PT" sz="3400" b="1" dirty="0"/>
              <a:t>. Ruído</a:t>
            </a:r>
          </a:p>
          <a:p>
            <a:r>
              <a:rPr lang="pt-PT" sz="3400" b="1" dirty="0" smtClean="0"/>
              <a:t>7</a:t>
            </a:r>
            <a:r>
              <a:rPr lang="pt-PT" sz="3400" b="1" dirty="0"/>
              <a:t>. Vibrações</a:t>
            </a:r>
          </a:p>
          <a:p>
            <a:r>
              <a:rPr lang="pt-PT" sz="3400" b="1" dirty="0" smtClean="0"/>
              <a:t>8</a:t>
            </a:r>
            <a:r>
              <a:rPr lang="pt-PT" sz="3400" b="1" dirty="0"/>
              <a:t>. Arrumação e limpeza</a:t>
            </a:r>
          </a:p>
          <a:p>
            <a:r>
              <a:rPr lang="pt-PT" sz="3400" b="1" dirty="0" smtClean="0"/>
              <a:t>9. Posturas no trabalho</a:t>
            </a:r>
          </a:p>
          <a:p>
            <a:r>
              <a:rPr lang="pt-PT" sz="3400" b="1" dirty="0" smtClean="0"/>
              <a:t>10</a:t>
            </a:r>
            <a:r>
              <a:rPr lang="pt-PT" sz="3400" b="1" dirty="0"/>
              <a:t>. Ambiente Térmico</a:t>
            </a:r>
          </a:p>
          <a:p>
            <a:r>
              <a:rPr lang="pt-PT" sz="3400" b="1" dirty="0" smtClean="0"/>
              <a:t>11</a:t>
            </a:r>
            <a:r>
              <a:rPr lang="pt-PT" sz="3400" b="1" dirty="0"/>
              <a:t>. Contaminação Química</a:t>
            </a:r>
          </a:p>
          <a:p>
            <a:r>
              <a:rPr lang="pt-PT" sz="3400" b="1" dirty="0" smtClean="0"/>
              <a:t>12</a:t>
            </a:r>
            <a:r>
              <a:rPr lang="pt-PT" sz="3400" b="1" dirty="0"/>
              <a:t>. Contaminação Biológica</a:t>
            </a:r>
          </a:p>
          <a:p>
            <a:endParaRPr lang="pt-PT" sz="3400" b="1" dirty="0"/>
          </a:p>
        </p:txBody>
      </p:sp>
    </p:spTree>
    <p:extLst>
      <p:ext uri="{BB962C8B-B14F-4D97-AF65-F5344CB8AC3E}">
        <p14:creationId xmlns:p14="http://schemas.microsoft.com/office/powerpoint/2010/main" val="3442570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218365"/>
            <a:ext cx="10735101" cy="1050877"/>
          </a:xfrm>
          <a:solidFill>
            <a:schemeClr val="accent3">
              <a:lumMod val="40000"/>
              <a:lumOff val="60000"/>
            </a:schemeClr>
          </a:solidFill>
        </p:spPr>
        <p:txBody>
          <a:bodyPr>
            <a:normAutofit/>
          </a:bodyPr>
          <a:lstStyle/>
          <a:p>
            <a:pPr algn="ctr"/>
            <a:r>
              <a:rPr lang="pt-PT" sz="3600" b="1" dirty="0">
                <a:solidFill>
                  <a:srgbClr val="FF0000"/>
                </a:solidFill>
              </a:rPr>
              <a:t>Tipos de risco e seu controlo nos espaços </a:t>
            </a:r>
            <a:r>
              <a:rPr lang="pt-PT" sz="3600" b="1" dirty="0" smtClean="0">
                <a:solidFill>
                  <a:srgbClr val="FF0000"/>
                </a:solidFill>
              </a:rPr>
              <a:t>desportivos</a:t>
            </a:r>
            <a:endParaRPr lang="pt-PT" sz="3600" dirty="0">
              <a:latin typeface="Aharoni" panose="02010803020104030203" pitchFamily="2" charset="-79"/>
              <a:cs typeface="Aharoni" panose="02010803020104030203" pitchFamily="2" charset="-79"/>
            </a:endParaRPr>
          </a:p>
        </p:txBody>
      </p:sp>
      <p:pic>
        <p:nvPicPr>
          <p:cNvPr id="4" name="Picture 12" descr="Resultado de imagem para INCENDIOS"/>
          <p:cNvPicPr>
            <a:picLocks noGrp="1" noChangeAspect="1" noChangeArrowheads="1"/>
          </p:cNvPicPr>
          <p:nvPr>
            <p:ph idx="1"/>
          </p:nvPr>
        </p:nvPicPr>
        <p:blipFill>
          <a:blip r:embed="rId2" cstate="print"/>
          <a:srcRect/>
          <a:stretch>
            <a:fillRect/>
          </a:stretch>
        </p:blipFill>
        <p:spPr bwMode="auto">
          <a:xfrm>
            <a:off x="3152634" y="2373943"/>
            <a:ext cx="4961784" cy="3753901"/>
          </a:xfrm>
          <a:prstGeom prst="rect">
            <a:avLst/>
          </a:prstGeom>
          <a:noFill/>
          <a:ln w="9525">
            <a:noFill/>
            <a:miter lim="800000"/>
            <a:headEnd/>
            <a:tailEnd/>
          </a:ln>
        </p:spPr>
      </p:pic>
      <p:sp>
        <p:nvSpPr>
          <p:cNvPr id="6" name="Retângulo 5"/>
          <p:cNvSpPr/>
          <p:nvPr/>
        </p:nvSpPr>
        <p:spPr>
          <a:xfrm>
            <a:off x="4351076" y="1514901"/>
            <a:ext cx="2636578" cy="830997"/>
          </a:xfrm>
          <a:prstGeom prst="rect">
            <a:avLst/>
          </a:prstGeom>
        </p:spPr>
        <p:txBody>
          <a:bodyPr wrap="square">
            <a:spAutoFit/>
          </a:bodyPr>
          <a:lstStyle/>
          <a:p>
            <a:pPr algn="ctr"/>
            <a:r>
              <a:rPr lang="pt-PT" sz="4800" dirty="0">
                <a:latin typeface="Aharoni" panose="02010803020104030203" pitchFamily="2" charset="-79"/>
                <a:cs typeface="Aharoni" panose="02010803020104030203" pitchFamily="2" charset="-79"/>
              </a:rPr>
              <a:t>Incêndio</a:t>
            </a:r>
            <a:endParaRPr lang="pt-PT" sz="4800" dirty="0"/>
          </a:p>
        </p:txBody>
      </p:sp>
    </p:spTree>
    <p:extLst>
      <p:ext uri="{BB962C8B-B14F-4D97-AF65-F5344CB8AC3E}">
        <p14:creationId xmlns:p14="http://schemas.microsoft.com/office/powerpoint/2010/main" val="3495841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9558" y="286604"/>
            <a:ext cx="11095630" cy="1132763"/>
          </a:xfrm>
          <a:solidFill>
            <a:schemeClr val="accent3">
              <a:lumMod val="40000"/>
              <a:lumOff val="60000"/>
            </a:schemeClr>
          </a:solidFill>
        </p:spPr>
        <p:txBody>
          <a:bodyPr>
            <a:normAutofit/>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sp>
        <p:nvSpPr>
          <p:cNvPr id="3" name="Marcador de Posição de Conteúdo 2"/>
          <p:cNvSpPr>
            <a:spLocks noGrp="1"/>
          </p:cNvSpPr>
          <p:nvPr>
            <p:ph idx="1"/>
          </p:nvPr>
        </p:nvSpPr>
        <p:spPr>
          <a:xfrm>
            <a:off x="838200" y="2402005"/>
            <a:ext cx="7213980" cy="3698543"/>
          </a:xfrm>
          <a:gradFill>
            <a:gsLst>
              <a:gs pos="83935">
                <a:schemeClr val="accent6">
                  <a:lumMod val="60000"/>
                  <a:lumOff val="40000"/>
                </a:schemeClr>
              </a:gs>
              <a:gs pos="0">
                <a:srgbClr val="92D050"/>
              </a:gs>
              <a:gs pos="100000">
                <a:srgbClr val="33CC33"/>
              </a:gs>
              <a:gs pos="83000">
                <a:schemeClr val="accent6">
                  <a:lumMod val="60000"/>
                  <a:lumOff val="40000"/>
                </a:schemeClr>
              </a:gs>
              <a:gs pos="26000">
                <a:schemeClr val="accent6">
                  <a:lumMod val="40000"/>
                  <a:lumOff val="60000"/>
                </a:schemeClr>
              </a:gs>
            </a:gsLst>
            <a:lin ang="5400000" scaled="1"/>
          </a:gradFill>
        </p:spPr>
        <p:txBody>
          <a:bodyPr>
            <a:normAutofit fontScale="92500" lnSpcReduction="10000"/>
          </a:bodyPr>
          <a:lstStyle/>
          <a:p>
            <a:pPr marL="0" indent="0" algn="just" fontAlgn="auto">
              <a:spcBef>
                <a:spcPts val="0"/>
              </a:spcBef>
              <a:spcAft>
                <a:spcPts val="0"/>
              </a:spcAft>
              <a:buNone/>
              <a:defRPr/>
            </a:pPr>
            <a:endParaRPr lang="pt-PT" dirty="0"/>
          </a:p>
          <a:p>
            <a:pPr algn="just" fontAlgn="auto">
              <a:spcBef>
                <a:spcPts val="0"/>
              </a:spcBef>
              <a:spcAft>
                <a:spcPts val="0"/>
              </a:spcAft>
              <a:defRPr/>
            </a:pPr>
            <a:r>
              <a:rPr lang="pt-PT" dirty="0"/>
              <a:t>Os incêndios podem surgir na sequência de sismos, ser provocados por raios, por deficiências de equipamentos e instalações técnicas, ser de origem criminosa ou resultar de causas acidentais, devidas a erro ou negligência humana.</a:t>
            </a:r>
          </a:p>
          <a:p>
            <a:pPr marL="0" indent="0" algn="just" fontAlgn="auto">
              <a:spcBef>
                <a:spcPts val="0"/>
              </a:spcBef>
              <a:spcAft>
                <a:spcPts val="0"/>
              </a:spcAft>
              <a:buNone/>
              <a:defRPr/>
            </a:pPr>
            <a:endParaRPr lang="pt-PT" dirty="0"/>
          </a:p>
          <a:p>
            <a:pPr marL="0" indent="0" algn="just" fontAlgn="auto">
              <a:spcBef>
                <a:spcPts val="0"/>
              </a:spcBef>
              <a:spcAft>
                <a:spcPts val="0"/>
              </a:spcAft>
              <a:buNone/>
              <a:defRPr/>
            </a:pPr>
            <a:endParaRPr lang="pt-PT" dirty="0"/>
          </a:p>
          <a:p>
            <a:pPr algn="just" fontAlgn="auto">
              <a:spcBef>
                <a:spcPts val="0"/>
              </a:spcBef>
              <a:spcAft>
                <a:spcPts val="0"/>
              </a:spcAft>
              <a:defRPr/>
            </a:pPr>
            <a:r>
              <a:rPr lang="pt-PT" b="1" dirty="0"/>
              <a:t>As causas mais frequentes dos incêndios em edifícios são os descuidos humanos, podendo por isso ser evitados.</a:t>
            </a:r>
          </a:p>
          <a:p>
            <a:pPr algn="just" fontAlgn="auto">
              <a:spcBef>
                <a:spcPts val="0"/>
              </a:spcBef>
              <a:spcAft>
                <a:spcPts val="0"/>
              </a:spcAft>
              <a:defRPr/>
            </a:pPr>
            <a:endParaRPr lang="pt-PT" b="1" dirty="0">
              <a:solidFill>
                <a:prstClr val="black"/>
              </a:solidFill>
            </a:endParaRPr>
          </a:p>
          <a:p>
            <a:pPr marL="0" indent="0">
              <a:buNone/>
            </a:pPr>
            <a:endParaRPr lang="pt-PT" dirty="0"/>
          </a:p>
        </p:txBody>
      </p:sp>
      <p:pic>
        <p:nvPicPr>
          <p:cNvPr id="4" name="Picture 2"/>
          <p:cNvPicPr>
            <a:picLocks noChangeAspect="1" noChangeArrowheads="1"/>
          </p:cNvPicPr>
          <p:nvPr/>
        </p:nvPicPr>
        <p:blipFill>
          <a:blip r:embed="rId2" cstate="print"/>
          <a:srcRect/>
          <a:stretch>
            <a:fillRect/>
          </a:stretch>
        </p:blipFill>
        <p:spPr bwMode="auto">
          <a:xfrm>
            <a:off x="8262429" y="1463485"/>
            <a:ext cx="3392759" cy="2115403"/>
          </a:xfrm>
          <a:prstGeom prst="rect">
            <a:avLst/>
          </a:prstGeom>
          <a:noFill/>
          <a:ln w="9525">
            <a:noFill/>
            <a:miter lim="800000"/>
            <a:headEnd/>
            <a:tailEnd/>
          </a:ln>
        </p:spPr>
      </p:pic>
      <p:sp>
        <p:nvSpPr>
          <p:cNvPr id="5" name="Retângulo 4"/>
          <p:cNvSpPr/>
          <p:nvPr/>
        </p:nvSpPr>
        <p:spPr>
          <a:xfrm>
            <a:off x="3372630" y="1690190"/>
            <a:ext cx="2650084" cy="830997"/>
          </a:xfrm>
          <a:prstGeom prst="rect">
            <a:avLst/>
          </a:prstGeom>
        </p:spPr>
        <p:txBody>
          <a:bodyPr wrap="none">
            <a:spAutoFit/>
          </a:bodyPr>
          <a:lstStyle/>
          <a:p>
            <a:pPr lvl="0" algn="ctr"/>
            <a:r>
              <a:rPr lang="pt-PT" sz="4800" dirty="0">
                <a:solidFill>
                  <a:prstClr val="black"/>
                </a:solidFill>
                <a:latin typeface="Aharoni" panose="02010803020104030203" pitchFamily="2" charset="-79"/>
                <a:cs typeface="Aharoni" panose="02010803020104030203" pitchFamily="2" charset="-79"/>
              </a:rPr>
              <a:t>Incêndio</a:t>
            </a:r>
            <a:endParaRPr lang="pt-PT" sz="4800" dirty="0">
              <a:solidFill>
                <a:prstClr val="black"/>
              </a:solidFill>
            </a:endParaRPr>
          </a:p>
        </p:txBody>
      </p:sp>
      <p:pic>
        <p:nvPicPr>
          <p:cNvPr id="6" name="Picture 26" descr="Resultado de imagem para fogo"/>
          <p:cNvPicPr>
            <a:picLocks noChangeAspect="1" noChangeArrowheads="1"/>
          </p:cNvPicPr>
          <p:nvPr/>
        </p:nvPicPr>
        <p:blipFill>
          <a:blip r:embed="rId3" cstate="print"/>
          <a:srcRect/>
          <a:stretch>
            <a:fillRect/>
          </a:stretch>
        </p:blipFill>
        <p:spPr bwMode="auto">
          <a:xfrm>
            <a:off x="8611738" y="3989722"/>
            <a:ext cx="2562376" cy="1919758"/>
          </a:xfrm>
          <a:prstGeom prst="rect">
            <a:avLst/>
          </a:prstGeom>
          <a:noFill/>
          <a:ln w="9525">
            <a:noFill/>
            <a:miter lim="800000"/>
            <a:headEnd/>
            <a:tailEnd/>
          </a:ln>
        </p:spPr>
      </p:pic>
    </p:spTree>
    <p:extLst>
      <p:ext uri="{BB962C8B-B14F-4D97-AF65-F5344CB8AC3E}">
        <p14:creationId xmlns:p14="http://schemas.microsoft.com/office/powerpoint/2010/main" val="90431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9558" y="286604"/>
            <a:ext cx="11095630" cy="1132763"/>
          </a:xfrm>
          <a:solidFill>
            <a:schemeClr val="accent3">
              <a:lumMod val="40000"/>
              <a:lumOff val="60000"/>
            </a:schemeClr>
          </a:solidFill>
        </p:spPr>
        <p:txBody>
          <a:bodyPr>
            <a:normAutofit/>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sp>
        <p:nvSpPr>
          <p:cNvPr id="3" name="Marcador de Posição de Conteúdo 2"/>
          <p:cNvSpPr>
            <a:spLocks noGrp="1"/>
          </p:cNvSpPr>
          <p:nvPr>
            <p:ph idx="1"/>
          </p:nvPr>
        </p:nvSpPr>
        <p:spPr>
          <a:xfrm>
            <a:off x="838200" y="2521187"/>
            <a:ext cx="10689236" cy="3579361"/>
          </a:xfrm>
          <a:gradFill>
            <a:gsLst>
              <a:gs pos="83935">
                <a:schemeClr val="accent6">
                  <a:lumMod val="40000"/>
                  <a:lumOff val="60000"/>
                </a:schemeClr>
              </a:gs>
              <a:gs pos="0">
                <a:srgbClr val="92D050"/>
              </a:gs>
              <a:gs pos="30000">
                <a:schemeClr val="accent6">
                  <a:lumMod val="40000"/>
                  <a:lumOff val="60000"/>
                </a:schemeClr>
              </a:gs>
              <a:gs pos="75580">
                <a:schemeClr val="accent6">
                  <a:lumMod val="60000"/>
                  <a:lumOff val="40000"/>
                </a:schemeClr>
              </a:gs>
              <a:gs pos="58000">
                <a:schemeClr val="accent6">
                  <a:lumMod val="40000"/>
                  <a:lumOff val="60000"/>
                </a:schemeClr>
              </a:gs>
              <a:gs pos="100000">
                <a:schemeClr val="accent6">
                  <a:lumMod val="60000"/>
                  <a:lumOff val="40000"/>
                </a:schemeClr>
              </a:gs>
            </a:gsLst>
            <a:lin ang="5400000" scaled="1"/>
          </a:gradFill>
        </p:spPr>
        <p:txBody>
          <a:bodyPr>
            <a:normAutofit/>
          </a:bodyPr>
          <a:lstStyle/>
          <a:p>
            <a:pPr marL="0" indent="0" algn="just" fontAlgn="auto">
              <a:spcBef>
                <a:spcPts val="0"/>
              </a:spcBef>
              <a:spcAft>
                <a:spcPts val="0"/>
              </a:spcAft>
              <a:buNone/>
              <a:defRPr/>
            </a:pPr>
            <a:endParaRPr lang="pt-PT" dirty="0"/>
          </a:p>
          <a:p>
            <a:pPr algn="just" fontAlgn="auto">
              <a:spcBef>
                <a:spcPts val="0"/>
              </a:spcBef>
              <a:spcAft>
                <a:spcPts val="0"/>
              </a:spcAft>
              <a:defRPr/>
            </a:pPr>
            <a:r>
              <a:rPr lang="pt-PT" dirty="0"/>
              <a:t>Os </a:t>
            </a:r>
            <a:r>
              <a:rPr lang="pt-PT" b="1" dirty="0"/>
              <a:t>objetivos fundamentais</a:t>
            </a:r>
            <a:r>
              <a:rPr lang="pt-PT" dirty="0"/>
              <a:t> da segurança contra incêndio em edifícios desportivos são:</a:t>
            </a:r>
          </a:p>
          <a:p>
            <a:pPr algn="just" fontAlgn="auto">
              <a:spcBef>
                <a:spcPts val="0"/>
              </a:spcBef>
              <a:spcAft>
                <a:spcPts val="0"/>
              </a:spcAft>
              <a:defRPr/>
            </a:pPr>
            <a:endParaRPr lang="pt-PT" dirty="0"/>
          </a:p>
          <a:p>
            <a:pPr algn="just" fontAlgn="auto">
              <a:spcBef>
                <a:spcPts val="0"/>
              </a:spcBef>
              <a:spcAft>
                <a:spcPts val="0"/>
              </a:spcAft>
              <a:defRPr/>
            </a:pPr>
            <a:r>
              <a:rPr lang="pt-PT" dirty="0"/>
              <a:t>- a salvaguarda da vida e da integridade física dos ocupantes;</a:t>
            </a:r>
          </a:p>
          <a:p>
            <a:pPr algn="just" fontAlgn="auto">
              <a:spcBef>
                <a:spcPts val="0"/>
              </a:spcBef>
              <a:spcAft>
                <a:spcPts val="0"/>
              </a:spcAft>
              <a:defRPr/>
            </a:pPr>
            <a:endParaRPr lang="pt-PT" dirty="0"/>
          </a:p>
          <a:p>
            <a:pPr algn="just" fontAlgn="auto">
              <a:spcBef>
                <a:spcPts val="0"/>
              </a:spcBef>
              <a:spcAft>
                <a:spcPts val="0"/>
              </a:spcAft>
              <a:defRPr/>
            </a:pPr>
            <a:r>
              <a:rPr lang="pt-PT" dirty="0"/>
              <a:t>- a proteção dos edifícios, equipamentos e mobiliário.</a:t>
            </a:r>
          </a:p>
          <a:p>
            <a:pPr algn="just" fontAlgn="auto">
              <a:spcBef>
                <a:spcPts val="0"/>
              </a:spcBef>
              <a:spcAft>
                <a:spcPts val="0"/>
              </a:spcAft>
              <a:defRPr/>
            </a:pPr>
            <a:endParaRPr lang="pt-PT" b="1" dirty="0">
              <a:solidFill>
                <a:prstClr val="black"/>
              </a:solidFill>
            </a:endParaRPr>
          </a:p>
          <a:p>
            <a:pPr marL="0" indent="0">
              <a:buNone/>
            </a:pPr>
            <a:endParaRPr lang="pt-PT" dirty="0"/>
          </a:p>
        </p:txBody>
      </p:sp>
      <p:sp>
        <p:nvSpPr>
          <p:cNvPr id="5" name="Retângulo 4"/>
          <p:cNvSpPr/>
          <p:nvPr/>
        </p:nvSpPr>
        <p:spPr>
          <a:xfrm>
            <a:off x="4857776" y="1690190"/>
            <a:ext cx="2650084" cy="830997"/>
          </a:xfrm>
          <a:prstGeom prst="rect">
            <a:avLst/>
          </a:prstGeom>
        </p:spPr>
        <p:txBody>
          <a:bodyPr wrap="none">
            <a:spAutoFit/>
          </a:bodyPr>
          <a:lstStyle/>
          <a:p>
            <a:pPr lvl="0" algn="ctr"/>
            <a:r>
              <a:rPr lang="pt-PT" sz="4800" dirty="0">
                <a:solidFill>
                  <a:prstClr val="black"/>
                </a:solidFill>
                <a:latin typeface="Aharoni" panose="02010803020104030203" pitchFamily="2" charset="-79"/>
                <a:cs typeface="Aharoni" panose="02010803020104030203" pitchFamily="2" charset="-79"/>
              </a:rPr>
              <a:t>Incêndio</a:t>
            </a:r>
            <a:endParaRPr lang="pt-PT" sz="4800" dirty="0">
              <a:solidFill>
                <a:prstClr val="black"/>
              </a:solidFill>
            </a:endParaRPr>
          </a:p>
        </p:txBody>
      </p:sp>
      <p:pic>
        <p:nvPicPr>
          <p:cNvPr id="7" name="Picture 26" descr="Resultado de imagem para fogo"/>
          <p:cNvPicPr>
            <a:picLocks noChangeAspect="1" noChangeArrowheads="1"/>
          </p:cNvPicPr>
          <p:nvPr/>
        </p:nvPicPr>
        <p:blipFill>
          <a:blip r:embed="rId2" cstate="print"/>
          <a:srcRect/>
          <a:stretch>
            <a:fillRect/>
          </a:stretch>
        </p:blipFill>
        <p:spPr bwMode="auto">
          <a:xfrm>
            <a:off x="9446873" y="4591934"/>
            <a:ext cx="1833535" cy="1373702"/>
          </a:xfrm>
          <a:prstGeom prst="rect">
            <a:avLst/>
          </a:prstGeom>
          <a:noFill/>
          <a:ln w="9525">
            <a:noFill/>
            <a:miter lim="800000"/>
            <a:headEnd/>
            <a:tailEnd/>
          </a:ln>
        </p:spPr>
      </p:pic>
    </p:spTree>
    <p:extLst>
      <p:ext uri="{BB962C8B-B14F-4D97-AF65-F5344CB8AC3E}">
        <p14:creationId xmlns:p14="http://schemas.microsoft.com/office/powerpoint/2010/main" val="2355219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9558" y="286604"/>
            <a:ext cx="11095630" cy="1132763"/>
          </a:xfrm>
          <a:solidFill>
            <a:schemeClr val="accent3">
              <a:lumMod val="40000"/>
              <a:lumOff val="60000"/>
            </a:schemeClr>
          </a:solidFill>
        </p:spPr>
        <p:txBody>
          <a:bodyPr>
            <a:normAutofit/>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sp>
        <p:nvSpPr>
          <p:cNvPr id="3" name="Marcador de Posição de Conteúdo 2"/>
          <p:cNvSpPr>
            <a:spLocks noGrp="1"/>
          </p:cNvSpPr>
          <p:nvPr>
            <p:ph idx="1"/>
          </p:nvPr>
        </p:nvSpPr>
        <p:spPr>
          <a:xfrm>
            <a:off x="719716" y="2790010"/>
            <a:ext cx="11472283" cy="4067990"/>
          </a:xfrm>
          <a:gradFill>
            <a:gsLst>
              <a:gs pos="83935">
                <a:schemeClr val="accent6">
                  <a:lumMod val="60000"/>
                  <a:lumOff val="40000"/>
                </a:schemeClr>
              </a:gs>
              <a:gs pos="0">
                <a:srgbClr val="92D050"/>
              </a:gs>
              <a:gs pos="100000">
                <a:srgbClr val="33CC33"/>
              </a:gs>
              <a:gs pos="83000">
                <a:schemeClr val="accent6">
                  <a:lumMod val="60000"/>
                  <a:lumOff val="40000"/>
                </a:schemeClr>
              </a:gs>
              <a:gs pos="26000">
                <a:schemeClr val="accent6">
                  <a:lumMod val="40000"/>
                  <a:lumOff val="60000"/>
                </a:schemeClr>
              </a:gs>
            </a:gsLst>
            <a:lin ang="5400000" scaled="1"/>
          </a:gradFill>
        </p:spPr>
        <p:txBody>
          <a:bodyPr>
            <a:normAutofit/>
          </a:bodyPr>
          <a:lstStyle/>
          <a:p>
            <a:pPr algn="just" fontAlgn="auto">
              <a:spcBef>
                <a:spcPts val="0"/>
              </a:spcBef>
              <a:spcAft>
                <a:spcPts val="0"/>
              </a:spcAft>
              <a:defRPr/>
            </a:pPr>
            <a:r>
              <a:rPr lang="pt-PT" dirty="0"/>
              <a:t>Qualquer esquema de segurança, em caso de incêndio, </a:t>
            </a:r>
            <a:r>
              <a:rPr lang="pt-PT" b="1" dirty="0"/>
              <a:t>visa reduzir as causas dessa ocorrência</a:t>
            </a:r>
            <a:r>
              <a:rPr lang="pt-PT" dirty="0"/>
              <a:t> e </a:t>
            </a:r>
            <a:r>
              <a:rPr lang="pt-PT" b="1" dirty="0"/>
              <a:t>garantir a segurança da evacuação dos ocupantes</a:t>
            </a:r>
            <a:r>
              <a:rPr lang="pt-PT" dirty="0"/>
              <a:t>, dependendo o êxito desta operação da possibilidade de, rapidamente e sem pânico, abandonarem as zonas atingidas dos edifícios</a:t>
            </a:r>
            <a:r>
              <a:rPr lang="pt-PT" dirty="0" smtClean="0"/>
              <a:t>.</a:t>
            </a:r>
            <a:endParaRPr lang="pt-PT" dirty="0"/>
          </a:p>
          <a:p>
            <a:pPr algn="just" fontAlgn="auto">
              <a:spcBef>
                <a:spcPts val="0"/>
              </a:spcBef>
              <a:spcAft>
                <a:spcPts val="0"/>
              </a:spcAft>
              <a:defRPr/>
            </a:pPr>
            <a:endParaRPr lang="pt-PT" dirty="0"/>
          </a:p>
          <a:p>
            <a:pPr algn="just" fontAlgn="auto">
              <a:spcBef>
                <a:spcPts val="0"/>
              </a:spcBef>
              <a:spcAft>
                <a:spcPts val="0"/>
              </a:spcAft>
              <a:defRPr/>
            </a:pPr>
            <a:r>
              <a:rPr lang="pt-PT" dirty="0"/>
              <a:t>A proteção das instalações depende da sua capacidade para resistirem à propagação das chamas e ao calor, dos dispositivos de evacuação </a:t>
            </a:r>
            <a:r>
              <a:rPr lang="pt-PT" dirty="0" smtClean="0"/>
              <a:t>e </a:t>
            </a:r>
            <a:r>
              <a:rPr lang="pt-PT" dirty="0"/>
              <a:t>dos meios de contenção e ataque ao fogo.</a:t>
            </a:r>
          </a:p>
        </p:txBody>
      </p:sp>
      <p:sp>
        <p:nvSpPr>
          <p:cNvPr id="5" name="Retângulo 4"/>
          <p:cNvSpPr/>
          <p:nvPr/>
        </p:nvSpPr>
        <p:spPr>
          <a:xfrm>
            <a:off x="3642611" y="1693889"/>
            <a:ext cx="3687579" cy="830997"/>
          </a:xfrm>
          <a:prstGeom prst="rect">
            <a:avLst/>
          </a:prstGeom>
        </p:spPr>
        <p:txBody>
          <a:bodyPr wrap="square">
            <a:spAutoFit/>
          </a:bodyPr>
          <a:lstStyle/>
          <a:p>
            <a:pPr lvl="0" algn="ctr"/>
            <a:r>
              <a:rPr lang="pt-PT" sz="4800" dirty="0" smtClean="0">
                <a:latin typeface="Aharoni" panose="02010803020104030203" pitchFamily="2" charset="-79"/>
                <a:cs typeface="Aharoni" panose="02010803020104030203" pitchFamily="2" charset="-79"/>
              </a:rPr>
              <a:t>Incêndio</a:t>
            </a:r>
            <a:endParaRPr lang="pt-PT" sz="4800" dirty="0"/>
          </a:p>
        </p:txBody>
      </p:sp>
      <p:pic>
        <p:nvPicPr>
          <p:cNvPr id="8" name="Imagem 7"/>
          <p:cNvPicPr>
            <a:picLocks noChangeAspect="1"/>
          </p:cNvPicPr>
          <p:nvPr/>
        </p:nvPicPr>
        <p:blipFill>
          <a:blip r:embed="rId2"/>
          <a:stretch>
            <a:fillRect/>
          </a:stretch>
        </p:blipFill>
        <p:spPr>
          <a:xfrm>
            <a:off x="7784209" y="928505"/>
            <a:ext cx="3377742" cy="1724754"/>
          </a:xfrm>
          <a:prstGeom prst="rect">
            <a:avLst/>
          </a:prstGeom>
        </p:spPr>
      </p:pic>
    </p:spTree>
    <p:extLst>
      <p:ext uri="{BB962C8B-B14F-4D97-AF65-F5344CB8AC3E}">
        <p14:creationId xmlns:p14="http://schemas.microsoft.com/office/powerpoint/2010/main" val="822026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9558" y="286605"/>
            <a:ext cx="11095630" cy="717736"/>
          </a:xfrm>
          <a:solidFill>
            <a:schemeClr val="accent3">
              <a:lumMod val="40000"/>
              <a:lumOff val="60000"/>
            </a:schemeClr>
          </a:solidFill>
        </p:spPr>
        <p:txBody>
          <a:bodyPr>
            <a:normAutofit fontScale="90000"/>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sp>
        <p:nvSpPr>
          <p:cNvPr id="3" name="Marcador de Posição de Conteúdo 2"/>
          <p:cNvSpPr>
            <a:spLocks noGrp="1"/>
          </p:cNvSpPr>
          <p:nvPr>
            <p:ph idx="1"/>
          </p:nvPr>
        </p:nvSpPr>
        <p:spPr>
          <a:xfrm>
            <a:off x="534500" y="2213042"/>
            <a:ext cx="11657500" cy="4644958"/>
          </a:xfrm>
          <a:gradFill>
            <a:gsLst>
              <a:gs pos="83935">
                <a:schemeClr val="accent6">
                  <a:lumMod val="40000"/>
                  <a:lumOff val="60000"/>
                </a:schemeClr>
              </a:gs>
              <a:gs pos="0">
                <a:srgbClr val="92D050"/>
              </a:gs>
              <a:gs pos="30000">
                <a:schemeClr val="accent6">
                  <a:lumMod val="40000"/>
                  <a:lumOff val="60000"/>
                </a:schemeClr>
              </a:gs>
              <a:gs pos="75580">
                <a:schemeClr val="accent6">
                  <a:lumMod val="60000"/>
                  <a:lumOff val="40000"/>
                </a:schemeClr>
              </a:gs>
              <a:gs pos="58000">
                <a:schemeClr val="accent6">
                  <a:lumMod val="40000"/>
                  <a:lumOff val="60000"/>
                </a:schemeClr>
              </a:gs>
              <a:gs pos="100000">
                <a:schemeClr val="accent6">
                  <a:lumMod val="60000"/>
                  <a:lumOff val="40000"/>
                </a:schemeClr>
              </a:gs>
            </a:gsLst>
            <a:lin ang="5400000" scaled="1"/>
          </a:gradFill>
        </p:spPr>
        <p:txBody>
          <a:bodyPr>
            <a:normAutofit/>
          </a:bodyPr>
          <a:lstStyle/>
          <a:p>
            <a:pPr algn="just" fontAlgn="auto">
              <a:spcBef>
                <a:spcPts val="0"/>
              </a:spcBef>
              <a:spcAft>
                <a:spcPts val="0"/>
              </a:spcAft>
              <a:defRPr/>
            </a:pPr>
            <a:r>
              <a:rPr lang="pt-PT" b="1" dirty="0" smtClean="0"/>
              <a:t>DEVE-SE</a:t>
            </a:r>
            <a:r>
              <a:rPr lang="pt-PT" b="1" dirty="0"/>
              <a:t>:</a:t>
            </a:r>
          </a:p>
          <a:p>
            <a:pPr marL="0" indent="0" algn="just" fontAlgn="auto">
              <a:spcBef>
                <a:spcPts val="0"/>
              </a:spcBef>
              <a:spcAft>
                <a:spcPts val="0"/>
              </a:spcAft>
              <a:buNone/>
              <a:defRPr/>
            </a:pPr>
            <a:endParaRPr lang="pt-PT" dirty="0"/>
          </a:p>
          <a:p>
            <a:pPr marL="285750" indent="-285750" algn="just" fontAlgn="auto">
              <a:spcBef>
                <a:spcPts val="0"/>
              </a:spcBef>
              <a:spcAft>
                <a:spcPts val="0"/>
              </a:spcAft>
              <a:buFontTx/>
              <a:buChar char="-"/>
              <a:defRPr/>
            </a:pPr>
            <a:r>
              <a:rPr lang="pt-PT" dirty="0"/>
              <a:t>empreender operações periódicas de limpeza geral de todos os espaços normalmente não ocupados e de difícil </a:t>
            </a:r>
            <a:r>
              <a:rPr lang="pt-PT" dirty="0" smtClean="0"/>
              <a:t>acesso </a:t>
            </a:r>
            <a:r>
              <a:rPr lang="pt-PT" dirty="0"/>
              <a:t>(sótãos, caves</a:t>
            </a:r>
            <a:r>
              <a:rPr lang="pt-PT" dirty="0" smtClean="0"/>
              <a:t>,</a:t>
            </a:r>
            <a:r>
              <a:rPr lang="pt-PT" dirty="0"/>
              <a:t> arrecadações, arquivos, depósitos, armazéns</a:t>
            </a:r>
            <a:r>
              <a:rPr lang="pt-PT" dirty="0" smtClean="0"/>
              <a:t> </a:t>
            </a:r>
            <a:r>
              <a:rPr lang="pt-PT" dirty="0"/>
              <a:t>etc</a:t>
            </a:r>
            <a:r>
              <a:rPr lang="pt-PT" dirty="0" smtClean="0"/>
              <a:t>.), pois </a:t>
            </a:r>
            <a:r>
              <a:rPr lang="pt-PT" dirty="0"/>
              <a:t>a poeira, facilmente acumulável nestes locais, é altamente inflamável.</a:t>
            </a:r>
          </a:p>
          <a:p>
            <a:pPr marL="0" indent="0" algn="just" fontAlgn="auto">
              <a:spcBef>
                <a:spcPts val="0"/>
              </a:spcBef>
              <a:spcAft>
                <a:spcPts val="0"/>
              </a:spcAft>
              <a:buNone/>
              <a:defRPr/>
            </a:pPr>
            <a:endParaRPr lang="pt-PT" dirty="0"/>
          </a:p>
          <a:p>
            <a:pPr marL="285750" indent="-285750" algn="just" fontAlgn="auto">
              <a:spcBef>
                <a:spcPts val="0"/>
              </a:spcBef>
              <a:spcAft>
                <a:spcPts val="0"/>
              </a:spcAft>
              <a:buFontTx/>
              <a:buChar char="-"/>
              <a:defRPr/>
            </a:pPr>
            <a:r>
              <a:rPr lang="pt-PT" dirty="0"/>
              <a:t>não utilizar os sótãos e as caves para armazenamento de papéis, mobiliário danificado ou excedentário, tecidos, plásticos ou quaisquer outros materiais combustíveis e líquidos inflamáveis, de modo a reduzir o risco de incêndio destes espaços.</a:t>
            </a:r>
          </a:p>
          <a:p>
            <a:pPr marL="0" indent="0">
              <a:buNone/>
            </a:pPr>
            <a:endParaRPr lang="pt-PT" dirty="0"/>
          </a:p>
        </p:txBody>
      </p:sp>
      <p:sp>
        <p:nvSpPr>
          <p:cNvPr id="5" name="Retângulo 4"/>
          <p:cNvSpPr/>
          <p:nvPr/>
        </p:nvSpPr>
        <p:spPr>
          <a:xfrm>
            <a:off x="5126635" y="824458"/>
            <a:ext cx="3013024" cy="830997"/>
          </a:xfrm>
          <a:prstGeom prst="rect">
            <a:avLst/>
          </a:prstGeom>
        </p:spPr>
        <p:txBody>
          <a:bodyPr wrap="square">
            <a:spAutoFit/>
          </a:bodyPr>
          <a:lstStyle/>
          <a:p>
            <a:pPr lvl="0" algn="ctr"/>
            <a:r>
              <a:rPr lang="pt-PT" sz="4800" dirty="0">
                <a:solidFill>
                  <a:prstClr val="black"/>
                </a:solidFill>
                <a:latin typeface="Aharoni" panose="02010803020104030203" pitchFamily="2" charset="-79"/>
                <a:cs typeface="Aharoni" panose="02010803020104030203" pitchFamily="2" charset="-79"/>
              </a:rPr>
              <a:t>Incêndio</a:t>
            </a:r>
            <a:endParaRPr lang="pt-PT" sz="4800" dirty="0">
              <a:solidFill>
                <a:prstClr val="black"/>
              </a:solidFill>
            </a:endParaRPr>
          </a:p>
        </p:txBody>
      </p:sp>
      <p:pic>
        <p:nvPicPr>
          <p:cNvPr id="4" name="Imagem 3"/>
          <p:cNvPicPr>
            <a:picLocks noChangeAspect="1"/>
          </p:cNvPicPr>
          <p:nvPr/>
        </p:nvPicPr>
        <p:blipFill>
          <a:blip r:embed="rId2"/>
          <a:stretch>
            <a:fillRect/>
          </a:stretch>
        </p:blipFill>
        <p:spPr>
          <a:xfrm>
            <a:off x="2188564" y="1561928"/>
            <a:ext cx="7914805" cy="521705"/>
          </a:xfrm>
          <a:prstGeom prst="rect">
            <a:avLst/>
          </a:prstGeom>
        </p:spPr>
      </p:pic>
    </p:spTree>
    <p:extLst>
      <p:ext uri="{BB962C8B-B14F-4D97-AF65-F5344CB8AC3E}">
        <p14:creationId xmlns:p14="http://schemas.microsoft.com/office/powerpoint/2010/main" val="1586315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9558" y="286605"/>
            <a:ext cx="11095630" cy="717736"/>
          </a:xfrm>
          <a:solidFill>
            <a:schemeClr val="accent3">
              <a:lumMod val="40000"/>
              <a:lumOff val="60000"/>
            </a:schemeClr>
          </a:solidFill>
        </p:spPr>
        <p:txBody>
          <a:bodyPr>
            <a:normAutofit fontScale="90000"/>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sp>
        <p:nvSpPr>
          <p:cNvPr id="3" name="Marcador de Posição de Conteúdo 2"/>
          <p:cNvSpPr>
            <a:spLocks noGrp="1"/>
          </p:cNvSpPr>
          <p:nvPr>
            <p:ph idx="1"/>
          </p:nvPr>
        </p:nvSpPr>
        <p:spPr>
          <a:xfrm>
            <a:off x="439637" y="2213042"/>
            <a:ext cx="11752363" cy="4644958"/>
          </a:xfrm>
          <a:gradFill>
            <a:gsLst>
              <a:gs pos="83935">
                <a:schemeClr val="accent6">
                  <a:lumMod val="40000"/>
                  <a:lumOff val="60000"/>
                </a:schemeClr>
              </a:gs>
              <a:gs pos="0">
                <a:srgbClr val="92D050"/>
              </a:gs>
              <a:gs pos="30000">
                <a:schemeClr val="accent6">
                  <a:lumMod val="40000"/>
                  <a:lumOff val="60000"/>
                </a:schemeClr>
              </a:gs>
              <a:gs pos="75580">
                <a:schemeClr val="accent6">
                  <a:lumMod val="60000"/>
                  <a:lumOff val="40000"/>
                </a:schemeClr>
              </a:gs>
              <a:gs pos="58000">
                <a:schemeClr val="accent6">
                  <a:lumMod val="40000"/>
                  <a:lumOff val="60000"/>
                </a:schemeClr>
              </a:gs>
              <a:gs pos="100000">
                <a:schemeClr val="accent6">
                  <a:lumMod val="60000"/>
                  <a:lumOff val="40000"/>
                </a:schemeClr>
              </a:gs>
            </a:gsLst>
            <a:lin ang="5400000" scaled="1"/>
          </a:gradFill>
        </p:spPr>
        <p:txBody>
          <a:bodyPr>
            <a:normAutofit lnSpcReduction="10000"/>
          </a:bodyPr>
          <a:lstStyle/>
          <a:p>
            <a:pPr algn="just" fontAlgn="auto">
              <a:spcBef>
                <a:spcPts val="0"/>
              </a:spcBef>
              <a:spcAft>
                <a:spcPts val="0"/>
              </a:spcAft>
              <a:defRPr/>
            </a:pPr>
            <a:r>
              <a:rPr lang="pt-PT" b="1" dirty="0" smtClean="0"/>
              <a:t>DEVE-SE</a:t>
            </a:r>
            <a:r>
              <a:rPr lang="pt-PT" b="1" dirty="0"/>
              <a:t>:</a:t>
            </a:r>
          </a:p>
          <a:p>
            <a:pPr algn="just" fontAlgn="auto">
              <a:spcBef>
                <a:spcPts val="0"/>
              </a:spcBef>
              <a:spcAft>
                <a:spcPts val="0"/>
              </a:spcAft>
              <a:defRPr/>
            </a:pPr>
            <a:endParaRPr lang="pt-PT" dirty="0"/>
          </a:p>
          <a:p>
            <a:pPr marL="285750" indent="-285750" algn="just" fontAlgn="auto">
              <a:spcBef>
                <a:spcPts val="0"/>
              </a:spcBef>
              <a:spcAft>
                <a:spcPts val="0"/>
              </a:spcAft>
              <a:buFontTx/>
              <a:buChar char="-"/>
              <a:defRPr/>
            </a:pPr>
            <a:r>
              <a:rPr lang="pt-PT" dirty="0"/>
              <a:t>manter todas as instalações em permanente estado de limpeza e de arrumação.</a:t>
            </a:r>
          </a:p>
          <a:p>
            <a:pPr marL="285750" indent="-285750" algn="just" fontAlgn="auto">
              <a:spcBef>
                <a:spcPts val="0"/>
              </a:spcBef>
              <a:spcAft>
                <a:spcPts val="0"/>
              </a:spcAft>
              <a:defRPr/>
            </a:pPr>
            <a:endParaRPr lang="pt-PT" dirty="0"/>
          </a:p>
          <a:p>
            <a:pPr marL="285750" indent="-285750" algn="just" fontAlgn="auto">
              <a:spcBef>
                <a:spcPts val="0"/>
              </a:spcBef>
              <a:spcAft>
                <a:spcPts val="0"/>
              </a:spcAft>
              <a:buFontTx/>
              <a:buChar char="-"/>
              <a:defRPr/>
            </a:pPr>
            <a:r>
              <a:rPr lang="pt-PT" dirty="0"/>
              <a:t>proceder à recolha diária de lixos e desperdícios em recipientes apropriados, para remoção pelos serviços públicos de limpeza.</a:t>
            </a:r>
          </a:p>
          <a:p>
            <a:pPr marL="285750" indent="-285750" algn="just" fontAlgn="auto">
              <a:spcBef>
                <a:spcPts val="0"/>
              </a:spcBef>
              <a:spcAft>
                <a:spcPts val="0"/>
              </a:spcAft>
              <a:defRPr/>
            </a:pPr>
            <a:endParaRPr lang="pt-PT" dirty="0"/>
          </a:p>
          <a:p>
            <a:pPr marL="285750" indent="-285750" algn="just" fontAlgn="auto">
              <a:spcBef>
                <a:spcPts val="0"/>
              </a:spcBef>
              <a:spcAft>
                <a:spcPts val="0"/>
              </a:spcAft>
              <a:buFontTx/>
              <a:buChar char="-"/>
              <a:defRPr/>
            </a:pPr>
            <a:r>
              <a:rPr lang="pt-PT" dirty="0"/>
              <a:t>dar especial atenção às condições de armazenamento de reagentes químicos, combustíveis líquidos e gasosos, plásticos e outros materiais altamente inflamáveis, devendo os reagentes e os combustíveis ser guardados em contentores apropriados e à prova de derrame, em locais afastados de qualquer fonte de calor, chama ou faísca</a:t>
            </a:r>
            <a:r>
              <a:rPr lang="pt-PT" dirty="0" smtClean="0"/>
              <a:t>.</a:t>
            </a:r>
            <a:endParaRPr lang="pt-PT" dirty="0"/>
          </a:p>
          <a:p>
            <a:pPr marL="0" indent="0">
              <a:buNone/>
            </a:pPr>
            <a:endParaRPr lang="pt-PT" dirty="0"/>
          </a:p>
        </p:txBody>
      </p:sp>
      <p:sp>
        <p:nvSpPr>
          <p:cNvPr id="5" name="Retângulo 4"/>
          <p:cNvSpPr/>
          <p:nvPr/>
        </p:nvSpPr>
        <p:spPr>
          <a:xfrm>
            <a:off x="5126635" y="824458"/>
            <a:ext cx="3013024" cy="830997"/>
          </a:xfrm>
          <a:prstGeom prst="rect">
            <a:avLst/>
          </a:prstGeom>
        </p:spPr>
        <p:txBody>
          <a:bodyPr wrap="square">
            <a:spAutoFit/>
          </a:bodyPr>
          <a:lstStyle/>
          <a:p>
            <a:pPr lvl="0" algn="ctr"/>
            <a:r>
              <a:rPr lang="pt-PT" sz="4800" dirty="0">
                <a:solidFill>
                  <a:prstClr val="black"/>
                </a:solidFill>
                <a:latin typeface="Aharoni" panose="02010803020104030203" pitchFamily="2" charset="-79"/>
                <a:cs typeface="Aharoni" panose="02010803020104030203" pitchFamily="2" charset="-79"/>
              </a:rPr>
              <a:t>Incêndio</a:t>
            </a:r>
            <a:endParaRPr lang="pt-PT" sz="4800" dirty="0">
              <a:solidFill>
                <a:prstClr val="black"/>
              </a:solidFill>
            </a:endParaRPr>
          </a:p>
        </p:txBody>
      </p:sp>
      <p:pic>
        <p:nvPicPr>
          <p:cNvPr id="4" name="Imagem 3"/>
          <p:cNvPicPr>
            <a:picLocks noChangeAspect="1"/>
          </p:cNvPicPr>
          <p:nvPr/>
        </p:nvPicPr>
        <p:blipFill>
          <a:blip r:embed="rId2"/>
          <a:stretch>
            <a:fillRect/>
          </a:stretch>
        </p:blipFill>
        <p:spPr>
          <a:xfrm>
            <a:off x="2188564" y="1561928"/>
            <a:ext cx="7914805" cy="521705"/>
          </a:xfrm>
          <a:prstGeom prst="rect">
            <a:avLst/>
          </a:prstGeom>
        </p:spPr>
      </p:pic>
    </p:spTree>
    <p:extLst>
      <p:ext uri="{BB962C8B-B14F-4D97-AF65-F5344CB8AC3E}">
        <p14:creationId xmlns:p14="http://schemas.microsoft.com/office/powerpoint/2010/main" val="1063045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832513" y="1295795"/>
            <a:ext cx="10877266" cy="4462760"/>
          </a:xfrm>
          <a:prstGeom prst="rect">
            <a:avLst/>
          </a:prstGeom>
          <a:solidFill>
            <a:schemeClr val="accent6">
              <a:lumMod val="20000"/>
              <a:lumOff val="80000"/>
            </a:schemeClr>
          </a:solidFill>
        </p:spPr>
        <p:txBody>
          <a:bodyPr wrap="square">
            <a:spAutoFit/>
          </a:bodyPr>
          <a:lstStyle/>
          <a:p>
            <a:r>
              <a:rPr lang="pt-PT" sz="3600" b="1" i="0" u="none" strike="noStrike" baseline="0" dirty="0" smtClean="0">
                <a:solidFill>
                  <a:srgbClr val="0070C0"/>
                </a:solidFill>
                <a:effectLst>
                  <a:outerShdw blurRad="38100" dist="38100" dir="2700000" algn="tl">
                    <a:srgbClr val="000000">
                      <a:alpha val="43137"/>
                    </a:srgbClr>
                  </a:outerShdw>
                </a:effectLst>
                <a:latin typeface="Calibri" panose="020F0502020204030204" pitchFamily="34" charset="0"/>
              </a:rPr>
              <a:t>Acidentes de Trabalho</a:t>
            </a:r>
          </a:p>
          <a:p>
            <a:endParaRPr lang="pt-PT" sz="3200" b="0" i="0" u="none" strike="noStrike" baseline="0" dirty="0" smtClean="0">
              <a:solidFill>
                <a:srgbClr val="000000"/>
              </a:solidFill>
              <a:latin typeface="Calibri" panose="020F0502020204030204" pitchFamily="34" charset="0"/>
            </a:endParaRPr>
          </a:p>
          <a:p>
            <a:r>
              <a:rPr lang="pt-PT" sz="2800" b="1" i="1" u="none" strike="noStrike" baseline="0" dirty="0" smtClean="0">
                <a:solidFill>
                  <a:srgbClr val="000000"/>
                </a:solidFill>
                <a:latin typeface="Calibri" panose="020F0502020204030204" pitchFamily="34" charset="0"/>
              </a:rPr>
              <a:t>Lesão corporal é qualquer dano produzido no corpo humano,</a:t>
            </a:r>
            <a:endParaRPr lang="pt-PT" sz="2800" b="0" i="0" u="none" strike="noStrike" baseline="0" dirty="0" smtClean="0">
              <a:solidFill>
                <a:srgbClr val="000000"/>
              </a:solidFill>
              <a:latin typeface="Calibri" panose="020F0502020204030204" pitchFamily="34" charset="0"/>
            </a:endParaRPr>
          </a:p>
          <a:p>
            <a:r>
              <a:rPr lang="pt-PT" sz="2800" b="0" i="0" u="none" strike="noStrike" baseline="0" dirty="0" smtClean="0">
                <a:solidFill>
                  <a:srgbClr val="000000"/>
                </a:solidFill>
                <a:latin typeface="Calibri" panose="020F0502020204030204" pitchFamily="34" charset="0"/>
              </a:rPr>
              <a:t>seja ele leve, como, por exemplo, um corte no dedo, ou grave,</a:t>
            </a:r>
          </a:p>
          <a:p>
            <a:r>
              <a:rPr lang="pt-PT" sz="2800" b="0" i="0" u="none" strike="noStrike" baseline="0" dirty="0" smtClean="0">
                <a:solidFill>
                  <a:srgbClr val="000000"/>
                </a:solidFill>
                <a:latin typeface="Calibri" panose="020F0502020204030204" pitchFamily="34" charset="0"/>
              </a:rPr>
              <a:t>como a perda de um membro.</a:t>
            </a:r>
          </a:p>
          <a:p>
            <a:endParaRPr lang="pt-PT" sz="2400" dirty="0">
              <a:solidFill>
                <a:srgbClr val="000000"/>
              </a:solidFill>
              <a:latin typeface="Calibri" panose="020F0502020204030204" pitchFamily="34" charset="0"/>
            </a:endParaRPr>
          </a:p>
          <a:p>
            <a:endParaRPr lang="pt-PT" sz="2400" b="1" i="1" u="none" strike="noStrike" baseline="0" dirty="0" smtClean="0">
              <a:solidFill>
                <a:srgbClr val="000000"/>
              </a:solidFill>
              <a:latin typeface="Calibri" panose="020F0502020204030204" pitchFamily="34" charset="0"/>
            </a:endParaRPr>
          </a:p>
          <a:p>
            <a:r>
              <a:rPr lang="pt-PT" sz="2800" b="1" i="1" u="none" strike="noStrike" baseline="0" dirty="0" smtClean="0">
                <a:solidFill>
                  <a:srgbClr val="000000"/>
                </a:solidFill>
                <a:latin typeface="Calibri" panose="020F0502020204030204" pitchFamily="34" charset="0"/>
              </a:rPr>
              <a:t>Perturbação funcional é o prejuízo do funcionamento de </a:t>
            </a:r>
            <a:r>
              <a:rPr lang="pt-PT" sz="2800" b="0" i="0" u="none" strike="noStrike" baseline="0" dirty="0" smtClean="0">
                <a:solidFill>
                  <a:srgbClr val="000000"/>
                </a:solidFill>
                <a:latin typeface="Calibri" panose="020F0502020204030204" pitchFamily="34" charset="0"/>
              </a:rPr>
              <a:t>qual quer órgão ou sentido. Por exemplo, a perda da visão, provocada por uma pancada na cabeça, caracteriza uma perturbação funcional…</a:t>
            </a:r>
            <a:endParaRPr lang="pt-PT" sz="2800" dirty="0"/>
          </a:p>
        </p:txBody>
      </p:sp>
      <p:pic>
        <p:nvPicPr>
          <p:cNvPr id="4" name="Imagem 3"/>
          <p:cNvPicPr>
            <a:picLocks noChangeAspect="1"/>
          </p:cNvPicPr>
          <p:nvPr/>
        </p:nvPicPr>
        <p:blipFill>
          <a:blip r:embed="rId2"/>
          <a:stretch>
            <a:fillRect/>
          </a:stretch>
        </p:blipFill>
        <p:spPr>
          <a:xfrm>
            <a:off x="2276845" y="499103"/>
            <a:ext cx="8327858" cy="463336"/>
          </a:xfrm>
          <a:prstGeom prst="rect">
            <a:avLst/>
          </a:prstGeom>
        </p:spPr>
      </p:pic>
    </p:spTree>
    <p:extLst>
      <p:ext uri="{BB962C8B-B14F-4D97-AF65-F5344CB8AC3E}">
        <p14:creationId xmlns:p14="http://schemas.microsoft.com/office/powerpoint/2010/main" val="3374656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9558" y="286605"/>
            <a:ext cx="11095630" cy="717736"/>
          </a:xfrm>
          <a:solidFill>
            <a:schemeClr val="accent3">
              <a:lumMod val="40000"/>
              <a:lumOff val="60000"/>
            </a:schemeClr>
          </a:solidFill>
        </p:spPr>
        <p:txBody>
          <a:bodyPr>
            <a:normAutofit fontScale="90000"/>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sp>
        <p:nvSpPr>
          <p:cNvPr id="3" name="Marcador de Posição de Conteúdo 2"/>
          <p:cNvSpPr>
            <a:spLocks noGrp="1"/>
          </p:cNvSpPr>
          <p:nvPr>
            <p:ph idx="1"/>
          </p:nvPr>
        </p:nvSpPr>
        <p:spPr>
          <a:xfrm>
            <a:off x="559558" y="2617776"/>
            <a:ext cx="11402592" cy="3183417"/>
          </a:xfrm>
          <a:gradFill>
            <a:gsLst>
              <a:gs pos="83935">
                <a:schemeClr val="accent6">
                  <a:lumMod val="40000"/>
                  <a:lumOff val="60000"/>
                </a:schemeClr>
              </a:gs>
              <a:gs pos="0">
                <a:srgbClr val="92D050"/>
              </a:gs>
              <a:gs pos="30000">
                <a:schemeClr val="accent6">
                  <a:lumMod val="40000"/>
                  <a:lumOff val="60000"/>
                </a:schemeClr>
              </a:gs>
              <a:gs pos="75580">
                <a:schemeClr val="accent6">
                  <a:lumMod val="60000"/>
                  <a:lumOff val="40000"/>
                </a:schemeClr>
              </a:gs>
              <a:gs pos="58000">
                <a:schemeClr val="accent6">
                  <a:lumMod val="40000"/>
                  <a:lumOff val="60000"/>
                </a:schemeClr>
              </a:gs>
              <a:gs pos="100000">
                <a:schemeClr val="accent6">
                  <a:lumMod val="60000"/>
                  <a:lumOff val="40000"/>
                </a:schemeClr>
              </a:gs>
            </a:gsLst>
            <a:lin ang="5400000" scaled="1"/>
          </a:gradFill>
        </p:spPr>
        <p:txBody>
          <a:bodyPr>
            <a:normAutofit/>
          </a:bodyPr>
          <a:lstStyle/>
          <a:p>
            <a:pPr algn="just" fontAlgn="auto">
              <a:spcBef>
                <a:spcPts val="0"/>
              </a:spcBef>
              <a:spcAft>
                <a:spcPts val="0"/>
              </a:spcAft>
              <a:defRPr/>
            </a:pPr>
            <a:r>
              <a:rPr lang="pt-PT" b="1" dirty="0" smtClean="0"/>
              <a:t>DEVE-SE</a:t>
            </a:r>
            <a:r>
              <a:rPr lang="pt-PT" b="1" dirty="0"/>
              <a:t>:</a:t>
            </a:r>
          </a:p>
          <a:p>
            <a:pPr algn="just" fontAlgn="auto">
              <a:spcBef>
                <a:spcPts val="0"/>
              </a:spcBef>
              <a:spcAft>
                <a:spcPts val="0"/>
              </a:spcAft>
              <a:defRPr/>
            </a:pPr>
            <a:endParaRPr lang="pt-PT" dirty="0"/>
          </a:p>
          <a:p>
            <a:pPr marL="285750" indent="-285750" algn="just" fontAlgn="auto">
              <a:spcBef>
                <a:spcPts val="0"/>
              </a:spcBef>
              <a:spcAft>
                <a:spcPts val="0"/>
              </a:spcAft>
              <a:buFontTx/>
              <a:buChar char="-"/>
              <a:defRPr/>
            </a:pPr>
            <a:r>
              <a:rPr lang="pt-PT" dirty="0"/>
              <a:t>assegurar que todas as instalações elétricas, de gás e de aquecimento, assim como todos os aparelhos e equipamentos elétricos, incluindo os afetos à segurança contra incêndio, sejam mantidos em perfeitas condições de funcionamento. </a:t>
            </a:r>
          </a:p>
          <a:p>
            <a:pPr algn="just" fontAlgn="auto">
              <a:spcBef>
                <a:spcPts val="0"/>
              </a:spcBef>
              <a:spcAft>
                <a:spcPts val="0"/>
              </a:spcAft>
              <a:defRPr/>
            </a:pPr>
            <a:endParaRPr lang="pt-PT" b="1" dirty="0">
              <a:solidFill>
                <a:prstClr val="black"/>
              </a:solidFill>
            </a:endParaRPr>
          </a:p>
          <a:p>
            <a:pPr marL="0" indent="0">
              <a:buNone/>
            </a:pPr>
            <a:endParaRPr lang="pt-PT" dirty="0"/>
          </a:p>
        </p:txBody>
      </p:sp>
      <p:sp>
        <p:nvSpPr>
          <p:cNvPr id="5" name="Retângulo 4"/>
          <p:cNvSpPr/>
          <p:nvPr/>
        </p:nvSpPr>
        <p:spPr>
          <a:xfrm>
            <a:off x="4754342" y="980061"/>
            <a:ext cx="3013024" cy="830997"/>
          </a:xfrm>
          <a:prstGeom prst="rect">
            <a:avLst/>
          </a:prstGeom>
        </p:spPr>
        <p:txBody>
          <a:bodyPr wrap="square">
            <a:spAutoFit/>
          </a:bodyPr>
          <a:lstStyle/>
          <a:p>
            <a:pPr lvl="0" algn="ctr"/>
            <a:r>
              <a:rPr lang="pt-PT" sz="4800" dirty="0">
                <a:solidFill>
                  <a:prstClr val="black"/>
                </a:solidFill>
                <a:latin typeface="Aharoni" panose="02010803020104030203" pitchFamily="2" charset="-79"/>
                <a:cs typeface="Aharoni" panose="02010803020104030203" pitchFamily="2" charset="-79"/>
              </a:rPr>
              <a:t>Incêndio</a:t>
            </a:r>
            <a:endParaRPr lang="pt-PT" sz="4800" dirty="0">
              <a:solidFill>
                <a:prstClr val="black"/>
              </a:solidFill>
            </a:endParaRPr>
          </a:p>
        </p:txBody>
      </p:sp>
      <p:pic>
        <p:nvPicPr>
          <p:cNvPr id="4" name="Imagem 3"/>
          <p:cNvPicPr>
            <a:picLocks noChangeAspect="1"/>
          </p:cNvPicPr>
          <p:nvPr/>
        </p:nvPicPr>
        <p:blipFill>
          <a:blip r:embed="rId2"/>
          <a:stretch>
            <a:fillRect/>
          </a:stretch>
        </p:blipFill>
        <p:spPr>
          <a:xfrm>
            <a:off x="2149970" y="1837329"/>
            <a:ext cx="7914805" cy="521705"/>
          </a:xfrm>
          <a:prstGeom prst="rect">
            <a:avLst/>
          </a:prstGeom>
        </p:spPr>
      </p:pic>
    </p:spTree>
    <p:extLst>
      <p:ext uri="{BB962C8B-B14F-4D97-AF65-F5344CB8AC3E}">
        <p14:creationId xmlns:p14="http://schemas.microsoft.com/office/powerpoint/2010/main" val="2992708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9558" y="286605"/>
            <a:ext cx="11095630" cy="717736"/>
          </a:xfrm>
          <a:solidFill>
            <a:schemeClr val="accent3">
              <a:lumMod val="40000"/>
              <a:lumOff val="60000"/>
            </a:schemeClr>
          </a:solidFill>
        </p:spPr>
        <p:txBody>
          <a:bodyPr>
            <a:normAutofit fontScale="90000"/>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sp>
        <p:nvSpPr>
          <p:cNvPr id="3" name="Marcador de Posição de Conteúdo 2"/>
          <p:cNvSpPr>
            <a:spLocks noGrp="1"/>
          </p:cNvSpPr>
          <p:nvPr>
            <p:ph idx="1"/>
          </p:nvPr>
        </p:nvSpPr>
        <p:spPr>
          <a:xfrm>
            <a:off x="559558" y="2504514"/>
            <a:ext cx="11632442" cy="4353486"/>
          </a:xfrm>
          <a:gradFill>
            <a:gsLst>
              <a:gs pos="83935">
                <a:schemeClr val="accent6">
                  <a:lumMod val="40000"/>
                  <a:lumOff val="60000"/>
                </a:schemeClr>
              </a:gs>
              <a:gs pos="0">
                <a:srgbClr val="92D050"/>
              </a:gs>
              <a:gs pos="30000">
                <a:schemeClr val="accent6">
                  <a:lumMod val="40000"/>
                  <a:lumOff val="60000"/>
                </a:schemeClr>
              </a:gs>
              <a:gs pos="75580">
                <a:schemeClr val="accent6">
                  <a:lumMod val="60000"/>
                  <a:lumOff val="40000"/>
                </a:schemeClr>
              </a:gs>
              <a:gs pos="58000">
                <a:schemeClr val="accent6">
                  <a:lumMod val="40000"/>
                  <a:lumOff val="60000"/>
                </a:schemeClr>
              </a:gs>
              <a:gs pos="100000">
                <a:schemeClr val="accent6">
                  <a:lumMod val="60000"/>
                  <a:lumOff val="40000"/>
                </a:schemeClr>
              </a:gs>
            </a:gsLst>
            <a:lin ang="5400000" scaled="1"/>
          </a:gradFill>
        </p:spPr>
        <p:txBody>
          <a:bodyPr>
            <a:normAutofit lnSpcReduction="10000"/>
          </a:bodyPr>
          <a:lstStyle/>
          <a:p>
            <a:pPr marL="0" indent="0" algn="just" fontAlgn="auto">
              <a:spcBef>
                <a:spcPts val="0"/>
              </a:spcBef>
              <a:spcAft>
                <a:spcPts val="0"/>
              </a:spcAft>
              <a:buNone/>
              <a:defRPr/>
            </a:pPr>
            <a:endParaRPr lang="pt-PT" dirty="0"/>
          </a:p>
          <a:p>
            <a:pPr algn="just" fontAlgn="auto">
              <a:spcBef>
                <a:spcPts val="0"/>
              </a:spcBef>
              <a:spcAft>
                <a:spcPts val="0"/>
              </a:spcAft>
              <a:defRPr/>
            </a:pPr>
            <a:r>
              <a:rPr lang="pt-PT" b="1" dirty="0"/>
              <a:t>Dar especial </a:t>
            </a:r>
            <a:r>
              <a:rPr lang="pt-PT" b="1" dirty="0" smtClean="0"/>
              <a:t>atenção:</a:t>
            </a:r>
            <a:endParaRPr lang="pt-PT" b="1" dirty="0"/>
          </a:p>
          <a:p>
            <a:pPr marL="285750" indent="-285750" algn="just" fontAlgn="auto">
              <a:spcBef>
                <a:spcPts val="0"/>
              </a:spcBef>
              <a:spcAft>
                <a:spcPts val="0"/>
              </a:spcAft>
              <a:buFontTx/>
              <a:buChar char="-"/>
              <a:defRPr/>
            </a:pPr>
            <a:endParaRPr lang="pt-PT" dirty="0"/>
          </a:p>
          <a:p>
            <a:pPr marL="285750" indent="-285750" algn="just" fontAlgn="auto">
              <a:spcBef>
                <a:spcPts val="0"/>
              </a:spcBef>
              <a:spcAft>
                <a:spcPts val="0"/>
              </a:spcAft>
              <a:buFontTx/>
              <a:buChar char="-"/>
              <a:defRPr/>
            </a:pPr>
            <a:r>
              <a:rPr lang="pt-PT" dirty="0"/>
              <a:t>substituição de todos os condutores elétricos em mau estado de conservação;</a:t>
            </a:r>
          </a:p>
          <a:p>
            <a:pPr marL="285750" indent="-285750" algn="just" fontAlgn="auto">
              <a:spcBef>
                <a:spcPts val="0"/>
              </a:spcBef>
              <a:spcAft>
                <a:spcPts val="0"/>
              </a:spcAft>
              <a:buFontTx/>
              <a:buChar char="-"/>
              <a:defRPr/>
            </a:pPr>
            <a:endParaRPr lang="pt-PT" dirty="0"/>
          </a:p>
          <a:p>
            <a:pPr marL="285750" indent="-285750" algn="just" fontAlgn="auto">
              <a:spcBef>
                <a:spcPts val="0"/>
              </a:spcBef>
              <a:spcAft>
                <a:spcPts val="0"/>
              </a:spcAft>
              <a:buFontTx/>
              <a:buChar char="-"/>
              <a:defRPr/>
            </a:pPr>
            <a:r>
              <a:rPr lang="pt-PT" dirty="0"/>
              <a:t>e</a:t>
            </a:r>
            <a:r>
              <a:rPr lang="pt-PT" dirty="0" smtClean="0"/>
              <a:t>quipamento </a:t>
            </a:r>
            <a:r>
              <a:rPr lang="pt-PT" dirty="0"/>
              <a:t>elétrico com cheiro anormal; </a:t>
            </a:r>
          </a:p>
          <a:p>
            <a:pPr marL="285750" indent="-285750" algn="just" fontAlgn="auto">
              <a:spcBef>
                <a:spcPts val="0"/>
              </a:spcBef>
              <a:spcAft>
                <a:spcPts val="0"/>
              </a:spcAft>
              <a:buFontTx/>
              <a:buChar char="-"/>
              <a:defRPr/>
            </a:pPr>
            <a:endParaRPr lang="pt-PT" dirty="0"/>
          </a:p>
          <a:p>
            <a:pPr marL="285750" indent="-285750" algn="just" fontAlgn="auto">
              <a:spcBef>
                <a:spcPts val="0"/>
              </a:spcBef>
              <a:spcAft>
                <a:spcPts val="0"/>
              </a:spcAft>
              <a:buFontTx/>
              <a:buChar char="-"/>
              <a:defRPr/>
            </a:pPr>
            <a:r>
              <a:rPr lang="pt-PT" dirty="0"/>
              <a:t>evitar a sobrecarga dos circuitos elétricos, não ligando demasiados aparelhos na mesma tomada;</a:t>
            </a:r>
          </a:p>
          <a:p>
            <a:pPr algn="just" fontAlgn="auto">
              <a:spcBef>
                <a:spcPts val="0"/>
              </a:spcBef>
              <a:spcAft>
                <a:spcPts val="0"/>
              </a:spcAft>
              <a:defRPr/>
            </a:pPr>
            <a:endParaRPr lang="pt-PT" dirty="0"/>
          </a:p>
          <a:p>
            <a:pPr marL="285750" indent="-285750" algn="just" fontAlgn="auto">
              <a:spcBef>
                <a:spcPts val="0"/>
              </a:spcBef>
              <a:spcAft>
                <a:spcPts val="0"/>
              </a:spcAft>
              <a:buFontTx/>
              <a:buChar char="-"/>
              <a:defRPr/>
            </a:pPr>
            <a:r>
              <a:rPr lang="pt-PT" dirty="0"/>
              <a:t>fazer a revisão periódica das tubagens de </a:t>
            </a:r>
            <a:r>
              <a:rPr lang="pt-PT" dirty="0" smtClean="0"/>
              <a:t>gás;</a:t>
            </a:r>
          </a:p>
          <a:p>
            <a:pPr marL="0" indent="0">
              <a:buNone/>
            </a:pPr>
            <a:endParaRPr lang="pt-PT" dirty="0"/>
          </a:p>
        </p:txBody>
      </p:sp>
      <p:sp>
        <p:nvSpPr>
          <p:cNvPr id="5" name="Retângulo 4"/>
          <p:cNvSpPr/>
          <p:nvPr/>
        </p:nvSpPr>
        <p:spPr>
          <a:xfrm>
            <a:off x="4754342" y="980061"/>
            <a:ext cx="3013024" cy="830997"/>
          </a:xfrm>
          <a:prstGeom prst="rect">
            <a:avLst/>
          </a:prstGeom>
        </p:spPr>
        <p:txBody>
          <a:bodyPr wrap="square">
            <a:spAutoFit/>
          </a:bodyPr>
          <a:lstStyle/>
          <a:p>
            <a:pPr lvl="0" algn="ctr"/>
            <a:r>
              <a:rPr lang="pt-PT" sz="4800" dirty="0">
                <a:solidFill>
                  <a:prstClr val="black"/>
                </a:solidFill>
                <a:latin typeface="Aharoni" panose="02010803020104030203" pitchFamily="2" charset="-79"/>
                <a:cs typeface="Aharoni" panose="02010803020104030203" pitchFamily="2" charset="-79"/>
              </a:rPr>
              <a:t>Incêndio</a:t>
            </a:r>
            <a:endParaRPr lang="pt-PT" sz="4800" dirty="0">
              <a:solidFill>
                <a:prstClr val="black"/>
              </a:solidFill>
            </a:endParaRPr>
          </a:p>
        </p:txBody>
      </p:sp>
      <p:pic>
        <p:nvPicPr>
          <p:cNvPr id="4" name="Imagem 3"/>
          <p:cNvPicPr>
            <a:picLocks noChangeAspect="1"/>
          </p:cNvPicPr>
          <p:nvPr/>
        </p:nvPicPr>
        <p:blipFill>
          <a:blip r:embed="rId2"/>
          <a:stretch>
            <a:fillRect/>
          </a:stretch>
        </p:blipFill>
        <p:spPr>
          <a:xfrm>
            <a:off x="2149970" y="1837329"/>
            <a:ext cx="7914805" cy="521705"/>
          </a:xfrm>
          <a:prstGeom prst="rect">
            <a:avLst/>
          </a:prstGeom>
        </p:spPr>
      </p:pic>
    </p:spTree>
    <p:extLst>
      <p:ext uri="{BB962C8B-B14F-4D97-AF65-F5344CB8AC3E}">
        <p14:creationId xmlns:p14="http://schemas.microsoft.com/office/powerpoint/2010/main" val="967831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9558" y="286605"/>
            <a:ext cx="11095630" cy="717736"/>
          </a:xfrm>
          <a:solidFill>
            <a:schemeClr val="accent3">
              <a:lumMod val="40000"/>
              <a:lumOff val="60000"/>
            </a:schemeClr>
          </a:solidFill>
        </p:spPr>
        <p:txBody>
          <a:bodyPr>
            <a:normAutofit fontScale="90000"/>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sp>
        <p:nvSpPr>
          <p:cNvPr id="3" name="Marcador de Posição de Conteúdo 2"/>
          <p:cNvSpPr>
            <a:spLocks noGrp="1"/>
          </p:cNvSpPr>
          <p:nvPr>
            <p:ph idx="1"/>
          </p:nvPr>
        </p:nvSpPr>
        <p:spPr>
          <a:xfrm>
            <a:off x="434715" y="2141799"/>
            <a:ext cx="11757285" cy="4716201"/>
          </a:xfrm>
          <a:gradFill>
            <a:gsLst>
              <a:gs pos="83935">
                <a:schemeClr val="accent6">
                  <a:lumMod val="40000"/>
                  <a:lumOff val="60000"/>
                </a:schemeClr>
              </a:gs>
              <a:gs pos="0">
                <a:srgbClr val="92D050"/>
              </a:gs>
              <a:gs pos="30000">
                <a:schemeClr val="accent6">
                  <a:lumMod val="40000"/>
                  <a:lumOff val="60000"/>
                </a:schemeClr>
              </a:gs>
              <a:gs pos="75580">
                <a:schemeClr val="accent6">
                  <a:lumMod val="60000"/>
                  <a:lumOff val="40000"/>
                </a:schemeClr>
              </a:gs>
              <a:gs pos="58000">
                <a:schemeClr val="accent6">
                  <a:lumMod val="40000"/>
                  <a:lumOff val="60000"/>
                </a:schemeClr>
              </a:gs>
              <a:gs pos="100000">
                <a:schemeClr val="accent6">
                  <a:lumMod val="60000"/>
                  <a:lumOff val="40000"/>
                </a:schemeClr>
              </a:gs>
            </a:gsLst>
            <a:lin ang="5400000" scaled="1"/>
          </a:gradFill>
        </p:spPr>
        <p:txBody>
          <a:bodyPr>
            <a:normAutofit fontScale="92500" lnSpcReduction="20000"/>
          </a:bodyPr>
          <a:lstStyle/>
          <a:p>
            <a:pPr marL="0" indent="0" algn="just" fontAlgn="auto">
              <a:spcBef>
                <a:spcPts val="0"/>
              </a:spcBef>
              <a:spcAft>
                <a:spcPts val="0"/>
              </a:spcAft>
              <a:buNone/>
              <a:defRPr/>
            </a:pPr>
            <a:endParaRPr lang="pt-PT" dirty="0"/>
          </a:p>
          <a:p>
            <a:pPr algn="just" fontAlgn="auto">
              <a:spcBef>
                <a:spcPts val="0"/>
              </a:spcBef>
              <a:spcAft>
                <a:spcPts val="0"/>
              </a:spcAft>
              <a:defRPr/>
            </a:pPr>
            <a:r>
              <a:rPr lang="pt-PT" b="1" dirty="0"/>
              <a:t>Dar especial </a:t>
            </a:r>
            <a:r>
              <a:rPr lang="pt-PT" b="1" dirty="0" smtClean="0"/>
              <a:t>atenção:</a:t>
            </a:r>
          </a:p>
          <a:p>
            <a:pPr marL="0" indent="0" algn="just" fontAlgn="auto">
              <a:spcBef>
                <a:spcPts val="0"/>
              </a:spcBef>
              <a:spcAft>
                <a:spcPts val="0"/>
              </a:spcAft>
              <a:buNone/>
              <a:defRPr/>
            </a:pPr>
            <a:endParaRPr lang="pt-PT" b="1" dirty="0"/>
          </a:p>
          <a:p>
            <a:pPr marL="285750" indent="-285750" algn="just" fontAlgn="auto">
              <a:spcBef>
                <a:spcPts val="0"/>
              </a:spcBef>
              <a:spcAft>
                <a:spcPts val="0"/>
              </a:spcAft>
              <a:buFontTx/>
              <a:buChar char="-"/>
              <a:defRPr/>
            </a:pPr>
            <a:r>
              <a:rPr lang="pt-PT" dirty="0"/>
              <a:t>prestar especial atenção às instalações de gás, tendo o cuidado de fechar as torneiras de </a:t>
            </a:r>
            <a:r>
              <a:rPr lang="pt-PT" dirty="0" smtClean="0"/>
              <a:t>segurança. Se </a:t>
            </a:r>
            <a:r>
              <a:rPr lang="pt-PT" dirty="0"/>
              <a:t>sentir cheiro a gás, não ligar/desligar interruptores, aparelhos elétricos ou fazer qualquer tipo de </a:t>
            </a:r>
            <a:r>
              <a:rPr lang="pt-PT" dirty="0" smtClean="0"/>
              <a:t>chama (ventilar </a:t>
            </a:r>
            <a:r>
              <a:rPr lang="pt-PT" dirty="0"/>
              <a:t>o local e fechar as torneiras de </a:t>
            </a:r>
            <a:r>
              <a:rPr lang="pt-PT" dirty="0" smtClean="0"/>
              <a:t>segurança).</a:t>
            </a:r>
          </a:p>
          <a:p>
            <a:pPr marL="0" indent="0" algn="just" fontAlgn="auto">
              <a:spcBef>
                <a:spcPts val="0"/>
              </a:spcBef>
              <a:spcAft>
                <a:spcPts val="0"/>
              </a:spcAft>
              <a:buNone/>
              <a:defRPr/>
            </a:pPr>
            <a:endParaRPr lang="pt-PT" dirty="0"/>
          </a:p>
          <a:p>
            <a:pPr marL="285750" indent="-285750" algn="just" fontAlgn="auto">
              <a:spcBef>
                <a:spcPts val="0"/>
              </a:spcBef>
              <a:spcAft>
                <a:spcPts val="0"/>
              </a:spcAft>
              <a:buFontTx/>
              <a:buChar char="-"/>
              <a:defRPr/>
            </a:pPr>
            <a:r>
              <a:rPr lang="pt-PT" dirty="0" smtClean="0"/>
              <a:t>não </a:t>
            </a:r>
            <a:r>
              <a:rPr lang="pt-PT" dirty="0"/>
              <a:t>fazer lume fora dos locais próprios.</a:t>
            </a:r>
          </a:p>
          <a:p>
            <a:pPr marL="285750" indent="-285750" algn="just" fontAlgn="auto">
              <a:spcBef>
                <a:spcPts val="0"/>
              </a:spcBef>
              <a:spcAft>
                <a:spcPts val="0"/>
              </a:spcAft>
              <a:buFontTx/>
              <a:buChar char="-"/>
              <a:defRPr/>
            </a:pPr>
            <a:endParaRPr lang="pt-PT" dirty="0"/>
          </a:p>
          <a:p>
            <a:pPr marL="285750" indent="-285750" algn="just" fontAlgn="auto">
              <a:spcBef>
                <a:spcPts val="0"/>
              </a:spcBef>
              <a:spcAft>
                <a:spcPts val="0"/>
              </a:spcAft>
              <a:buFontTx/>
              <a:buChar char="-"/>
              <a:defRPr/>
            </a:pPr>
            <a:r>
              <a:rPr lang="pt-PT" dirty="0"/>
              <a:t>não utilizar cestos de papéis em material combustível</a:t>
            </a:r>
            <a:r>
              <a:rPr lang="pt-PT" dirty="0" smtClean="0"/>
              <a:t>.</a:t>
            </a:r>
          </a:p>
          <a:p>
            <a:pPr marL="285750" indent="-285750" algn="just" fontAlgn="auto">
              <a:spcBef>
                <a:spcPts val="0"/>
              </a:spcBef>
              <a:spcAft>
                <a:spcPts val="0"/>
              </a:spcAft>
              <a:buFontTx/>
              <a:buChar char="-"/>
              <a:defRPr/>
            </a:pPr>
            <a:endParaRPr lang="pt-PT" dirty="0" smtClean="0"/>
          </a:p>
          <a:p>
            <a:pPr marL="285750" indent="-285750" algn="just">
              <a:spcBef>
                <a:spcPts val="0"/>
              </a:spcBef>
              <a:buFontTx/>
              <a:buChar char="-"/>
              <a:defRPr/>
            </a:pPr>
            <a:r>
              <a:rPr lang="pt-PT" b="1" dirty="0"/>
              <a:t>Ao fim de cada dia de trabalho, antes do encerramento da instalação desportiva, deve-se proceder a uma vistoria cuidadosa de todas as instalações, tendo em vista verificar se foram cumpridas as medidas cautelares mínimas de segurança.</a:t>
            </a:r>
          </a:p>
          <a:p>
            <a:pPr marL="285750" indent="-285750" algn="just" fontAlgn="auto">
              <a:spcBef>
                <a:spcPts val="0"/>
              </a:spcBef>
              <a:spcAft>
                <a:spcPts val="0"/>
              </a:spcAft>
              <a:buFontTx/>
              <a:buChar char="-"/>
              <a:defRPr/>
            </a:pPr>
            <a:endParaRPr lang="pt-PT" dirty="0"/>
          </a:p>
        </p:txBody>
      </p:sp>
      <p:sp>
        <p:nvSpPr>
          <p:cNvPr id="5" name="Retângulo 4"/>
          <p:cNvSpPr/>
          <p:nvPr/>
        </p:nvSpPr>
        <p:spPr>
          <a:xfrm>
            <a:off x="4754342" y="980061"/>
            <a:ext cx="3013024" cy="830997"/>
          </a:xfrm>
          <a:prstGeom prst="rect">
            <a:avLst/>
          </a:prstGeom>
        </p:spPr>
        <p:txBody>
          <a:bodyPr wrap="square">
            <a:spAutoFit/>
          </a:bodyPr>
          <a:lstStyle/>
          <a:p>
            <a:pPr lvl="0" algn="ctr"/>
            <a:r>
              <a:rPr lang="pt-PT" sz="4800" dirty="0">
                <a:solidFill>
                  <a:prstClr val="black"/>
                </a:solidFill>
                <a:latin typeface="Aharoni" panose="02010803020104030203" pitchFamily="2" charset="-79"/>
                <a:cs typeface="Aharoni" panose="02010803020104030203" pitchFamily="2" charset="-79"/>
              </a:rPr>
              <a:t>Incêndio</a:t>
            </a:r>
            <a:endParaRPr lang="pt-PT" sz="4800" dirty="0">
              <a:solidFill>
                <a:prstClr val="black"/>
              </a:solidFill>
            </a:endParaRPr>
          </a:p>
        </p:txBody>
      </p:sp>
      <p:pic>
        <p:nvPicPr>
          <p:cNvPr id="4" name="Imagem 3"/>
          <p:cNvPicPr>
            <a:picLocks noChangeAspect="1"/>
          </p:cNvPicPr>
          <p:nvPr/>
        </p:nvPicPr>
        <p:blipFill>
          <a:blip r:embed="rId2"/>
          <a:stretch>
            <a:fillRect/>
          </a:stretch>
        </p:blipFill>
        <p:spPr>
          <a:xfrm>
            <a:off x="2239911" y="1620094"/>
            <a:ext cx="7914805" cy="521705"/>
          </a:xfrm>
          <a:prstGeom prst="rect">
            <a:avLst/>
          </a:prstGeom>
        </p:spPr>
      </p:pic>
    </p:spTree>
    <p:extLst>
      <p:ext uri="{BB962C8B-B14F-4D97-AF65-F5344CB8AC3E}">
        <p14:creationId xmlns:p14="http://schemas.microsoft.com/office/powerpoint/2010/main" val="4075377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9558" y="286605"/>
            <a:ext cx="11095630" cy="717736"/>
          </a:xfrm>
          <a:solidFill>
            <a:schemeClr val="accent3">
              <a:lumMod val="40000"/>
              <a:lumOff val="60000"/>
            </a:schemeClr>
          </a:solidFill>
        </p:spPr>
        <p:txBody>
          <a:bodyPr>
            <a:normAutofit fontScale="90000"/>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sp>
        <p:nvSpPr>
          <p:cNvPr id="3" name="Marcador de Posição de Conteúdo 2"/>
          <p:cNvSpPr>
            <a:spLocks noGrp="1"/>
          </p:cNvSpPr>
          <p:nvPr>
            <p:ph idx="1"/>
          </p:nvPr>
        </p:nvSpPr>
        <p:spPr>
          <a:xfrm>
            <a:off x="434716" y="2293495"/>
            <a:ext cx="11587396" cy="1843538"/>
          </a:xfrm>
          <a:gradFill>
            <a:gsLst>
              <a:gs pos="83935">
                <a:schemeClr val="accent6">
                  <a:lumMod val="40000"/>
                  <a:lumOff val="60000"/>
                </a:schemeClr>
              </a:gs>
              <a:gs pos="0">
                <a:srgbClr val="92D050"/>
              </a:gs>
              <a:gs pos="30000">
                <a:schemeClr val="accent6">
                  <a:lumMod val="40000"/>
                  <a:lumOff val="60000"/>
                </a:schemeClr>
              </a:gs>
              <a:gs pos="75580">
                <a:schemeClr val="accent6">
                  <a:lumMod val="60000"/>
                  <a:lumOff val="40000"/>
                </a:schemeClr>
              </a:gs>
              <a:gs pos="58000">
                <a:schemeClr val="accent6">
                  <a:lumMod val="40000"/>
                  <a:lumOff val="60000"/>
                </a:schemeClr>
              </a:gs>
              <a:gs pos="100000">
                <a:schemeClr val="accent6">
                  <a:lumMod val="60000"/>
                  <a:lumOff val="40000"/>
                </a:schemeClr>
              </a:gs>
            </a:gsLst>
            <a:lin ang="5400000" scaled="1"/>
          </a:gradFill>
        </p:spPr>
        <p:txBody>
          <a:bodyPr>
            <a:normAutofit lnSpcReduction="10000"/>
          </a:bodyPr>
          <a:lstStyle/>
          <a:p>
            <a:pPr algn="just" fontAlgn="auto">
              <a:spcBef>
                <a:spcPts val="0"/>
              </a:spcBef>
              <a:spcAft>
                <a:spcPts val="0"/>
              </a:spcAft>
              <a:defRPr/>
            </a:pPr>
            <a:r>
              <a:rPr lang="pt-PT" dirty="0"/>
              <a:t>Os edifícios, em geral, devem dispor de meios de deteção, alarme e alerta que, em situação de emergência, permitam </a:t>
            </a:r>
            <a:r>
              <a:rPr lang="pt-PT" b="1" i="1" dirty="0"/>
              <a:t>difundir avisos de evacuação para os seus ocupantes</a:t>
            </a:r>
            <a:r>
              <a:rPr lang="pt-PT" dirty="0"/>
              <a:t>, </a:t>
            </a:r>
            <a:r>
              <a:rPr lang="pt-PT" b="1" i="1" dirty="0"/>
              <a:t>alertar o 112 (Número Nacional de Socorro</a:t>
            </a:r>
            <a:r>
              <a:rPr lang="pt-PT" dirty="0"/>
              <a:t>) e </a:t>
            </a:r>
            <a:r>
              <a:rPr lang="pt-PT" b="1" i="1" dirty="0"/>
              <a:t>acionar </a:t>
            </a:r>
            <a:r>
              <a:rPr lang="pt-PT" b="1" i="1" dirty="0" smtClean="0"/>
              <a:t>os equipamentos </a:t>
            </a:r>
            <a:r>
              <a:rPr lang="pt-PT" b="1" i="1" dirty="0"/>
              <a:t>que devam intervir em caso de </a:t>
            </a:r>
            <a:r>
              <a:rPr lang="pt-PT" b="1" i="1" dirty="0" smtClean="0"/>
              <a:t>incêndio </a:t>
            </a:r>
            <a:r>
              <a:rPr lang="pt-PT" dirty="0" smtClean="0"/>
              <a:t>que devem estar colocados em todos os pisos.</a:t>
            </a:r>
            <a:endParaRPr lang="pt-PT" b="1" i="1" dirty="0"/>
          </a:p>
        </p:txBody>
      </p:sp>
      <p:sp>
        <p:nvSpPr>
          <p:cNvPr id="5" name="Retângulo 4"/>
          <p:cNvSpPr/>
          <p:nvPr/>
        </p:nvSpPr>
        <p:spPr>
          <a:xfrm>
            <a:off x="4754342" y="980061"/>
            <a:ext cx="3013024" cy="830997"/>
          </a:xfrm>
          <a:prstGeom prst="rect">
            <a:avLst/>
          </a:prstGeom>
        </p:spPr>
        <p:txBody>
          <a:bodyPr wrap="square">
            <a:spAutoFit/>
          </a:bodyPr>
          <a:lstStyle/>
          <a:p>
            <a:pPr lvl="0" algn="ctr"/>
            <a:r>
              <a:rPr lang="pt-PT" sz="4800" dirty="0">
                <a:solidFill>
                  <a:prstClr val="black"/>
                </a:solidFill>
                <a:latin typeface="Aharoni" panose="02010803020104030203" pitchFamily="2" charset="-79"/>
                <a:cs typeface="Aharoni" panose="02010803020104030203" pitchFamily="2" charset="-79"/>
              </a:rPr>
              <a:t>Incêndio</a:t>
            </a:r>
            <a:endParaRPr lang="pt-PT" sz="4800" dirty="0">
              <a:solidFill>
                <a:prstClr val="black"/>
              </a:solidFill>
            </a:endParaRPr>
          </a:p>
        </p:txBody>
      </p:sp>
      <p:pic>
        <p:nvPicPr>
          <p:cNvPr id="4" name="Imagem 3"/>
          <p:cNvPicPr>
            <a:picLocks noChangeAspect="1"/>
          </p:cNvPicPr>
          <p:nvPr/>
        </p:nvPicPr>
        <p:blipFill>
          <a:blip r:embed="rId2"/>
          <a:stretch>
            <a:fillRect/>
          </a:stretch>
        </p:blipFill>
        <p:spPr>
          <a:xfrm>
            <a:off x="2239911" y="1620094"/>
            <a:ext cx="7914805" cy="521705"/>
          </a:xfrm>
          <a:prstGeom prst="rect">
            <a:avLst/>
          </a:prstGeom>
        </p:spPr>
      </p:pic>
      <p:sp>
        <p:nvSpPr>
          <p:cNvPr id="6" name="Marcador de Posição de Conteúdo 2"/>
          <p:cNvSpPr txBox="1">
            <a:spLocks/>
          </p:cNvSpPr>
          <p:nvPr/>
        </p:nvSpPr>
        <p:spPr>
          <a:xfrm>
            <a:off x="467156" y="4467774"/>
            <a:ext cx="11587396" cy="2160378"/>
          </a:xfrm>
          <a:prstGeom prst="rect">
            <a:avLst/>
          </a:prstGeom>
          <a:gradFill>
            <a:gsLst>
              <a:gs pos="83935">
                <a:schemeClr val="accent6">
                  <a:lumMod val="40000"/>
                  <a:lumOff val="60000"/>
                </a:schemeClr>
              </a:gs>
              <a:gs pos="0">
                <a:srgbClr val="92D050"/>
              </a:gs>
              <a:gs pos="30000">
                <a:schemeClr val="accent6">
                  <a:lumMod val="40000"/>
                  <a:lumOff val="60000"/>
                </a:schemeClr>
              </a:gs>
              <a:gs pos="75580">
                <a:schemeClr val="accent6">
                  <a:lumMod val="60000"/>
                  <a:lumOff val="40000"/>
                </a:schemeClr>
              </a:gs>
              <a:gs pos="58000">
                <a:schemeClr val="accent6">
                  <a:lumMod val="40000"/>
                  <a:lumOff val="60000"/>
                </a:schemeClr>
              </a:gs>
              <a:gs pos="100000">
                <a:schemeClr val="accent6">
                  <a:lumMod val="60000"/>
                  <a:lumOff val="40000"/>
                </a:schemeClr>
              </a:gs>
            </a:gsLst>
            <a:lin ang="5400000" scaled="1"/>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Bef>
                <a:spcPts val="0"/>
              </a:spcBef>
              <a:spcAft>
                <a:spcPts val="0"/>
              </a:spcAft>
              <a:defRPr/>
            </a:pPr>
            <a:r>
              <a:rPr lang="pt-PT" dirty="0" smtClean="0"/>
              <a:t>Os equipamentos de segurança podem englobar </a:t>
            </a:r>
            <a:r>
              <a:rPr lang="pt-PT" dirty="0"/>
              <a:t>mantas, baldes para água, baldes com areia seca, extintores portáteis e dispositivos fixos equivalentes, tais como redes de incêndio armadas, colunas secas e colunas húmidas, que deverão estar devidamente localizados e sinalizados conforme os planos de prevenção e de emergência.</a:t>
            </a:r>
          </a:p>
        </p:txBody>
      </p:sp>
    </p:spTree>
    <p:extLst>
      <p:ext uri="{BB962C8B-B14F-4D97-AF65-F5344CB8AC3E}">
        <p14:creationId xmlns:p14="http://schemas.microsoft.com/office/powerpoint/2010/main" val="2511645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9558" y="286605"/>
            <a:ext cx="11095630" cy="717736"/>
          </a:xfrm>
          <a:solidFill>
            <a:schemeClr val="accent3">
              <a:lumMod val="40000"/>
              <a:lumOff val="60000"/>
            </a:schemeClr>
          </a:solidFill>
        </p:spPr>
        <p:txBody>
          <a:bodyPr>
            <a:normAutofit fontScale="90000"/>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sp>
        <p:nvSpPr>
          <p:cNvPr id="3" name="Marcador de Posição de Conteúdo 2"/>
          <p:cNvSpPr>
            <a:spLocks noGrp="1"/>
          </p:cNvSpPr>
          <p:nvPr>
            <p:ph idx="1"/>
          </p:nvPr>
        </p:nvSpPr>
        <p:spPr>
          <a:xfrm>
            <a:off x="434716" y="2233534"/>
            <a:ext cx="11587396" cy="2893101"/>
          </a:xfrm>
          <a:gradFill>
            <a:gsLst>
              <a:gs pos="83935">
                <a:schemeClr val="accent6">
                  <a:lumMod val="40000"/>
                  <a:lumOff val="60000"/>
                </a:schemeClr>
              </a:gs>
              <a:gs pos="0">
                <a:srgbClr val="92D050"/>
              </a:gs>
              <a:gs pos="30000">
                <a:schemeClr val="accent6">
                  <a:lumMod val="40000"/>
                  <a:lumOff val="60000"/>
                </a:schemeClr>
              </a:gs>
              <a:gs pos="75580">
                <a:schemeClr val="accent6">
                  <a:lumMod val="60000"/>
                  <a:lumOff val="40000"/>
                </a:schemeClr>
              </a:gs>
              <a:gs pos="58000">
                <a:schemeClr val="accent6">
                  <a:lumMod val="40000"/>
                  <a:lumOff val="60000"/>
                </a:schemeClr>
              </a:gs>
              <a:gs pos="100000">
                <a:schemeClr val="accent6">
                  <a:lumMod val="60000"/>
                  <a:lumOff val="40000"/>
                </a:schemeClr>
              </a:gs>
            </a:gsLst>
            <a:lin ang="5400000" scaled="1"/>
          </a:gradFill>
        </p:spPr>
        <p:txBody>
          <a:bodyPr>
            <a:normAutofit/>
          </a:bodyPr>
          <a:lstStyle/>
          <a:p>
            <a:pPr algn="just">
              <a:spcBef>
                <a:spcPts val="0"/>
              </a:spcBef>
              <a:defRPr/>
            </a:pPr>
            <a:endParaRPr lang="pt-PT" dirty="0" smtClean="0"/>
          </a:p>
          <a:p>
            <a:pPr algn="just">
              <a:spcBef>
                <a:spcPts val="0"/>
              </a:spcBef>
              <a:defRPr/>
            </a:pPr>
            <a:r>
              <a:rPr lang="pt-PT" dirty="0" smtClean="0"/>
              <a:t>O </a:t>
            </a:r>
            <a:r>
              <a:rPr lang="pt-PT" dirty="0"/>
              <a:t>êxito no ataque a um incêndio, </a:t>
            </a:r>
            <a:r>
              <a:rPr lang="pt-PT" dirty="0" smtClean="0"/>
              <a:t>depende fundamentalmente da </a:t>
            </a:r>
            <a:r>
              <a:rPr lang="pt-PT" dirty="0"/>
              <a:t>rapidez de deteção de focos de incêndio, da imediata transmissão do alarme e do alerta para o 112 (Número Nacional de Socorro), da resposta dos serviços de bombeiros e ainda do oportuno acionamento dos dispositivos de contenção e de ataque inicial do fogo.</a:t>
            </a:r>
          </a:p>
          <a:p>
            <a:pPr algn="just" fontAlgn="auto">
              <a:spcBef>
                <a:spcPts val="0"/>
              </a:spcBef>
              <a:spcAft>
                <a:spcPts val="0"/>
              </a:spcAft>
              <a:defRPr/>
            </a:pPr>
            <a:endParaRPr lang="pt-PT" b="1" i="1" dirty="0"/>
          </a:p>
        </p:txBody>
      </p:sp>
      <p:sp>
        <p:nvSpPr>
          <p:cNvPr id="5" name="Retângulo 4"/>
          <p:cNvSpPr/>
          <p:nvPr/>
        </p:nvSpPr>
        <p:spPr>
          <a:xfrm>
            <a:off x="4721902" y="1203439"/>
            <a:ext cx="3013024" cy="830997"/>
          </a:xfrm>
          <a:prstGeom prst="rect">
            <a:avLst/>
          </a:prstGeom>
        </p:spPr>
        <p:txBody>
          <a:bodyPr wrap="square">
            <a:spAutoFit/>
          </a:bodyPr>
          <a:lstStyle/>
          <a:p>
            <a:pPr lvl="0" algn="ctr"/>
            <a:r>
              <a:rPr lang="pt-PT" sz="4800" dirty="0">
                <a:solidFill>
                  <a:prstClr val="black"/>
                </a:solidFill>
                <a:latin typeface="Aharoni" panose="02010803020104030203" pitchFamily="2" charset="-79"/>
                <a:cs typeface="Aharoni" panose="02010803020104030203" pitchFamily="2" charset="-79"/>
              </a:rPr>
              <a:t>Incêndio</a:t>
            </a:r>
            <a:endParaRPr lang="pt-PT" sz="4800" dirty="0">
              <a:solidFill>
                <a:prstClr val="black"/>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16" y="4747949"/>
            <a:ext cx="4462147" cy="1967280"/>
          </a:xfrm>
          <a:prstGeom prst="rect">
            <a:avLst/>
          </a:prstGeom>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464" y="4299361"/>
            <a:ext cx="5384514" cy="2558639"/>
          </a:xfrm>
          <a:prstGeom prst="rect">
            <a:avLst/>
          </a:prstGeom>
        </p:spPr>
      </p:pic>
    </p:spTree>
    <p:extLst>
      <p:ext uri="{BB962C8B-B14F-4D97-AF65-F5344CB8AC3E}">
        <p14:creationId xmlns:p14="http://schemas.microsoft.com/office/powerpoint/2010/main" val="2311598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9558" y="286605"/>
            <a:ext cx="11095630" cy="717736"/>
          </a:xfrm>
          <a:solidFill>
            <a:schemeClr val="accent3">
              <a:lumMod val="40000"/>
              <a:lumOff val="60000"/>
            </a:schemeClr>
          </a:solidFill>
        </p:spPr>
        <p:txBody>
          <a:bodyPr>
            <a:normAutofit fontScale="90000"/>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sp>
        <p:nvSpPr>
          <p:cNvPr id="3" name="Marcador de Posição de Conteúdo 2"/>
          <p:cNvSpPr>
            <a:spLocks noGrp="1"/>
          </p:cNvSpPr>
          <p:nvPr>
            <p:ph idx="1"/>
          </p:nvPr>
        </p:nvSpPr>
        <p:spPr>
          <a:xfrm>
            <a:off x="434716" y="2233534"/>
            <a:ext cx="11587396" cy="4624466"/>
          </a:xfrm>
          <a:gradFill>
            <a:gsLst>
              <a:gs pos="83935">
                <a:schemeClr val="accent6">
                  <a:lumMod val="40000"/>
                  <a:lumOff val="60000"/>
                </a:schemeClr>
              </a:gs>
              <a:gs pos="0">
                <a:srgbClr val="92D050"/>
              </a:gs>
              <a:gs pos="30000">
                <a:schemeClr val="accent6">
                  <a:lumMod val="40000"/>
                  <a:lumOff val="60000"/>
                </a:schemeClr>
              </a:gs>
              <a:gs pos="75580">
                <a:schemeClr val="accent6">
                  <a:lumMod val="60000"/>
                  <a:lumOff val="40000"/>
                </a:schemeClr>
              </a:gs>
              <a:gs pos="58000">
                <a:schemeClr val="accent6">
                  <a:lumMod val="40000"/>
                  <a:lumOff val="60000"/>
                </a:schemeClr>
              </a:gs>
              <a:gs pos="100000">
                <a:schemeClr val="accent6">
                  <a:lumMod val="60000"/>
                  <a:lumOff val="40000"/>
                </a:schemeClr>
              </a:gs>
            </a:gsLst>
            <a:lin ang="5400000" scaled="1"/>
          </a:gradFill>
        </p:spPr>
        <p:txBody>
          <a:bodyPr>
            <a:normAutofit fontScale="92500" lnSpcReduction="20000"/>
          </a:bodyPr>
          <a:lstStyle/>
          <a:p>
            <a:pPr algn="just" fontAlgn="auto">
              <a:spcBef>
                <a:spcPts val="0"/>
              </a:spcBef>
              <a:spcAft>
                <a:spcPts val="0"/>
              </a:spcAft>
              <a:defRPr/>
            </a:pPr>
            <a:r>
              <a:rPr lang="pt-PT" dirty="0"/>
              <a:t>Em caso de deflagração de um foco de incêndio, desde que as suas proporções ainda o permitam, deve-se intervir prontamente sobre o mesmo, com os meios de combate disponíveis (areia, mantas, extintores, etc.), </a:t>
            </a:r>
            <a:r>
              <a:rPr lang="pt-PT" b="1" dirty="0"/>
              <a:t>sem prejuízo da chamada dos bombeiros</a:t>
            </a:r>
            <a:r>
              <a:rPr lang="pt-PT" dirty="0"/>
              <a:t>.</a:t>
            </a:r>
          </a:p>
          <a:p>
            <a:pPr algn="just" fontAlgn="auto">
              <a:spcBef>
                <a:spcPts val="0"/>
              </a:spcBef>
              <a:spcAft>
                <a:spcPts val="0"/>
              </a:spcAft>
              <a:defRPr/>
            </a:pPr>
            <a:endParaRPr lang="pt-PT" dirty="0"/>
          </a:p>
          <a:p>
            <a:pPr algn="just" fontAlgn="auto">
              <a:spcBef>
                <a:spcPts val="0"/>
              </a:spcBef>
              <a:spcAft>
                <a:spcPts val="0"/>
              </a:spcAft>
              <a:defRPr/>
            </a:pPr>
            <a:r>
              <a:rPr lang="pt-PT" dirty="0"/>
              <a:t>Se possível, deve isolar-se o compartimento onde se manifeste o incêndio e fechar as janelas e as portas.</a:t>
            </a:r>
          </a:p>
          <a:p>
            <a:pPr algn="just" fontAlgn="auto">
              <a:spcBef>
                <a:spcPts val="0"/>
              </a:spcBef>
              <a:spcAft>
                <a:spcPts val="0"/>
              </a:spcAft>
              <a:defRPr/>
            </a:pPr>
            <a:endParaRPr lang="pt-PT" dirty="0"/>
          </a:p>
          <a:p>
            <a:pPr algn="just" fontAlgn="auto">
              <a:spcBef>
                <a:spcPts val="0"/>
              </a:spcBef>
              <a:spcAft>
                <a:spcPts val="0"/>
              </a:spcAft>
              <a:defRPr/>
            </a:pPr>
            <a:r>
              <a:rPr lang="pt-PT" dirty="0"/>
              <a:t>Caso se julgue </a:t>
            </a:r>
            <a:r>
              <a:rPr lang="pt-PT" dirty="0" smtClean="0"/>
              <a:t>necessário, evacuação </a:t>
            </a:r>
            <a:r>
              <a:rPr lang="pt-PT" dirty="0"/>
              <a:t>dos </a:t>
            </a:r>
            <a:r>
              <a:rPr lang="pt-PT" dirty="0" smtClean="0"/>
              <a:t>ocupantes e </a:t>
            </a:r>
            <a:r>
              <a:rPr lang="pt-PT" dirty="0"/>
              <a:t>deve acionar-se o alarme. </a:t>
            </a:r>
          </a:p>
          <a:p>
            <a:pPr algn="just" fontAlgn="auto">
              <a:spcBef>
                <a:spcPts val="0"/>
              </a:spcBef>
              <a:spcAft>
                <a:spcPts val="0"/>
              </a:spcAft>
              <a:defRPr/>
            </a:pPr>
            <a:endParaRPr lang="pt-PT" dirty="0"/>
          </a:p>
          <a:p>
            <a:pPr algn="just" fontAlgn="auto">
              <a:spcBef>
                <a:spcPts val="0"/>
              </a:spcBef>
              <a:spcAft>
                <a:spcPts val="0"/>
              </a:spcAft>
              <a:defRPr/>
            </a:pPr>
            <a:r>
              <a:rPr lang="pt-PT" dirty="0"/>
              <a:t>Mesmo que o incêndio tenha sido dominado pela intervenção dos ocupantes, os bombeiros devem ser chamados para tomar conta da ocorrência e verificar se não há perigo de reativação do fogo.</a:t>
            </a:r>
          </a:p>
          <a:p>
            <a:pPr algn="just" fontAlgn="auto">
              <a:spcBef>
                <a:spcPts val="0"/>
              </a:spcBef>
              <a:spcAft>
                <a:spcPts val="0"/>
              </a:spcAft>
              <a:defRPr/>
            </a:pPr>
            <a:endParaRPr lang="pt-PT" dirty="0"/>
          </a:p>
          <a:p>
            <a:pPr algn="just" fontAlgn="auto">
              <a:spcBef>
                <a:spcPts val="0"/>
              </a:spcBef>
              <a:spcAft>
                <a:spcPts val="0"/>
              </a:spcAft>
              <a:defRPr/>
            </a:pPr>
            <a:r>
              <a:rPr lang="pt-PT" dirty="0"/>
              <a:t>As vias de circulação nas imediações e no interior do recinto desportivo devem estar desimpedidas, a fim de permitir e facilitar a intervenção dos bombeiros.</a:t>
            </a:r>
          </a:p>
          <a:p>
            <a:pPr marL="0" indent="0" algn="just" fontAlgn="auto">
              <a:spcBef>
                <a:spcPts val="0"/>
              </a:spcBef>
              <a:spcAft>
                <a:spcPts val="0"/>
              </a:spcAft>
              <a:buNone/>
              <a:defRPr/>
            </a:pPr>
            <a:endParaRPr lang="pt-PT" b="1" i="1" dirty="0"/>
          </a:p>
        </p:txBody>
      </p:sp>
      <p:sp>
        <p:nvSpPr>
          <p:cNvPr id="5" name="Retângulo 4"/>
          <p:cNvSpPr/>
          <p:nvPr/>
        </p:nvSpPr>
        <p:spPr>
          <a:xfrm>
            <a:off x="4736892" y="1023593"/>
            <a:ext cx="2998034" cy="830997"/>
          </a:xfrm>
          <a:prstGeom prst="rect">
            <a:avLst/>
          </a:prstGeom>
        </p:spPr>
        <p:txBody>
          <a:bodyPr wrap="square">
            <a:spAutoFit/>
          </a:bodyPr>
          <a:lstStyle/>
          <a:p>
            <a:pPr lvl="0" algn="ctr"/>
            <a:r>
              <a:rPr lang="pt-PT" sz="4800" dirty="0">
                <a:solidFill>
                  <a:prstClr val="black"/>
                </a:solidFill>
                <a:latin typeface="Aharoni" panose="02010803020104030203" pitchFamily="2" charset="-79"/>
                <a:cs typeface="Aharoni" panose="02010803020104030203" pitchFamily="2" charset="-79"/>
              </a:rPr>
              <a:t>Incêndio</a:t>
            </a:r>
            <a:endParaRPr lang="pt-PT" sz="4800" dirty="0">
              <a:solidFill>
                <a:prstClr val="black"/>
              </a:solidFill>
            </a:endParaRPr>
          </a:p>
        </p:txBody>
      </p:sp>
      <p:pic>
        <p:nvPicPr>
          <p:cNvPr id="4" name="Imagem 3"/>
          <p:cNvPicPr>
            <a:picLocks noChangeAspect="1"/>
          </p:cNvPicPr>
          <p:nvPr/>
        </p:nvPicPr>
        <p:blipFill>
          <a:blip r:embed="rId2"/>
          <a:stretch>
            <a:fillRect/>
          </a:stretch>
        </p:blipFill>
        <p:spPr>
          <a:xfrm>
            <a:off x="3380248" y="1693994"/>
            <a:ext cx="5401524" cy="359695"/>
          </a:xfrm>
          <a:prstGeom prst="rect">
            <a:avLst/>
          </a:prstGeom>
        </p:spPr>
      </p:pic>
    </p:spTree>
    <p:extLst>
      <p:ext uri="{BB962C8B-B14F-4D97-AF65-F5344CB8AC3E}">
        <p14:creationId xmlns:p14="http://schemas.microsoft.com/office/powerpoint/2010/main" val="2938686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a:blip r:embed="rId2"/>
          <a:stretch>
            <a:fillRect/>
          </a:stretch>
        </p:blipFill>
        <p:spPr>
          <a:xfrm>
            <a:off x="3780430" y="511367"/>
            <a:ext cx="3384645" cy="594102"/>
          </a:xfrm>
          <a:prstGeom prst="rect">
            <a:avLst/>
          </a:prstGeom>
        </p:spPr>
      </p:pic>
      <p:sp>
        <p:nvSpPr>
          <p:cNvPr id="6" name="Retângulo 5"/>
          <p:cNvSpPr/>
          <p:nvPr/>
        </p:nvSpPr>
        <p:spPr>
          <a:xfrm>
            <a:off x="982639" y="1582340"/>
            <a:ext cx="10099343" cy="4062651"/>
          </a:xfrm>
          <a:prstGeom prst="rect">
            <a:avLst/>
          </a:prstGeom>
          <a:solidFill>
            <a:schemeClr val="accent6">
              <a:lumMod val="20000"/>
              <a:lumOff val="80000"/>
            </a:schemeClr>
          </a:solidFill>
        </p:spPr>
        <p:txBody>
          <a:bodyPr wrap="square">
            <a:spAutoFit/>
          </a:bodyPr>
          <a:lstStyle/>
          <a:p>
            <a:r>
              <a:rPr lang="pt-PT" sz="2400" dirty="0"/>
              <a:t>. </a:t>
            </a:r>
            <a:r>
              <a:rPr lang="pt-PT" sz="2400" b="1" u="sng" dirty="0"/>
              <a:t>O QUE FAZER NUM PRINCÍPIO DE INCÊNDIO?</a:t>
            </a:r>
          </a:p>
          <a:p>
            <a:endParaRPr lang="pt-PT" sz="2400" dirty="0"/>
          </a:p>
          <a:p>
            <a:r>
              <a:rPr lang="pt-PT" sz="2400" dirty="0"/>
              <a:t>- Preservar a sua integridade física e de outras pessoas;</a:t>
            </a:r>
          </a:p>
          <a:p>
            <a:endParaRPr lang="pt-PT" sz="2400" dirty="0"/>
          </a:p>
          <a:p>
            <a:r>
              <a:rPr lang="pt-PT" sz="2400" dirty="0"/>
              <a:t>- Realizar o primeiro combate ao fogo com os meios disponíveis. Ex: pano molhado, balde de água, mangueiras de jardim ou extintores e posteriormente chamar os bombeiros pelo 112.</a:t>
            </a:r>
          </a:p>
          <a:p>
            <a:endParaRPr lang="pt-PT" sz="2400" dirty="0"/>
          </a:p>
          <a:p>
            <a:r>
              <a:rPr lang="pt-PT" sz="2400" dirty="0"/>
              <a:t>- Ao sentir cheiro de gás ventilar ao máximo o ambiente, não provocar qualquer tipo de chama ou fagulha, nem mesmo ligar ou desligar o interruptor da luz.</a:t>
            </a:r>
          </a:p>
          <a:p>
            <a:endParaRPr lang="pt-PT" dirty="0"/>
          </a:p>
        </p:txBody>
      </p:sp>
    </p:spTree>
    <p:extLst>
      <p:ext uri="{BB962C8B-B14F-4D97-AF65-F5344CB8AC3E}">
        <p14:creationId xmlns:p14="http://schemas.microsoft.com/office/powerpoint/2010/main" val="264832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365125"/>
            <a:ext cx="10666863" cy="1325563"/>
          </a:xfrm>
        </p:spPr>
        <p:txBody>
          <a:bodyPr>
            <a:normAutofit/>
          </a:bodyPr>
          <a:lstStyle/>
          <a:p>
            <a:pPr algn="ctr"/>
            <a:r>
              <a:rPr lang="pt-PT" sz="2400" b="1" dirty="0">
                <a:ln w="22225">
                  <a:solidFill>
                    <a:srgbClr val="54A021"/>
                  </a:solidFill>
                  <a:prstDash val="solid"/>
                </a:ln>
                <a:solidFill>
                  <a:srgbClr val="54A021">
                    <a:lumMod val="40000"/>
                    <a:lumOff val="60000"/>
                  </a:srgbClr>
                </a:solidFill>
                <a:latin typeface="Trebuchet MS"/>
                <a:cs typeface="Arial" charset="0"/>
              </a:rPr>
              <a:t>PROCEDIMENTOS DE EMERGÊNCIA NOS ESPAÇOS DESPORTIVOS</a:t>
            </a:r>
            <a:endParaRPr lang="pt-PT" sz="2400" dirty="0"/>
          </a:p>
        </p:txBody>
      </p:sp>
      <p:sp>
        <p:nvSpPr>
          <p:cNvPr id="3" name="Marcador de Posição de Conteúdo 2"/>
          <p:cNvSpPr>
            <a:spLocks noGrp="1"/>
          </p:cNvSpPr>
          <p:nvPr>
            <p:ph idx="1"/>
          </p:nvPr>
        </p:nvSpPr>
        <p:spPr>
          <a:solidFill>
            <a:schemeClr val="accent6">
              <a:lumMod val="20000"/>
              <a:lumOff val="80000"/>
            </a:schemeClr>
          </a:solidFill>
        </p:spPr>
        <p:txBody>
          <a:bodyPr>
            <a:noAutofit/>
          </a:bodyPr>
          <a:lstStyle/>
          <a:p>
            <a:pPr marL="0" lvl="0" indent="0" algn="just" fontAlgn="base">
              <a:lnSpc>
                <a:spcPct val="100000"/>
              </a:lnSpc>
              <a:spcBef>
                <a:spcPct val="0"/>
              </a:spcBef>
              <a:spcAft>
                <a:spcPct val="0"/>
              </a:spcAft>
              <a:buNone/>
            </a:pPr>
            <a:r>
              <a:rPr lang="pt-PT" sz="2000" b="1" dirty="0">
                <a:solidFill>
                  <a:prstClr val="black"/>
                </a:solidFill>
                <a:latin typeface="Arial" charset="0"/>
                <a:cs typeface="Arial" charset="0"/>
              </a:rPr>
              <a:t>O que fazer em caso de sismo?</a:t>
            </a:r>
          </a:p>
          <a:p>
            <a:pPr marL="0" lvl="0" indent="0" algn="just" fontAlgn="base">
              <a:lnSpc>
                <a:spcPct val="100000"/>
              </a:lnSpc>
              <a:spcBef>
                <a:spcPct val="0"/>
              </a:spcBef>
              <a:spcAft>
                <a:spcPct val="0"/>
              </a:spcAft>
              <a:buNone/>
            </a:pPr>
            <a:endParaRPr lang="pt-PT" sz="2000" dirty="0">
              <a:solidFill>
                <a:prstClr val="black"/>
              </a:solidFill>
              <a:latin typeface="Arial" charset="0"/>
              <a:cs typeface="Arial" charset="0"/>
            </a:endParaRPr>
          </a:p>
          <a:p>
            <a:pPr marL="0" lvl="0" indent="0" algn="just" fontAlgn="base">
              <a:lnSpc>
                <a:spcPct val="100000"/>
              </a:lnSpc>
              <a:spcBef>
                <a:spcPct val="0"/>
              </a:spcBef>
              <a:spcAft>
                <a:spcPct val="0"/>
              </a:spcAft>
              <a:buNone/>
            </a:pPr>
            <a:r>
              <a:rPr lang="pt-PT" sz="2000" dirty="0">
                <a:solidFill>
                  <a:prstClr val="black"/>
                </a:solidFill>
                <a:latin typeface="Arial" charset="0"/>
                <a:cs typeface="Arial" charset="0"/>
              </a:rPr>
              <a:t>Dentro de um edifício deve evitar a utilização das escadas e nunca utilizar elevadores. </a:t>
            </a:r>
          </a:p>
          <a:p>
            <a:pPr marL="0" lvl="0" indent="0" algn="just" fontAlgn="base">
              <a:lnSpc>
                <a:spcPct val="100000"/>
              </a:lnSpc>
              <a:spcBef>
                <a:spcPct val="0"/>
              </a:spcBef>
              <a:spcAft>
                <a:spcPct val="0"/>
              </a:spcAft>
              <a:buNone/>
            </a:pPr>
            <a:endParaRPr lang="pt-PT" sz="2000" dirty="0">
              <a:solidFill>
                <a:prstClr val="black"/>
              </a:solidFill>
              <a:latin typeface="Arial" charset="0"/>
              <a:cs typeface="Arial" charset="0"/>
            </a:endParaRPr>
          </a:p>
          <a:p>
            <a:pPr marL="0" lvl="0" indent="0" algn="just" fontAlgn="base">
              <a:lnSpc>
                <a:spcPct val="100000"/>
              </a:lnSpc>
              <a:spcBef>
                <a:spcPct val="0"/>
              </a:spcBef>
              <a:spcAft>
                <a:spcPct val="0"/>
              </a:spcAft>
              <a:buNone/>
            </a:pPr>
            <a:r>
              <a:rPr lang="pt-PT" sz="2000" dirty="0">
                <a:solidFill>
                  <a:prstClr val="black"/>
                </a:solidFill>
                <a:latin typeface="Arial" charset="0"/>
                <a:cs typeface="Arial" charset="0"/>
              </a:rPr>
              <a:t>Abrigar-se no vão de uma porta interior, nos cantos das salas ou debaixo de uma mesa.</a:t>
            </a:r>
          </a:p>
          <a:p>
            <a:pPr marL="0" lvl="0" indent="0" algn="just" fontAlgn="base">
              <a:lnSpc>
                <a:spcPct val="100000"/>
              </a:lnSpc>
              <a:spcBef>
                <a:spcPct val="0"/>
              </a:spcBef>
              <a:spcAft>
                <a:spcPct val="0"/>
              </a:spcAft>
              <a:buNone/>
            </a:pPr>
            <a:endParaRPr lang="pt-PT" sz="2000" dirty="0">
              <a:solidFill>
                <a:prstClr val="black"/>
              </a:solidFill>
              <a:latin typeface="Arial" charset="0"/>
              <a:cs typeface="Arial" charset="0"/>
            </a:endParaRPr>
          </a:p>
          <a:p>
            <a:pPr marL="0" lvl="0" indent="0" algn="just" fontAlgn="base">
              <a:lnSpc>
                <a:spcPct val="100000"/>
              </a:lnSpc>
              <a:spcBef>
                <a:spcPct val="0"/>
              </a:spcBef>
              <a:spcAft>
                <a:spcPct val="0"/>
              </a:spcAft>
              <a:buNone/>
            </a:pPr>
            <a:r>
              <a:rPr lang="pt-PT" sz="2000" dirty="0">
                <a:solidFill>
                  <a:prstClr val="black"/>
                </a:solidFill>
                <a:latin typeface="Arial" charset="0"/>
                <a:cs typeface="Arial" charset="0"/>
              </a:rPr>
              <a:t>Manter-se afastado das janelas e de espelhos e evitar estar próximo de objetos que possam cair. </a:t>
            </a:r>
          </a:p>
          <a:p>
            <a:pPr marL="0" lvl="0" indent="0" algn="just" fontAlgn="base">
              <a:lnSpc>
                <a:spcPct val="100000"/>
              </a:lnSpc>
              <a:spcBef>
                <a:spcPct val="0"/>
              </a:spcBef>
              <a:spcAft>
                <a:spcPct val="0"/>
              </a:spcAft>
              <a:buNone/>
            </a:pPr>
            <a:endParaRPr lang="pt-PT" sz="2000" dirty="0">
              <a:solidFill>
                <a:prstClr val="black"/>
              </a:solidFill>
              <a:latin typeface="Arial" charset="0"/>
              <a:cs typeface="Arial" charset="0"/>
            </a:endParaRPr>
          </a:p>
          <a:p>
            <a:pPr marL="0" lvl="0" indent="0" algn="just" fontAlgn="base">
              <a:lnSpc>
                <a:spcPct val="100000"/>
              </a:lnSpc>
              <a:spcBef>
                <a:spcPct val="0"/>
              </a:spcBef>
              <a:spcAft>
                <a:spcPct val="0"/>
              </a:spcAft>
              <a:buNone/>
            </a:pPr>
            <a:r>
              <a:rPr lang="pt-PT" sz="2000" dirty="0">
                <a:solidFill>
                  <a:prstClr val="black"/>
                </a:solidFill>
                <a:latin typeface="Arial" charset="0"/>
                <a:cs typeface="Arial" charset="0"/>
              </a:rPr>
              <a:t>Caso se encontre no rés-do-chão de um edifício, e no caso da rua ser larga, é preferível que saia e, caminhando sempre pelo meio da rua, que se </a:t>
            </a:r>
            <a:r>
              <a:rPr lang="pt-PT" sz="2000" dirty="0" err="1">
                <a:solidFill>
                  <a:prstClr val="black"/>
                </a:solidFill>
                <a:latin typeface="Arial" charset="0"/>
                <a:cs typeface="Arial" charset="0"/>
              </a:rPr>
              <a:t>diriga</a:t>
            </a:r>
            <a:r>
              <a:rPr lang="pt-PT" sz="2000" dirty="0">
                <a:solidFill>
                  <a:prstClr val="black"/>
                </a:solidFill>
                <a:latin typeface="Arial" charset="0"/>
                <a:cs typeface="Arial" charset="0"/>
              </a:rPr>
              <a:t> para um local aberto.</a:t>
            </a:r>
          </a:p>
          <a:p>
            <a:endParaRPr lang="pt-PT" sz="2000" dirty="0"/>
          </a:p>
        </p:txBody>
      </p:sp>
      <p:pic>
        <p:nvPicPr>
          <p:cNvPr id="4" name="Imagem 3"/>
          <p:cNvPicPr>
            <a:picLocks noChangeAspect="1"/>
          </p:cNvPicPr>
          <p:nvPr/>
        </p:nvPicPr>
        <p:blipFill>
          <a:blip r:embed="rId2"/>
          <a:stretch>
            <a:fillRect/>
          </a:stretch>
        </p:blipFill>
        <p:spPr>
          <a:xfrm>
            <a:off x="4653886" y="1223579"/>
            <a:ext cx="1834500" cy="506418"/>
          </a:xfrm>
          <a:prstGeom prst="rect">
            <a:avLst/>
          </a:prstGeom>
        </p:spPr>
      </p:pic>
    </p:spTree>
    <p:extLst>
      <p:ext uri="{BB962C8B-B14F-4D97-AF65-F5344CB8AC3E}">
        <p14:creationId xmlns:p14="http://schemas.microsoft.com/office/powerpoint/2010/main" val="3780526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lgn="ctr">
              <a:lnSpc>
                <a:spcPct val="100000"/>
              </a:lnSpc>
              <a:spcBef>
                <a:spcPts val="0"/>
              </a:spcBef>
              <a:defRPr/>
            </a:pPr>
            <a:r>
              <a:rPr lang="pt-PT" sz="2400" b="1" dirty="0">
                <a:ln w="22225">
                  <a:solidFill>
                    <a:srgbClr val="54A021"/>
                  </a:solidFill>
                  <a:prstDash val="solid"/>
                </a:ln>
                <a:solidFill>
                  <a:srgbClr val="54A021">
                    <a:lumMod val="40000"/>
                    <a:lumOff val="60000"/>
                  </a:srgbClr>
                </a:solidFill>
                <a:latin typeface="Trebuchet MS"/>
                <a:ea typeface="+mn-ea"/>
                <a:cs typeface="Arial" charset="0"/>
              </a:rPr>
              <a:t>PROCEDIMENTOS DE EMERGÊNCIA NOS ESPAÇOS DESPORTIVOS</a:t>
            </a:r>
            <a:br>
              <a:rPr lang="pt-PT" sz="2400" b="1" dirty="0">
                <a:ln w="22225">
                  <a:solidFill>
                    <a:srgbClr val="54A021"/>
                  </a:solidFill>
                  <a:prstDash val="solid"/>
                </a:ln>
                <a:solidFill>
                  <a:srgbClr val="54A021">
                    <a:lumMod val="40000"/>
                    <a:lumOff val="60000"/>
                  </a:srgbClr>
                </a:solidFill>
                <a:latin typeface="Trebuchet MS"/>
                <a:ea typeface="+mn-ea"/>
                <a:cs typeface="Arial" charset="0"/>
              </a:rPr>
            </a:br>
            <a:r>
              <a:rPr lang="pt-PT" sz="2400" b="1" u="sng" dirty="0">
                <a:ln w="22225">
                  <a:solidFill>
                    <a:srgbClr val="54A021"/>
                  </a:solidFill>
                  <a:prstDash val="solid"/>
                </a:ln>
                <a:solidFill>
                  <a:srgbClr val="54A021">
                    <a:lumMod val="40000"/>
                    <a:lumOff val="60000"/>
                  </a:srgbClr>
                </a:solidFill>
                <a:latin typeface="Trebuchet MS"/>
                <a:ea typeface="+mn-ea"/>
                <a:cs typeface="Arial" charset="0"/>
              </a:rPr>
              <a:t/>
            </a:r>
            <a:br>
              <a:rPr lang="pt-PT" sz="2400" b="1" u="sng" dirty="0">
                <a:ln w="22225">
                  <a:solidFill>
                    <a:srgbClr val="54A021"/>
                  </a:solidFill>
                  <a:prstDash val="solid"/>
                </a:ln>
                <a:solidFill>
                  <a:srgbClr val="54A021">
                    <a:lumMod val="40000"/>
                    <a:lumOff val="60000"/>
                  </a:srgbClr>
                </a:solidFill>
                <a:latin typeface="Trebuchet MS"/>
                <a:ea typeface="+mn-ea"/>
                <a:cs typeface="Arial" charset="0"/>
              </a:rPr>
            </a:br>
            <a:endParaRPr lang="pt-PT" dirty="0"/>
          </a:p>
        </p:txBody>
      </p:sp>
      <p:sp>
        <p:nvSpPr>
          <p:cNvPr id="3" name="Marcador de Posição de Conteúdo 2"/>
          <p:cNvSpPr>
            <a:spLocks noGrp="1"/>
          </p:cNvSpPr>
          <p:nvPr>
            <p:ph idx="1"/>
          </p:nvPr>
        </p:nvSpPr>
        <p:spPr>
          <a:xfrm>
            <a:off x="906096" y="1690687"/>
            <a:ext cx="10515600" cy="4887533"/>
          </a:xfrm>
          <a:solidFill>
            <a:schemeClr val="accent6">
              <a:lumMod val="20000"/>
              <a:lumOff val="80000"/>
            </a:schemeClr>
          </a:solidFill>
        </p:spPr>
        <p:txBody>
          <a:bodyPr>
            <a:normAutofit fontScale="85000" lnSpcReduction="20000"/>
          </a:bodyPr>
          <a:lstStyle/>
          <a:p>
            <a:pPr marL="0" indent="0">
              <a:buNone/>
            </a:pPr>
            <a:r>
              <a:rPr lang="pt-PT" sz="3300" b="1" dirty="0"/>
              <a:t>O que fazer em caso de Acidente?</a:t>
            </a:r>
          </a:p>
          <a:p>
            <a:endParaRPr lang="pt-PT" dirty="0"/>
          </a:p>
          <a:p>
            <a:r>
              <a:rPr lang="pt-PT" dirty="0"/>
              <a:t>Suprimir imediatamente a causa do acidente;</a:t>
            </a:r>
          </a:p>
          <a:p>
            <a:r>
              <a:rPr lang="pt-PT" dirty="0"/>
              <a:t>Manter a calma;</a:t>
            </a:r>
          </a:p>
          <a:p>
            <a:r>
              <a:rPr lang="pt-PT" dirty="0"/>
              <a:t>Não tocar na vítima e não deixar que lhe toquem;</a:t>
            </a:r>
          </a:p>
          <a:p>
            <a:r>
              <a:rPr lang="pt-PT" dirty="0"/>
              <a:t>Não dar de beber à vítima;</a:t>
            </a:r>
          </a:p>
          <a:p>
            <a:r>
              <a:rPr lang="pt-PT" dirty="0"/>
              <a:t>Chamar a emergência médica;</a:t>
            </a:r>
          </a:p>
          <a:p>
            <a:r>
              <a:rPr lang="pt-PT" dirty="0"/>
              <a:t>Chamar um eventual Socorrista do serviço;</a:t>
            </a:r>
          </a:p>
          <a:p>
            <a:r>
              <a:rPr lang="pt-PT" dirty="0"/>
              <a:t>Afastar os curiosos;</a:t>
            </a:r>
          </a:p>
          <a:p>
            <a:r>
              <a:rPr lang="pt-PT" dirty="0"/>
              <a:t>Colaborar com o Socorrista, quando solicitado;</a:t>
            </a:r>
          </a:p>
          <a:p>
            <a:r>
              <a:rPr lang="pt-PT" dirty="0"/>
              <a:t>Conversar com a vítima para a acalmar;</a:t>
            </a:r>
          </a:p>
          <a:p>
            <a:r>
              <a:rPr lang="pt-PT" dirty="0"/>
              <a:t>Informar os </a:t>
            </a:r>
            <a:r>
              <a:rPr lang="pt-PT" dirty="0" err="1"/>
              <a:t>respectivos</a:t>
            </a:r>
            <a:r>
              <a:rPr lang="pt-PT" dirty="0"/>
              <a:t> superiores hierárquicos</a:t>
            </a:r>
          </a:p>
          <a:p>
            <a:endParaRPr lang="pt-PT" dirty="0"/>
          </a:p>
        </p:txBody>
      </p:sp>
      <p:pic>
        <p:nvPicPr>
          <p:cNvPr id="4" name="Imagem 3"/>
          <p:cNvPicPr>
            <a:picLocks noChangeAspect="1"/>
          </p:cNvPicPr>
          <p:nvPr/>
        </p:nvPicPr>
        <p:blipFill>
          <a:blip r:embed="rId2"/>
          <a:stretch>
            <a:fillRect/>
          </a:stretch>
        </p:blipFill>
        <p:spPr>
          <a:xfrm>
            <a:off x="3169540" y="905076"/>
            <a:ext cx="5988712" cy="541587"/>
          </a:xfrm>
          <a:prstGeom prst="rect">
            <a:avLst/>
          </a:prstGeom>
        </p:spPr>
      </p:pic>
    </p:spTree>
    <p:extLst>
      <p:ext uri="{BB962C8B-B14F-4D97-AF65-F5344CB8AC3E}">
        <p14:creationId xmlns:p14="http://schemas.microsoft.com/office/powerpoint/2010/main" val="3949596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2"/>
          <a:stretch>
            <a:fillRect/>
          </a:stretch>
        </p:blipFill>
        <p:spPr>
          <a:xfrm>
            <a:off x="2483893" y="518617"/>
            <a:ext cx="2947915" cy="528510"/>
          </a:xfrm>
          <a:prstGeom prst="rect">
            <a:avLst/>
          </a:prstGeom>
        </p:spPr>
      </p:pic>
      <p:pic>
        <p:nvPicPr>
          <p:cNvPr id="4" name="Marcador de Posição de Conteúdo 3"/>
          <p:cNvPicPr>
            <a:picLocks noGrp="1" noChangeAspect="1"/>
          </p:cNvPicPr>
          <p:nvPr>
            <p:ph idx="1"/>
          </p:nvPr>
        </p:nvPicPr>
        <p:blipFill>
          <a:blip r:embed="rId3"/>
          <a:stretch>
            <a:fillRect/>
          </a:stretch>
        </p:blipFill>
        <p:spPr>
          <a:xfrm>
            <a:off x="7993388" y="676559"/>
            <a:ext cx="3543443" cy="2350738"/>
          </a:xfrm>
          <a:prstGeom prst="rect">
            <a:avLst/>
          </a:prstGeom>
        </p:spPr>
      </p:pic>
      <p:pic>
        <p:nvPicPr>
          <p:cNvPr id="5" name="Imagem 4"/>
          <p:cNvPicPr>
            <a:picLocks noChangeAspect="1"/>
          </p:cNvPicPr>
          <p:nvPr/>
        </p:nvPicPr>
        <p:blipFill>
          <a:blip r:embed="rId4"/>
          <a:stretch>
            <a:fillRect/>
          </a:stretch>
        </p:blipFill>
        <p:spPr>
          <a:xfrm>
            <a:off x="577141" y="1827881"/>
            <a:ext cx="3048264" cy="2280102"/>
          </a:xfrm>
          <a:prstGeom prst="rect">
            <a:avLst/>
          </a:prstGeom>
        </p:spPr>
      </p:pic>
      <p:pic>
        <p:nvPicPr>
          <p:cNvPr id="6" name="Imagem 5"/>
          <p:cNvPicPr>
            <a:picLocks noChangeAspect="1"/>
          </p:cNvPicPr>
          <p:nvPr/>
        </p:nvPicPr>
        <p:blipFill>
          <a:blip r:embed="rId5"/>
          <a:stretch>
            <a:fillRect/>
          </a:stretch>
        </p:blipFill>
        <p:spPr>
          <a:xfrm>
            <a:off x="4266975" y="1827881"/>
            <a:ext cx="3084843" cy="2249619"/>
          </a:xfrm>
          <a:prstGeom prst="rect">
            <a:avLst/>
          </a:prstGeom>
        </p:spPr>
      </p:pic>
      <p:pic>
        <p:nvPicPr>
          <p:cNvPr id="7" name="Imagem 6"/>
          <p:cNvPicPr>
            <a:picLocks noChangeAspect="1"/>
          </p:cNvPicPr>
          <p:nvPr/>
        </p:nvPicPr>
        <p:blipFill>
          <a:blip r:embed="rId6"/>
          <a:stretch>
            <a:fillRect/>
          </a:stretch>
        </p:blipFill>
        <p:spPr>
          <a:xfrm>
            <a:off x="7677729" y="3338731"/>
            <a:ext cx="3859102" cy="2908044"/>
          </a:xfrm>
          <a:prstGeom prst="rect">
            <a:avLst/>
          </a:prstGeom>
        </p:spPr>
      </p:pic>
      <p:pic>
        <p:nvPicPr>
          <p:cNvPr id="8" name="Imagem 7"/>
          <p:cNvPicPr>
            <a:picLocks noChangeAspect="1"/>
          </p:cNvPicPr>
          <p:nvPr/>
        </p:nvPicPr>
        <p:blipFill>
          <a:blip r:embed="rId7"/>
          <a:stretch>
            <a:fillRect/>
          </a:stretch>
        </p:blipFill>
        <p:spPr>
          <a:xfrm>
            <a:off x="2017014" y="4245176"/>
            <a:ext cx="3621338" cy="2353260"/>
          </a:xfrm>
          <a:prstGeom prst="rect">
            <a:avLst/>
          </a:prstGeom>
        </p:spPr>
      </p:pic>
    </p:spTree>
    <p:extLst>
      <p:ext uri="{BB962C8B-B14F-4D97-AF65-F5344CB8AC3E}">
        <p14:creationId xmlns:p14="http://schemas.microsoft.com/office/powerpoint/2010/main" val="3374853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20594" y="1064525"/>
            <a:ext cx="10989185" cy="5570756"/>
          </a:xfrm>
          <a:prstGeom prst="rect">
            <a:avLst/>
          </a:prstGeom>
          <a:solidFill>
            <a:schemeClr val="accent6">
              <a:lumMod val="20000"/>
              <a:lumOff val="80000"/>
            </a:schemeClr>
          </a:solidFill>
        </p:spPr>
        <p:txBody>
          <a:bodyPr wrap="square">
            <a:spAutoFit/>
          </a:bodyPr>
          <a:lstStyle/>
          <a:p>
            <a:r>
              <a:rPr lang="pt-PT" sz="3200" b="1" i="0" u="none" strike="noStrike" baseline="0" dirty="0" smtClean="0">
                <a:solidFill>
                  <a:srgbClr val="0070C0"/>
                </a:solidFill>
                <a:effectLst>
                  <a:outerShdw blurRad="38100" dist="38100" dir="2700000" algn="tl">
                    <a:srgbClr val="000000">
                      <a:alpha val="43137"/>
                    </a:srgbClr>
                  </a:outerShdw>
                </a:effectLst>
                <a:latin typeface="Calibri" panose="020F0502020204030204" pitchFamily="34" charset="0"/>
              </a:rPr>
              <a:t>Causa de Acidentes de Trabalho </a:t>
            </a:r>
          </a:p>
          <a:p>
            <a:endParaRPr lang="pt-PT" sz="3200" b="1" dirty="0">
              <a:solidFill>
                <a:srgbClr val="000000"/>
              </a:solidFill>
              <a:latin typeface="Calibri" panose="020F0502020204030204" pitchFamily="34" charset="0"/>
            </a:endParaRPr>
          </a:p>
          <a:p>
            <a:r>
              <a:rPr lang="pt-PT" sz="2800" b="1" i="0" u="none" strike="noStrike" baseline="0" dirty="0" smtClean="0">
                <a:solidFill>
                  <a:srgbClr val="000000"/>
                </a:solidFill>
                <a:latin typeface="Calibri" panose="020F0502020204030204" pitchFamily="34" charset="0"/>
              </a:rPr>
              <a:t>Condições inseguras:</a:t>
            </a:r>
          </a:p>
          <a:p>
            <a:endParaRPr lang="pt-PT" sz="2400" b="0" i="0" u="none" strike="noStrike" baseline="0" dirty="0" smtClean="0">
              <a:solidFill>
                <a:srgbClr val="000000"/>
              </a:solidFill>
              <a:latin typeface="Calibri" panose="020F0502020204030204" pitchFamily="34" charset="0"/>
            </a:endParaRPr>
          </a:p>
          <a:p>
            <a:r>
              <a:rPr lang="pt-PT" sz="2000" b="0"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equipamentos sem proteção,</a:t>
            </a:r>
          </a:p>
          <a:p>
            <a:endParaRPr lang="pt-PT" sz="2000" b="1" i="0" u="none" strike="noStrike" baseline="0" dirty="0" smtClean="0">
              <a:solidFill>
                <a:srgbClr val="000000"/>
              </a:solidFill>
              <a:latin typeface="Calibri" panose="020F0502020204030204" pitchFamily="34" charset="0"/>
            </a:endParaRP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movimentos arriscados em máquinas ou equipamentos,</a:t>
            </a:r>
          </a:p>
          <a:p>
            <a:endParaRPr lang="pt-PT" sz="2000" b="1" i="0" u="none" strike="noStrike" baseline="0" dirty="0" smtClean="0">
              <a:solidFill>
                <a:srgbClr val="000000"/>
              </a:solidFill>
              <a:latin typeface="Calibri" panose="020F0502020204030204" pitchFamily="34" charset="0"/>
            </a:endParaRP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armazenamento inseguro,</a:t>
            </a:r>
          </a:p>
          <a:p>
            <a:endParaRPr lang="pt-PT" sz="2000" b="1" i="0" u="none" strike="noStrike" baseline="0" dirty="0" smtClean="0">
              <a:solidFill>
                <a:srgbClr val="000000"/>
              </a:solidFill>
              <a:latin typeface="Calibri" panose="020F0502020204030204" pitchFamily="34" charset="0"/>
            </a:endParaRP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iluminação deficiente,</a:t>
            </a:r>
          </a:p>
          <a:p>
            <a:endParaRPr lang="pt-PT" sz="2000" b="1" i="0" u="none" strike="noStrike" baseline="0" dirty="0" smtClean="0">
              <a:solidFill>
                <a:srgbClr val="000000"/>
              </a:solidFill>
              <a:latin typeface="Calibri" panose="020F0502020204030204" pitchFamily="34" charset="0"/>
            </a:endParaRP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ventilação imprópria,</a:t>
            </a:r>
          </a:p>
          <a:p>
            <a:endParaRPr lang="pt-PT" sz="2000" b="1" i="0" u="none" strike="noStrike" baseline="0" dirty="0" smtClean="0">
              <a:solidFill>
                <a:srgbClr val="000000"/>
              </a:solidFill>
              <a:latin typeface="Calibri" panose="020F0502020204030204" pitchFamily="34" charset="0"/>
            </a:endParaRP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temperatura elevada ou baixa no local e condições físicas ou mecânicas inseguras que constituem zonas de perigo.</a:t>
            </a:r>
          </a:p>
        </p:txBody>
      </p:sp>
      <p:pic>
        <p:nvPicPr>
          <p:cNvPr id="3" name="Imagem 2"/>
          <p:cNvPicPr>
            <a:picLocks noChangeAspect="1"/>
          </p:cNvPicPr>
          <p:nvPr/>
        </p:nvPicPr>
        <p:blipFill>
          <a:blip r:embed="rId2"/>
          <a:stretch>
            <a:fillRect/>
          </a:stretch>
        </p:blipFill>
        <p:spPr>
          <a:xfrm>
            <a:off x="720594" y="122149"/>
            <a:ext cx="10989185" cy="942376"/>
          </a:xfrm>
          <a:prstGeom prst="rect">
            <a:avLst/>
          </a:prstGeom>
        </p:spPr>
      </p:pic>
    </p:spTree>
    <p:extLst>
      <p:ext uri="{BB962C8B-B14F-4D97-AF65-F5344CB8AC3E}">
        <p14:creationId xmlns:p14="http://schemas.microsoft.com/office/powerpoint/2010/main" val="1037710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p:cNvPicPr>
            <a:picLocks noGrp="1" noChangeAspect="1"/>
          </p:cNvPicPr>
          <p:nvPr>
            <p:ph idx="1"/>
          </p:nvPr>
        </p:nvPicPr>
        <p:blipFill>
          <a:blip r:embed="rId2"/>
          <a:stretch>
            <a:fillRect/>
          </a:stretch>
        </p:blipFill>
        <p:spPr>
          <a:xfrm>
            <a:off x="1351128" y="1705971"/>
            <a:ext cx="5363571" cy="5018360"/>
          </a:xfrm>
          <a:prstGeom prst="rect">
            <a:avLst/>
          </a:prstGeom>
        </p:spPr>
      </p:pic>
      <p:sp>
        <p:nvSpPr>
          <p:cNvPr id="4" name="Título 1"/>
          <p:cNvSpPr>
            <a:spLocks noGrp="1"/>
          </p:cNvSpPr>
          <p:nvPr>
            <p:ph type="title"/>
          </p:nvPr>
        </p:nvSpPr>
        <p:spPr>
          <a:xfrm>
            <a:off x="641445" y="109182"/>
            <a:ext cx="11013743" cy="900752"/>
          </a:xfrm>
          <a:solidFill>
            <a:schemeClr val="accent3">
              <a:lumMod val="40000"/>
              <a:lumOff val="60000"/>
            </a:schemeClr>
          </a:solidFill>
        </p:spPr>
        <p:txBody>
          <a:bodyPr>
            <a:normAutofit fontScale="90000"/>
          </a:bodyPr>
          <a:lstStyle/>
          <a:p>
            <a:pPr algn="ctr"/>
            <a:r>
              <a:rPr lang="pt-PT" sz="4000" b="1" dirty="0">
                <a:solidFill>
                  <a:srgbClr val="FF0000"/>
                </a:solidFill>
              </a:rPr>
              <a:t>Tipos de risco e seu controlo nos espaços </a:t>
            </a:r>
            <a:r>
              <a:rPr lang="pt-PT" sz="4000" b="1" dirty="0" smtClean="0">
                <a:solidFill>
                  <a:srgbClr val="FF0000"/>
                </a:solidFill>
              </a:rPr>
              <a:t>desportivos</a:t>
            </a:r>
            <a:r>
              <a:rPr lang="pt-PT" b="1" dirty="0" smtClean="0"/>
              <a:t/>
            </a:r>
            <a:br>
              <a:rPr lang="pt-PT" b="1" dirty="0" smtClean="0"/>
            </a:br>
            <a:endParaRPr lang="pt-PT" sz="2000" dirty="0"/>
          </a:p>
        </p:txBody>
      </p:sp>
      <p:pic>
        <p:nvPicPr>
          <p:cNvPr id="6" name="Imagem 5"/>
          <p:cNvPicPr>
            <a:picLocks noChangeAspect="1"/>
          </p:cNvPicPr>
          <p:nvPr/>
        </p:nvPicPr>
        <p:blipFill>
          <a:blip r:embed="rId3"/>
          <a:stretch>
            <a:fillRect/>
          </a:stretch>
        </p:blipFill>
        <p:spPr>
          <a:xfrm>
            <a:off x="6953534" y="2111993"/>
            <a:ext cx="3323230" cy="3457437"/>
          </a:xfrm>
          <a:prstGeom prst="rect">
            <a:avLst/>
          </a:prstGeom>
        </p:spPr>
      </p:pic>
      <p:pic>
        <p:nvPicPr>
          <p:cNvPr id="7" name="Imagem 6"/>
          <p:cNvPicPr>
            <a:picLocks noChangeAspect="1"/>
          </p:cNvPicPr>
          <p:nvPr/>
        </p:nvPicPr>
        <p:blipFill>
          <a:blip r:embed="rId4"/>
          <a:stretch>
            <a:fillRect/>
          </a:stretch>
        </p:blipFill>
        <p:spPr>
          <a:xfrm>
            <a:off x="873457" y="1282650"/>
            <a:ext cx="10563367" cy="423320"/>
          </a:xfrm>
          <a:prstGeom prst="rect">
            <a:avLst/>
          </a:prstGeom>
        </p:spPr>
      </p:pic>
      <p:pic>
        <p:nvPicPr>
          <p:cNvPr id="8" name="Imagem 7"/>
          <p:cNvPicPr>
            <a:picLocks noChangeAspect="1"/>
          </p:cNvPicPr>
          <p:nvPr/>
        </p:nvPicPr>
        <p:blipFill>
          <a:blip r:embed="rId5"/>
          <a:stretch>
            <a:fillRect/>
          </a:stretch>
        </p:blipFill>
        <p:spPr>
          <a:xfrm>
            <a:off x="10515599" y="5402100"/>
            <a:ext cx="1432684" cy="1103472"/>
          </a:xfrm>
          <a:prstGeom prst="rect">
            <a:avLst/>
          </a:prstGeom>
        </p:spPr>
      </p:pic>
    </p:spTree>
    <p:extLst>
      <p:ext uri="{BB962C8B-B14F-4D97-AF65-F5344CB8AC3E}">
        <p14:creationId xmlns:p14="http://schemas.microsoft.com/office/powerpoint/2010/main" val="1391375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stretch>
            <a:fillRect/>
          </a:stretch>
        </p:blipFill>
        <p:spPr>
          <a:xfrm>
            <a:off x="1011495" y="300251"/>
            <a:ext cx="10169009" cy="963251"/>
          </a:xfrm>
          <a:prstGeom prst="rect">
            <a:avLst/>
          </a:prstGeom>
          <a:solidFill>
            <a:schemeClr val="bg2">
              <a:lumMod val="90000"/>
            </a:schemeClr>
          </a:solidFill>
        </p:spPr>
      </p:pic>
      <p:pic>
        <p:nvPicPr>
          <p:cNvPr id="6" name="Marcador de Posição de Conteúdo 5"/>
          <p:cNvPicPr>
            <a:picLocks noGrp="1" noChangeAspect="1"/>
          </p:cNvPicPr>
          <p:nvPr>
            <p:ph idx="1"/>
          </p:nvPr>
        </p:nvPicPr>
        <p:blipFill>
          <a:blip r:embed="rId3"/>
          <a:stretch>
            <a:fillRect/>
          </a:stretch>
        </p:blipFill>
        <p:spPr>
          <a:xfrm>
            <a:off x="1011495" y="1659868"/>
            <a:ext cx="10515600" cy="424750"/>
          </a:xfrm>
          <a:prstGeom prst="rect">
            <a:avLst/>
          </a:prstGeom>
        </p:spPr>
      </p:pic>
      <p:pic>
        <p:nvPicPr>
          <p:cNvPr id="8" name="Imagem 7"/>
          <p:cNvPicPr>
            <a:picLocks noChangeAspect="1"/>
          </p:cNvPicPr>
          <p:nvPr/>
        </p:nvPicPr>
        <p:blipFill>
          <a:blip r:embed="rId4"/>
          <a:stretch>
            <a:fillRect/>
          </a:stretch>
        </p:blipFill>
        <p:spPr>
          <a:xfrm>
            <a:off x="1269243" y="2480984"/>
            <a:ext cx="9498842" cy="3592270"/>
          </a:xfrm>
          <a:prstGeom prst="rect">
            <a:avLst/>
          </a:prstGeom>
        </p:spPr>
      </p:pic>
    </p:spTree>
    <p:extLst>
      <p:ext uri="{BB962C8B-B14F-4D97-AF65-F5344CB8AC3E}">
        <p14:creationId xmlns:p14="http://schemas.microsoft.com/office/powerpoint/2010/main" val="2550143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838200" y="368490"/>
            <a:ext cx="10169009" cy="963251"/>
          </a:xfrm>
          <a:prstGeom prst="rect">
            <a:avLst/>
          </a:prstGeom>
        </p:spPr>
      </p:pic>
      <p:sp>
        <p:nvSpPr>
          <p:cNvPr id="8" name="Retângulo 7"/>
          <p:cNvSpPr/>
          <p:nvPr/>
        </p:nvSpPr>
        <p:spPr>
          <a:xfrm>
            <a:off x="1050878" y="2379975"/>
            <a:ext cx="9812740" cy="2031325"/>
          </a:xfrm>
          <a:prstGeom prst="rect">
            <a:avLst/>
          </a:prstGeom>
          <a:solidFill>
            <a:srgbClr val="7AB680"/>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defRPr/>
            </a:pPr>
            <a:endParaRPr lang="pt-PT" dirty="0">
              <a:solidFill>
                <a:prstClr val="black"/>
              </a:solidFill>
              <a:latin typeface="Trebuchet MS"/>
              <a:cs typeface="Arial" charset="0"/>
            </a:endParaRPr>
          </a:p>
          <a:p>
            <a:pPr lvl="0" algn="just" fontAlgn="base">
              <a:spcBef>
                <a:spcPct val="0"/>
              </a:spcBef>
              <a:spcAft>
                <a:spcPct val="0"/>
              </a:spcAft>
              <a:defRPr/>
            </a:pPr>
            <a:r>
              <a:rPr lang="pt-PT" b="1" dirty="0">
                <a:solidFill>
                  <a:prstClr val="black"/>
                </a:solidFill>
                <a:latin typeface="Arial" charset="0"/>
                <a:cs typeface="Arial" charset="0"/>
              </a:rPr>
              <a:t>Conceito de movimentação manual de cargas</a:t>
            </a:r>
          </a:p>
          <a:p>
            <a:pPr lvl="0" algn="just" fontAlgn="base">
              <a:spcBef>
                <a:spcPct val="0"/>
              </a:spcBef>
              <a:spcAft>
                <a:spcPct val="0"/>
              </a:spcAft>
              <a:defRPr/>
            </a:pPr>
            <a:endParaRPr lang="pt-PT" dirty="0">
              <a:solidFill>
                <a:prstClr val="black"/>
              </a:solidFill>
              <a:latin typeface="Arial" charset="0"/>
              <a:cs typeface="Arial" charset="0"/>
            </a:endParaRPr>
          </a:p>
          <a:p>
            <a:pPr lvl="0" algn="just" fontAlgn="base">
              <a:spcBef>
                <a:spcPct val="0"/>
              </a:spcBef>
              <a:spcAft>
                <a:spcPct val="0"/>
              </a:spcAft>
              <a:defRPr/>
            </a:pPr>
            <a:r>
              <a:rPr lang="pt-PT" b="1" dirty="0">
                <a:solidFill>
                  <a:prstClr val="black"/>
                </a:solidFill>
                <a:latin typeface="Arial" charset="0"/>
                <a:cs typeface="Arial" charset="0"/>
              </a:rPr>
              <a:t>M</a:t>
            </a:r>
            <a:r>
              <a:rPr lang="pt-PT" b="1" dirty="0" smtClean="0">
                <a:solidFill>
                  <a:prstClr val="black"/>
                </a:solidFill>
                <a:latin typeface="Arial" charset="0"/>
                <a:cs typeface="Arial" charset="0"/>
              </a:rPr>
              <a:t>ovimentação </a:t>
            </a:r>
            <a:r>
              <a:rPr lang="pt-PT" b="1" dirty="0">
                <a:solidFill>
                  <a:prstClr val="black"/>
                </a:solidFill>
                <a:latin typeface="Arial" charset="0"/>
                <a:cs typeface="Arial" charset="0"/>
              </a:rPr>
              <a:t>manual de </a:t>
            </a:r>
            <a:r>
              <a:rPr lang="pt-PT" b="1" dirty="0" smtClean="0">
                <a:solidFill>
                  <a:prstClr val="black"/>
                </a:solidFill>
                <a:latin typeface="Arial" charset="0"/>
                <a:cs typeface="Arial" charset="0"/>
              </a:rPr>
              <a:t>cargas </a:t>
            </a:r>
            <a:r>
              <a:rPr lang="pt-PT" dirty="0" smtClean="0">
                <a:solidFill>
                  <a:prstClr val="black"/>
                </a:solidFill>
                <a:latin typeface="Arial" charset="0"/>
                <a:cs typeface="Arial" charset="0"/>
              </a:rPr>
              <a:t>é </a:t>
            </a:r>
            <a:r>
              <a:rPr lang="pt-PT" dirty="0">
                <a:solidFill>
                  <a:prstClr val="black"/>
                </a:solidFill>
                <a:latin typeface="Arial" charset="0"/>
                <a:cs typeface="Arial" charset="0"/>
              </a:rPr>
              <a:t>qualquer operação de transporte e sustentação de uma carga por um ou mais trabalhadores que, </a:t>
            </a:r>
            <a:r>
              <a:rPr lang="pt-PT" dirty="0" smtClean="0">
                <a:solidFill>
                  <a:prstClr val="black"/>
                </a:solidFill>
                <a:latin typeface="Arial" charset="0"/>
                <a:cs typeface="Arial" charset="0"/>
              </a:rPr>
              <a:t>comporte </a:t>
            </a:r>
            <a:r>
              <a:rPr lang="pt-PT" dirty="0">
                <a:solidFill>
                  <a:prstClr val="black"/>
                </a:solidFill>
                <a:latin typeface="Arial" charset="0"/>
                <a:cs typeface="Arial" charset="0"/>
              </a:rPr>
              <a:t>riscos para os mesmos, nomeadamente na região dorso-lombar. </a:t>
            </a:r>
          </a:p>
          <a:p>
            <a:pPr lvl="0" algn="just">
              <a:defRPr/>
            </a:pPr>
            <a:endParaRPr lang="pt-PT" dirty="0">
              <a:solidFill>
                <a:prstClr val="black"/>
              </a:solidFill>
              <a:latin typeface="Trebuchet MS"/>
              <a:cs typeface="Arial" charset="0"/>
            </a:endParaRPr>
          </a:p>
        </p:txBody>
      </p:sp>
      <p:pic>
        <p:nvPicPr>
          <p:cNvPr id="9" name="Imagem 8"/>
          <p:cNvPicPr>
            <a:picLocks noChangeAspect="1"/>
          </p:cNvPicPr>
          <p:nvPr/>
        </p:nvPicPr>
        <p:blipFill>
          <a:blip r:embed="rId3"/>
          <a:stretch>
            <a:fillRect/>
          </a:stretch>
        </p:blipFill>
        <p:spPr>
          <a:xfrm>
            <a:off x="4592101" y="4411300"/>
            <a:ext cx="2436495" cy="1986274"/>
          </a:xfrm>
          <a:prstGeom prst="rect">
            <a:avLst/>
          </a:prstGeom>
        </p:spPr>
      </p:pic>
      <p:pic>
        <p:nvPicPr>
          <p:cNvPr id="11" name="Marcador de Posição de Conteúdo 10"/>
          <p:cNvPicPr>
            <a:picLocks noGrp="1" noChangeAspect="1"/>
          </p:cNvPicPr>
          <p:nvPr>
            <p:ph idx="1"/>
          </p:nvPr>
        </p:nvPicPr>
        <p:blipFill>
          <a:blip r:embed="rId4"/>
          <a:stretch>
            <a:fillRect/>
          </a:stretch>
        </p:blipFill>
        <p:spPr>
          <a:xfrm>
            <a:off x="1261517" y="1605114"/>
            <a:ext cx="8974335" cy="482994"/>
          </a:xfrm>
          <a:prstGeom prst="rect">
            <a:avLst/>
          </a:prstGeom>
        </p:spPr>
      </p:pic>
    </p:spTree>
    <p:extLst>
      <p:ext uri="{BB962C8B-B14F-4D97-AF65-F5344CB8AC3E}">
        <p14:creationId xmlns:p14="http://schemas.microsoft.com/office/powerpoint/2010/main" val="1760175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838200" y="259307"/>
            <a:ext cx="10169009" cy="963251"/>
          </a:xfrm>
          <a:prstGeom prst="rect">
            <a:avLst/>
          </a:prstGeom>
        </p:spPr>
      </p:pic>
      <p:pic>
        <p:nvPicPr>
          <p:cNvPr id="5" name="Imagem 4"/>
          <p:cNvPicPr>
            <a:picLocks noChangeAspect="1"/>
          </p:cNvPicPr>
          <p:nvPr/>
        </p:nvPicPr>
        <p:blipFill>
          <a:blip r:embed="rId3"/>
          <a:stretch>
            <a:fillRect/>
          </a:stretch>
        </p:blipFill>
        <p:spPr>
          <a:xfrm>
            <a:off x="1659100" y="1362190"/>
            <a:ext cx="8527207" cy="463435"/>
          </a:xfrm>
          <a:prstGeom prst="rect">
            <a:avLst/>
          </a:prstGeom>
        </p:spPr>
      </p:pic>
      <p:sp>
        <p:nvSpPr>
          <p:cNvPr id="3" name="Marcador de Posição de Conteúdo 2"/>
          <p:cNvSpPr>
            <a:spLocks noGrp="1"/>
          </p:cNvSpPr>
          <p:nvPr>
            <p:ph idx="1"/>
          </p:nvPr>
        </p:nvSpPr>
        <p:spPr>
          <a:xfrm>
            <a:off x="668740" y="1825625"/>
            <a:ext cx="10685060" cy="4834482"/>
          </a:xfrm>
        </p:spPr>
        <p:txBody>
          <a:bodyPr/>
          <a:lstStyle/>
          <a:p>
            <a:r>
              <a:rPr lang="pt-PT" b="1" dirty="0">
                <a:ln w="22225">
                  <a:solidFill>
                    <a:schemeClr val="accent2"/>
                  </a:solidFill>
                  <a:prstDash val="solid"/>
                </a:ln>
                <a:solidFill>
                  <a:schemeClr val="accent2">
                    <a:lumMod val="40000"/>
                    <a:lumOff val="60000"/>
                  </a:schemeClr>
                </a:solidFill>
              </a:rPr>
              <a:t>Exemplos de boas práticas:</a:t>
            </a:r>
          </a:p>
          <a:p>
            <a:endParaRPr lang="pt-PT" dirty="0"/>
          </a:p>
        </p:txBody>
      </p:sp>
      <p:pic>
        <p:nvPicPr>
          <p:cNvPr id="7" name="Imagem 6"/>
          <p:cNvPicPr>
            <a:picLocks noChangeAspect="1"/>
          </p:cNvPicPr>
          <p:nvPr/>
        </p:nvPicPr>
        <p:blipFill>
          <a:blip r:embed="rId4"/>
          <a:stretch>
            <a:fillRect/>
          </a:stretch>
        </p:blipFill>
        <p:spPr>
          <a:xfrm>
            <a:off x="6260347" y="2492632"/>
            <a:ext cx="5516534" cy="3550244"/>
          </a:xfrm>
          <a:prstGeom prst="rect">
            <a:avLst/>
          </a:prstGeom>
        </p:spPr>
      </p:pic>
      <p:pic>
        <p:nvPicPr>
          <p:cNvPr id="8" name="Imagem 7"/>
          <p:cNvPicPr>
            <a:picLocks noChangeAspect="1"/>
          </p:cNvPicPr>
          <p:nvPr/>
        </p:nvPicPr>
        <p:blipFill>
          <a:blip r:embed="rId5"/>
          <a:stretch>
            <a:fillRect/>
          </a:stretch>
        </p:blipFill>
        <p:spPr>
          <a:xfrm>
            <a:off x="950076" y="2492632"/>
            <a:ext cx="5148779" cy="3728800"/>
          </a:xfrm>
          <a:prstGeom prst="rect">
            <a:avLst/>
          </a:prstGeom>
        </p:spPr>
      </p:pic>
    </p:spTree>
    <p:extLst>
      <p:ext uri="{BB962C8B-B14F-4D97-AF65-F5344CB8AC3E}">
        <p14:creationId xmlns:p14="http://schemas.microsoft.com/office/powerpoint/2010/main" val="2047653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184791" y="300251"/>
            <a:ext cx="10169009" cy="963251"/>
          </a:xfrm>
          <a:prstGeom prst="rect">
            <a:avLst/>
          </a:prstGeom>
        </p:spPr>
      </p:pic>
      <p:pic>
        <p:nvPicPr>
          <p:cNvPr id="6" name="Marcador de Posição de Conteúdo 5"/>
          <p:cNvPicPr>
            <a:picLocks noGrp="1" noChangeAspect="1"/>
          </p:cNvPicPr>
          <p:nvPr>
            <p:ph idx="1"/>
          </p:nvPr>
        </p:nvPicPr>
        <p:blipFill>
          <a:blip r:embed="rId3"/>
          <a:stretch>
            <a:fillRect/>
          </a:stretch>
        </p:blipFill>
        <p:spPr>
          <a:xfrm>
            <a:off x="819837" y="2091758"/>
            <a:ext cx="10449450" cy="610314"/>
          </a:xfrm>
          <a:prstGeom prst="rect">
            <a:avLst/>
          </a:prstGeom>
          <a:solidFill>
            <a:schemeClr val="accent6">
              <a:lumMod val="40000"/>
              <a:lumOff val="60000"/>
            </a:schemeClr>
          </a:solidFill>
        </p:spPr>
      </p:pic>
      <p:pic>
        <p:nvPicPr>
          <p:cNvPr id="5" name="Imagem 4"/>
          <p:cNvPicPr>
            <a:picLocks noChangeAspect="1"/>
          </p:cNvPicPr>
          <p:nvPr/>
        </p:nvPicPr>
        <p:blipFill>
          <a:blip r:embed="rId4"/>
          <a:stretch>
            <a:fillRect/>
          </a:stretch>
        </p:blipFill>
        <p:spPr>
          <a:xfrm>
            <a:off x="1659100" y="1362190"/>
            <a:ext cx="8527207" cy="463435"/>
          </a:xfrm>
          <a:prstGeom prst="rect">
            <a:avLst/>
          </a:prstGeom>
        </p:spPr>
      </p:pic>
      <p:pic>
        <p:nvPicPr>
          <p:cNvPr id="7" name="Imagem 6"/>
          <p:cNvPicPr>
            <a:picLocks noChangeAspect="1"/>
          </p:cNvPicPr>
          <p:nvPr/>
        </p:nvPicPr>
        <p:blipFill>
          <a:blip r:embed="rId5"/>
          <a:stretch>
            <a:fillRect/>
          </a:stretch>
        </p:blipFill>
        <p:spPr>
          <a:xfrm>
            <a:off x="819837" y="3148443"/>
            <a:ext cx="10449450" cy="493819"/>
          </a:xfrm>
          <a:prstGeom prst="rect">
            <a:avLst/>
          </a:prstGeom>
          <a:solidFill>
            <a:schemeClr val="accent6">
              <a:lumMod val="40000"/>
              <a:lumOff val="60000"/>
            </a:schemeClr>
          </a:solidFill>
        </p:spPr>
      </p:pic>
      <p:pic>
        <p:nvPicPr>
          <p:cNvPr id="9" name="Imagem 8"/>
          <p:cNvPicPr>
            <a:picLocks noChangeAspect="1"/>
          </p:cNvPicPr>
          <p:nvPr/>
        </p:nvPicPr>
        <p:blipFill>
          <a:blip r:embed="rId6"/>
          <a:stretch>
            <a:fillRect/>
          </a:stretch>
        </p:blipFill>
        <p:spPr>
          <a:xfrm>
            <a:off x="4558352" y="3910016"/>
            <a:ext cx="1815153" cy="2048920"/>
          </a:xfrm>
          <a:prstGeom prst="rect">
            <a:avLst/>
          </a:prstGeom>
        </p:spPr>
      </p:pic>
    </p:spTree>
    <p:extLst>
      <p:ext uri="{BB962C8B-B14F-4D97-AF65-F5344CB8AC3E}">
        <p14:creationId xmlns:p14="http://schemas.microsoft.com/office/powerpoint/2010/main" val="1526499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008446" y="272955"/>
            <a:ext cx="10345353" cy="963251"/>
          </a:xfrm>
          <a:prstGeom prst="rect">
            <a:avLst/>
          </a:prstGeom>
        </p:spPr>
      </p:pic>
      <p:pic>
        <p:nvPicPr>
          <p:cNvPr id="6" name="Marcador de Posição de Conteúdo 5"/>
          <p:cNvPicPr>
            <a:picLocks noGrp="1" noChangeAspect="1"/>
          </p:cNvPicPr>
          <p:nvPr>
            <p:ph idx="1"/>
          </p:nvPr>
        </p:nvPicPr>
        <p:blipFill>
          <a:blip r:embed="rId3"/>
          <a:stretch>
            <a:fillRect/>
          </a:stretch>
        </p:blipFill>
        <p:spPr>
          <a:xfrm>
            <a:off x="829884" y="2145507"/>
            <a:ext cx="10515600" cy="478519"/>
          </a:xfrm>
          <a:prstGeom prst="rect">
            <a:avLst/>
          </a:prstGeom>
        </p:spPr>
      </p:pic>
      <p:pic>
        <p:nvPicPr>
          <p:cNvPr id="5" name="Imagem 4"/>
          <p:cNvPicPr>
            <a:picLocks noChangeAspect="1"/>
          </p:cNvPicPr>
          <p:nvPr/>
        </p:nvPicPr>
        <p:blipFill>
          <a:blip r:embed="rId4"/>
          <a:stretch>
            <a:fillRect/>
          </a:stretch>
        </p:blipFill>
        <p:spPr>
          <a:xfrm>
            <a:off x="1916600" y="1299247"/>
            <a:ext cx="8529043" cy="463336"/>
          </a:xfrm>
          <a:prstGeom prst="rect">
            <a:avLst/>
          </a:prstGeom>
        </p:spPr>
      </p:pic>
      <p:pic>
        <p:nvPicPr>
          <p:cNvPr id="7" name="Imagem 6"/>
          <p:cNvPicPr>
            <a:picLocks noChangeAspect="1"/>
          </p:cNvPicPr>
          <p:nvPr/>
        </p:nvPicPr>
        <p:blipFill>
          <a:blip r:embed="rId5"/>
          <a:stretch>
            <a:fillRect/>
          </a:stretch>
        </p:blipFill>
        <p:spPr>
          <a:xfrm>
            <a:off x="4871867" y="2671884"/>
            <a:ext cx="2292843" cy="1524105"/>
          </a:xfrm>
          <a:prstGeom prst="rect">
            <a:avLst/>
          </a:prstGeom>
        </p:spPr>
      </p:pic>
      <p:pic>
        <p:nvPicPr>
          <p:cNvPr id="8" name="Imagem 7"/>
          <p:cNvPicPr>
            <a:picLocks noChangeAspect="1"/>
          </p:cNvPicPr>
          <p:nvPr/>
        </p:nvPicPr>
        <p:blipFill>
          <a:blip r:embed="rId6"/>
          <a:stretch>
            <a:fillRect/>
          </a:stretch>
        </p:blipFill>
        <p:spPr>
          <a:xfrm>
            <a:off x="498925" y="4452212"/>
            <a:ext cx="11177517" cy="493819"/>
          </a:xfrm>
          <a:prstGeom prst="rect">
            <a:avLst/>
          </a:prstGeom>
          <a:solidFill>
            <a:schemeClr val="accent6">
              <a:lumMod val="40000"/>
              <a:lumOff val="60000"/>
            </a:schemeClr>
          </a:solidFill>
        </p:spPr>
      </p:pic>
      <p:pic>
        <p:nvPicPr>
          <p:cNvPr id="9" name="Imagem 8"/>
          <p:cNvPicPr>
            <a:picLocks noChangeAspect="1"/>
          </p:cNvPicPr>
          <p:nvPr/>
        </p:nvPicPr>
        <p:blipFill>
          <a:blip r:embed="rId7"/>
          <a:stretch>
            <a:fillRect/>
          </a:stretch>
        </p:blipFill>
        <p:spPr>
          <a:xfrm>
            <a:off x="4716635" y="4946031"/>
            <a:ext cx="1998063" cy="1722211"/>
          </a:xfrm>
          <a:prstGeom prst="rect">
            <a:avLst/>
          </a:prstGeom>
        </p:spPr>
      </p:pic>
    </p:spTree>
    <p:extLst>
      <p:ext uri="{BB962C8B-B14F-4D97-AF65-F5344CB8AC3E}">
        <p14:creationId xmlns:p14="http://schemas.microsoft.com/office/powerpoint/2010/main" val="4233369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590994" y="450376"/>
            <a:ext cx="10432074" cy="538920"/>
          </a:xfrm>
          <a:prstGeom prst="rect">
            <a:avLst/>
          </a:prstGeom>
        </p:spPr>
      </p:pic>
      <p:pic>
        <p:nvPicPr>
          <p:cNvPr id="3" name="Marcador de Posição de Conteúdo 2"/>
          <p:cNvPicPr>
            <a:picLocks noGrp="1" noChangeAspect="1"/>
          </p:cNvPicPr>
          <p:nvPr>
            <p:ph idx="1"/>
          </p:nvPr>
        </p:nvPicPr>
        <p:blipFill>
          <a:blip r:embed="rId3"/>
          <a:stretch>
            <a:fillRect/>
          </a:stretch>
        </p:blipFill>
        <p:spPr>
          <a:xfrm>
            <a:off x="3307530" y="2254427"/>
            <a:ext cx="4029805" cy="4176122"/>
          </a:xfrm>
          <a:prstGeom prst="rect">
            <a:avLst/>
          </a:prstGeom>
        </p:spPr>
      </p:pic>
      <p:sp>
        <p:nvSpPr>
          <p:cNvPr id="7" name="Retângulo 6"/>
          <p:cNvSpPr/>
          <p:nvPr/>
        </p:nvSpPr>
        <p:spPr>
          <a:xfrm>
            <a:off x="2333767" y="1241946"/>
            <a:ext cx="5527343" cy="461665"/>
          </a:xfrm>
          <a:prstGeom prst="rect">
            <a:avLst/>
          </a:prstGeom>
          <a:solidFill>
            <a:schemeClr val="accent2">
              <a:lumMod val="40000"/>
              <a:lumOff val="60000"/>
            </a:schemeClr>
          </a:solidFill>
        </p:spPr>
        <p:txBody>
          <a:bodyPr wrap="square">
            <a:spAutoFit/>
          </a:bodyPr>
          <a:lstStyle/>
          <a:p>
            <a:pPr lvl="0" algn="ctr">
              <a:defRPr/>
            </a:pPr>
            <a:r>
              <a:rPr lang="pt-PT" sz="2400" b="1" dirty="0">
                <a:ln w="22225">
                  <a:solidFill>
                    <a:srgbClr val="54A021"/>
                  </a:solidFill>
                  <a:prstDash val="solid"/>
                </a:ln>
                <a:solidFill>
                  <a:srgbClr val="54A021">
                    <a:lumMod val="40000"/>
                    <a:lumOff val="60000"/>
                  </a:srgbClr>
                </a:solidFill>
                <a:latin typeface="Trebuchet MS"/>
                <a:cs typeface="Arial" charset="0"/>
              </a:rPr>
              <a:t>POSTURA NO TRABALHO</a:t>
            </a:r>
          </a:p>
        </p:txBody>
      </p:sp>
    </p:spTree>
    <p:extLst>
      <p:ext uri="{BB962C8B-B14F-4D97-AF65-F5344CB8AC3E}">
        <p14:creationId xmlns:p14="http://schemas.microsoft.com/office/powerpoint/2010/main" val="1513996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stretch>
            <a:fillRect/>
          </a:stretch>
        </p:blipFill>
        <p:spPr>
          <a:xfrm>
            <a:off x="1651380" y="620067"/>
            <a:ext cx="8611737" cy="712108"/>
          </a:xfrm>
          <a:prstGeom prst="rect">
            <a:avLst/>
          </a:prstGeom>
          <a:solidFill>
            <a:schemeClr val="accent6">
              <a:lumMod val="20000"/>
              <a:lumOff val="80000"/>
            </a:schemeClr>
          </a:solidFill>
        </p:spPr>
      </p:pic>
      <p:sp>
        <p:nvSpPr>
          <p:cNvPr id="3" name="Marcador de Posição de Conteúdo 2"/>
          <p:cNvSpPr>
            <a:spLocks noGrp="1"/>
          </p:cNvSpPr>
          <p:nvPr>
            <p:ph idx="1"/>
          </p:nvPr>
        </p:nvSpPr>
        <p:spPr>
          <a:solidFill>
            <a:schemeClr val="accent6">
              <a:lumMod val="40000"/>
              <a:lumOff val="60000"/>
            </a:schemeClr>
          </a:solidFill>
        </p:spPr>
        <p:txBody>
          <a:bodyPr/>
          <a:lstStyle/>
          <a:p>
            <a:r>
              <a:rPr lang="pt-PT" b="1" dirty="0"/>
              <a:t>A Ergonomia</a:t>
            </a:r>
            <a:r>
              <a:rPr lang="pt-PT" dirty="0"/>
              <a:t>, em grego </a:t>
            </a:r>
            <a:r>
              <a:rPr lang="pt-PT" dirty="0" err="1"/>
              <a:t>ergon</a:t>
            </a:r>
            <a:r>
              <a:rPr lang="pt-PT" dirty="0"/>
              <a:t> (trabalho) e nomos (regras), estuda os inúmeros aspetos da relação do trabalhador com as condições de trabalho, nomeadamente: </a:t>
            </a:r>
            <a:r>
              <a:rPr lang="pt-PT" u="sng" dirty="0"/>
              <a:t>postura e movimentos corporais </a:t>
            </a:r>
            <a:r>
              <a:rPr lang="pt-PT" dirty="0"/>
              <a:t>(sentado, em pé, estático e dinâmico, em esforço ou não), </a:t>
            </a:r>
            <a:r>
              <a:rPr lang="pt-PT" u="sng" dirty="0"/>
              <a:t>fatores ambientais </a:t>
            </a:r>
            <a:r>
              <a:rPr lang="pt-PT" dirty="0"/>
              <a:t>(o ruído, vibrações, iluminação, ambiente térmico e agentes químicos), </a:t>
            </a:r>
            <a:r>
              <a:rPr lang="pt-PT" u="sng" dirty="0"/>
              <a:t>postos de trabalho </a:t>
            </a:r>
            <a:r>
              <a:rPr lang="pt-PT" dirty="0"/>
              <a:t>(dimensões, espaços para movimentos e distâncias de segurança), </a:t>
            </a:r>
            <a:r>
              <a:rPr lang="pt-PT" u="sng" dirty="0"/>
              <a:t>equipamentos de trabalho, sistemas de controlo, cargos e tarefas desempenhadas.</a:t>
            </a:r>
          </a:p>
          <a:p>
            <a:endParaRPr lang="pt-PT" dirty="0"/>
          </a:p>
        </p:txBody>
      </p:sp>
    </p:spTree>
    <p:extLst>
      <p:ext uri="{BB962C8B-B14F-4D97-AF65-F5344CB8AC3E}">
        <p14:creationId xmlns:p14="http://schemas.microsoft.com/office/powerpoint/2010/main" val="3852848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1419367" y="324389"/>
            <a:ext cx="8614395" cy="713294"/>
          </a:xfrm>
          <a:prstGeom prst="rect">
            <a:avLst/>
          </a:prstGeom>
        </p:spPr>
      </p:pic>
      <p:sp>
        <p:nvSpPr>
          <p:cNvPr id="3" name="Marcador de Posição de Conteúdo 2"/>
          <p:cNvSpPr>
            <a:spLocks noGrp="1"/>
          </p:cNvSpPr>
          <p:nvPr>
            <p:ph idx="1"/>
          </p:nvPr>
        </p:nvSpPr>
        <p:spPr>
          <a:xfrm>
            <a:off x="674427" y="1253328"/>
            <a:ext cx="10515600" cy="5365835"/>
          </a:xfrm>
          <a:solidFill>
            <a:schemeClr val="accent6">
              <a:lumMod val="20000"/>
              <a:lumOff val="80000"/>
            </a:schemeClr>
          </a:solidFill>
        </p:spPr>
        <p:txBody>
          <a:bodyPr/>
          <a:lstStyle/>
          <a:p>
            <a:r>
              <a:rPr lang="pt-PT" dirty="0"/>
              <a:t>São exemplos de riscos ergonómicos: lesões músculo-esqueléticas, fadiga visual, situações de stresse, trabalhos em período </a:t>
            </a:r>
            <a:r>
              <a:rPr lang="pt-PT" dirty="0" err="1"/>
              <a:t>nocturno</a:t>
            </a:r>
            <a:r>
              <a:rPr lang="pt-PT" dirty="0"/>
              <a:t>, turnos de trabalho prolongados, monotonia, imposição de rotina intensa, entre outros</a:t>
            </a:r>
            <a:r>
              <a:rPr lang="pt-PT" dirty="0" smtClean="0"/>
              <a:t>.</a:t>
            </a:r>
            <a:endParaRPr lang="pt-PT" dirty="0"/>
          </a:p>
          <a:p>
            <a:r>
              <a:rPr lang="pt-PT" dirty="0"/>
              <a:t>Os riscos ergonómicos podem gerar distúrbios psicológicos e fisiológicos e provocar sérios danos na saúde do trabalhador, comprometendo sua produtividade, saúde e </a:t>
            </a:r>
            <a:r>
              <a:rPr lang="pt-PT" dirty="0" smtClean="0"/>
              <a:t>segurança.</a:t>
            </a:r>
          </a:p>
          <a:p>
            <a:pPr marL="0" indent="0">
              <a:buNone/>
            </a:pPr>
            <a:endParaRPr lang="pt-PT" dirty="0"/>
          </a:p>
        </p:txBody>
      </p:sp>
      <p:pic>
        <p:nvPicPr>
          <p:cNvPr id="4" name="Imagem 3"/>
          <p:cNvPicPr>
            <a:picLocks noChangeAspect="1"/>
          </p:cNvPicPr>
          <p:nvPr/>
        </p:nvPicPr>
        <p:blipFill>
          <a:blip r:embed="rId3"/>
          <a:stretch>
            <a:fillRect/>
          </a:stretch>
        </p:blipFill>
        <p:spPr>
          <a:xfrm>
            <a:off x="3628717" y="4320866"/>
            <a:ext cx="3023878" cy="2158171"/>
          </a:xfrm>
          <a:prstGeom prst="rect">
            <a:avLst/>
          </a:prstGeom>
        </p:spPr>
      </p:pic>
    </p:spTree>
    <p:extLst>
      <p:ext uri="{BB962C8B-B14F-4D97-AF65-F5344CB8AC3E}">
        <p14:creationId xmlns:p14="http://schemas.microsoft.com/office/powerpoint/2010/main" val="2063809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460311" y="313898"/>
            <a:ext cx="8614395" cy="713294"/>
          </a:xfrm>
          <a:prstGeom prst="rect">
            <a:avLst/>
          </a:prstGeom>
        </p:spPr>
      </p:pic>
      <p:sp>
        <p:nvSpPr>
          <p:cNvPr id="3" name="Marcador de Posição de Conteúdo 2"/>
          <p:cNvSpPr>
            <a:spLocks noGrp="1"/>
          </p:cNvSpPr>
          <p:nvPr>
            <p:ph idx="1"/>
          </p:nvPr>
        </p:nvSpPr>
        <p:spPr>
          <a:xfrm>
            <a:off x="709684" y="1099858"/>
            <a:ext cx="10986448" cy="1323833"/>
          </a:xfrm>
          <a:solidFill>
            <a:schemeClr val="accent6">
              <a:lumMod val="20000"/>
              <a:lumOff val="80000"/>
            </a:schemeClr>
          </a:solidFill>
        </p:spPr>
        <p:txBody>
          <a:bodyPr>
            <a:normAutofit lnSpcReduction="10000"/>
          </a:bodyPr>
          <a:lstStyle/>
          <a:p>
            <a:pPr algn="just">
              <a:defRPr/>
            </a:pPr>
            <a:r>
              <a:rPr lang="pt-PT" b="1" dirty="0"/>
              <a:t>Altura do plano de trabalho</a:t>
            </a:r>
          </a:p>
          <a:p>
            <a:pPr algn="just">
              <a:defRPr/>
            </a:pPr>
            <a:r>
              <a:rPr lang="pt-PT" b="1" dirty="0"/>
              <a:t>A altura do plano de trabalho deve estar relacionada com exigência visual da tarefa, de acordo com o seguinte:</a:t>
            </a:r>
            <a:endParaRPr lang="pt-PT" b="1" u="sng" dirty="0"/>
          </a:p>
          <a:p>
            <a:endParaRPr lang="pt-PT" dirty="0"/>
          </a:p>
        </p:txBody>
      </p:sp>
      <p:pic>
        <p:nvPicPr>
          <p:cNvPr id="5" name="Imagem 4"/>
          <p:cNvPicPr>
            <a:picLocks noChangeAspect="1"/>
          </p:cNvPicPr>
          <p:nvPr/>
        </p:nvPicPr>
        <p:blipFill>
          <a:blip r:embed="rId3"/>
          <a:stretch>
            <a:fillRect/>
          </a:stretch>
        </p:blipFill>
        <p:spPr>
          <a:xfrm>
            <a:off x="1698075" y="2496357"/>
            <a:ext cx="8138865" cy="4212701"/>
          </a:xfrm>
          <a:prstGeom prst="rect">
            <a:avLst/>
          </a:prstGeom>
        </p:spPr>
      </p:pic>
    </p:spTree>
    <p:extLst>
      <p:ext uri="{BB962C8B-B14F-4D97-AF65-F5344CB8AC3E}">
        <p14:creationId xmlns:p14="http://schemas.microsoft.com/office/powerpoint/2010/main" val="4185258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63501" y="921464"/>
            <a:ext cx="11328165" cy="4462760"/>
          </a:xfrm>
          <a:prstGeom prst="rect">
            <a:avLst/>
          </a:prstGeom>
          <a:solidFill>
            <a:schemeClr val="accent6">
              <a:lumMod val="20000"/>
              <a:lumOff val="80000"/>
            </a:schemeClr>
          </a:solidFill>
        </p:spPr>
        <p:txBody>
          <a:bodyPr wrap="square">
            <a:spAutoFit/>
          </a:bodyPr>
          <a:lstStyle/>
          <a:p>
            <a:endParaRPr lang="pt-PT" sz="3200" b="1" i="0" u="none" strike="noStrike" baseline="0" dirty="0" smtClean="0">
              <a:solidFill>
                <a:srgbClr val="0070C0"/>
              </a:solidFill>
              <a:effectLst>
                <a:outerShdw blurRad="38100" dist="38100" dir="2700000" algn="tl">
                  <a:srgbClr val="000000">
                    <a:alpha val="43137"/>
                  </a:srgbClr>
                </a:outerShdw>
              </a:effectLst>
              <a:latin typeface="Calibri" panose="020F0502020204030204" pitchFamily="34" charset="0"/>
            </a:endParaRPr>
          </a:p>
          <a:p>
            <a:r>
              <a:rPr lang="pt-PT" sz="3200" b="1" i="0" u="none" strike="noStrike" baseline="0" dirty="0" smtClean="0">
                <a:solidFill>
                  <a:srgbClr val="0070C0"/>
                </a:solidFill>
                <a:effectLst>
                  <a:outerShdw blurRad="38100" dist="38100" dir="2700000" algn="tl">
                    <a:srgbClr val="000000">
                      <a:alpha val="43137"/>
                    </a:srgbClr>
                  </a:outerShdw>
                </a:effectLst>
                <a:latin typeface="Calibri" panose="020F0502020204030204" pitchFamily="34" charset="0"/>
              </a:rPr>
              <a:t>Causa de Acidentes de Trabalho</a:t>
            </a:r>
          </a:p>
          <a:p>
            <a:endParaRPr lang="pt-PT" sz="3200" b="0" i="0" u="none" strike="noStrike" baseline="0" dirty="0" smtClean="0">
              <a:solidFill>
                <a:srgbClr val="000000"/>
              </a:solidFill>
              <a:latin typeface="Calibri" panose="020F0502020204030204" pitchFamily="34" charset="0"/>
            </a:endParaRPr>
          </a:p>
          <a:p>
            <a:r>
              <a:rPr lang="pt-PT" sz="2800" b="1" i="0" u="none" strike="noStrike" baseline="0" dirty="0" smtClean="0">
                <a:solidFill>
                  <a:srgbClr val="000000"/>
                </a:solidFill>
                <a:latin typeface="Calibri" panose="020F0502020204030204" pitchFamily="34" charset="0"/>
              </a:rPr>
              <a:t>Atos inseguros:</a:t>
            </a:r>
          </a:p>
          <a:p>
            <a:endParaRPr lang="pt-PT" sz="2000" b="1" i="0" u="none" strike="noStrike" baseline="0" dirty="0" smtClean="0">
              <a:solidFill>
                <a:srgbClr val="000000"/>
              </a:solidFill>
              <a:latin typeface="Calibri" panose="020F0502020204030204" pitchFamily="34" charset="0"/>
            </a:endParaRP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carregar materiais pesados de maneira inadequada,</a:t>
            </a: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trabalhar em velocidades inseguras,</a:t>
            </a: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utilizar esquemas de segurança que não funcionam,</a:t>
            </a: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usar equipamento inseguro ou usá-lo inadequadamente,</a:t>
            </a: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não usar procedimentos seguros,</a:t>
            </a: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assumir posições inseguras,</a:t>
            </a: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Calibri" panose="020F0502020204030204" pitchFamily="34" charset="0"/>
              </a:rPr>
              <a:t>subir escadas ou degraus depressa, distrair, negligenciar, brincar, arriscar, correr, pular, saltar e abusar.</a:t>
            </a:r>
          </a:p>
        </p:txBody>
      </p:sp>
      <p:pic>
        <p:nvPicPr>
          <p:cNvPr id="4" name="Imagem 3"/>
          <p:cNvPicPr>
            <a:picLocks noChangeAspect="1"/>
          </p:cNvPicPr>
          <p:nvPr/>
        </p:nvPicPr>
        <p:blipFill>
          <a:blip r:embed="rId2"/>
          <a:stretch>
            <a:fillRect/>
          </a:stretch>
        </p:blipFill>
        <p:spPr>
          <a:xfrm>
            <a:off x="1963654" y="458128"/>
            <a:ext cx="8327858" cy="463336"/>
          </a:xfrm>
          <a:prstGeom prst="rect">
            <a:avLst/>
          </a:prstGeom>
        </p:spPr>
      </p:pic>
    </p:spTree>
    <p:extLst>
      <p:ext uri="{BB962C8B-B14F-4D97-AF65-F5344CB8AC3E}">
        <p14:creationId xmlns:p14="http://schemas.microsoft.com/office/powerpoint/2010/main" val="2003640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914400" y="1105469"/>
            <a:ext cx="10439400" cy="1678674"/>
          </a:xfrm>
          <a:solidFill>
            <a:schemeClr val="accent6">
              <a:lumMod val="20000"/>
              <a:lumOff val="80000"/>
            </a:schemeClr>
          </a:solidFill>
        </p:spPr>
        <p:txBody>
          <a:bodyPr/>
          <a:lstStyle/>
          <a:p>
            <a:r>
              <a:rPr lang="pt-PT" dirty="0"/>
              <a:t>Distância visual</a:t>
            </a:r>
          </a:p>
          <a:p>
            <a:r>
              <a:rPr lang="pt-PT" dirty="0"/>
              <a:t>A distância visual que devemos manter da tarefa que estamos a realizar, depende da precisão visual da mesma:</a:t>
            </a:r>
          </a:p>
          <a:p>
            <a:endParaRPr lang="pt-PT" dirty="0"/>
          </a:p>
        </p:txBody>
      </p:sp>
      <p:pic>
        <p:nvPicPr>
          <p:cNvPr id="5" name="Imagem 4"/>
          <p:cNvPicPr>
            <a:picLocks noChangeAspect="1"/>
          </p:cNvPicPr>
          <p:nvPr/>
        </p:nvPicPr>
        <p:blipFill>
          <a:blip r:embed="rId2"/>
          <a:stretch>
            <a:fillRect/>
          </a:stretch>
        </p:blipFill>
        <p:spPr>
          <a:xfrm>
            <a:off x="1788802" y="203275"/>
            <a:ext cx="8614395" cy="719390"/>
          </a:xfrm>
          <a:prstGeom prst="rect">
            <a:avLst/>
          </a:prstGeom>
        </p:spPr>
      </p:pic>
      <p:pic>
        <p:nvPicPr>
          <p:cNvPr id="6" name="Imagem 5"/>
          <p:cNvPicPr>
            <a:picLocks noChangeAspect="1"/>
          </p:cNvPicPr>
          <p:nvPr/>
        </p:nvPicPr>
        <p:blipFill>
          <a:blip r:embed="rId3"/>
          <a:stretch>
            <a:fillRect/>
          </a:stretch>
        </p:blipFill>
        <p:spPr>
          <a:xfrm>
            <a:off x="707640" y="2784143"/>
            <a:ext cx="10394581" cy="2688569"/>
          </a:xfrm>
          <a:prstGeom prst="rect">
            <a:avLst/>
          </a:prstGeom>
        </p:spPr>
      </p:pic>
    </p:spTree>
    <p:extLst>
      <p:ext uri="{BB962C8B-B14F-4D97-AF65-F5344CB8AC3E}">
        <p14:creationId xmlns:p14="http://schemas.microsoft.com/office/powerpoint/2010/main" val="641084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2511188" y="1321907"/>
            <a:ext cx="3357349" cy="563408"/>
          </a:xfrm>
          <a:prstGeom prst="rect">
            <a:avLst/>
          </a:prstGeom>
        </p:spPr>
      </p:pic>
      <p:pic>
        <p:nvPicPr>
          <p:cNvPr id="5" name="Marcador de Posição de Conteúdo 4"/>
          <p:cNvPicPr>
            <a:picLocks noGrp="1" noChangeAspect="1"/>
          </p:cNvPicPr>
          <p:nvPr>
            <p:ph idx="1"/>
          </p:nvPr>
        </p:nvPicPr>
        <p:blipFill>
          <a:blip r:embed="rId3"/>
          <a:stretch>
            <a:fillRect/>
          </a:stretch>
        </p:blipFill>
        <p:spPr>
          <a:xfrm>
            <a:off x="7008019" y="232010"/>
            <a:ext cx="2436231" cy="2743202"/>
          </a:xfrm>
          <a:prstGeom prst="rect">
            <a:avLst/>
          </a:prstGeom>
        </p:spPr>
      </p:pic>
      <p:sp>
        <p:nvSpPr>
          <p:cNvPr id="6" name="Retângulo 5"/>
          <p:cNvSpPr/>
          <p:nvPr/>
        </p:nvSpPr>
        <p:spPr>
          <a:xfrm>
            <a:off x="1228299" y="3779848"/>
            <a:ext cx="10058400" cy="1908215"/>
          </a:xfrm>
          <a:prstGeom prst="rect">
            <a:avLst/>
          </a:prstGeom>
          <a:solidFill>
            <a:schemeClr val="accent6">
              <a:lumMod val="40000"/>
              <a:lumOff val="60000"/>
            </a:schemeClr>
          </a:solidFill>
        </p:spPr>
        <p:txBody>
          <a:bodyPr wrap="square">
            <a:spAutoFit/>
          </a:bodyPr>
          <a:lstStyle/>
          <a:p>
            <a:pPr lvl="0" algn="just" fontAlgn="base">
              <a:spcBef>
                <a:spcPct val="0"/>
              </a:spcBef>
              <a:spcAft>
                <a:spcPct val="0"/>
              </a:spcAft>
              <a:defRPr/>
            </a:pPr>
            <a:r>
              <a:rPr lang="pt-PT" sz="2000" b="1" u="sng" dirty="0">
                <a:solidFill>
                  <a:prstClr val="black"/>
                </a:solidFill>
                <a:latin typeface="Arial" charset="0"/>
                <a:cs typeface="Arial" charset="0"/>
              </a:rPr>
              <a:t>O ambiente térmico é definido como o conjunto das variáveis térmicas do posto de trabalho que influenciam o organismo do trabalhador.</a:t>
            </a:r>
          </a:p>
          <a:p>
            <a:pPr lvl="0" algn="just" fontAlgn="base">
              <a:spcBef>
                <a:spcPct val="0"/>
              </a:spcBef>
              <a:spcAft>
                <a:spcPct val="0"/>
              </a:spcAft>
              <a:defRPr/>
            </a:pPr>
            <a:endParaRPr lang="pt-PT" sz="2000" b="1" u="sng" dirty="0">
              <a:solidFill>
                <a:prstClr val="black"/>
              </a:solidFill>
              <a:latin typeface="Arial" charset="0"/>
              <a:cs typeface="Arial" charset="0"/>
            </a:endParaRPr>
          </a:p>
          <a:p>
            <a:pPr lvl="0" algn="just" fontAlgn="base">
              <a:spcBef>
                <a:spcPct val="0"/>
              </a:spcBef>
              <a:spcAft>
                <a:spcPct val="0"/>
              </a:spcAft>
              <a:defRPr/>
            </a:pPr>
            <a:r>
              <a:rPr lang="pt-PT" sz="2000" dirty="0">
                <a:solidFill>
                  <a:prstClr val="black"/>
                </a:solidFill>
                <a:latin typeface="Arial" charset="0"/>
                <a:cs typeface="Arial" charset="0"/>
              </a:rPr>
              <a:t>O ser humano </a:t>
            </a:r>
            <a:r>
              <a:rPr lang="pt-PT" sz="2000" dirty="0" smtClean="0">
                <a:solidFill>
                  <a:prstClr val="black"/>
                </a:solidFill>
                <a:latin typeface="Arial" charset="0"/>
                <a:cs typeface="Arial" charset="0"/>
              </a:rPr>
              <a:t>para sobreviver deverá manter </a:t>
            </a:r>
            <a:r>
              <a:rPr lang="pt-PT" sz="2000" dirty="0">
                <a:solidFill>
                  <a:prstClr val="black"/>
                </a:solidFill>
                <a:latin typeface="Arial" charset="0"/>
                <a:cs typeface="Arial" charset="0"/>
              </a:rPr>
              <a:t>a temperatura interna do organismo (cérebro, coração e órgãos do abdómen) aproximadamente constante (37±0,8 </a:t>
            </a:r>
            <a:r>
              <a:rPr lang="pt-PT" sz="2000" dirty="0" err="1">
                <a:solidFill>
                  <a:prstClr val="black"/>
                </a:solidFill>
                <a:latin typeface="Arial" charset="0"/>
                <a:cs typeface="Arial" charset="0"/>
              </a:rPr>
              <a:t>ºC</a:t>
            </a:r>
            <a:r>
              <a:rPr lang="pt-PT" sz="2000" dirty="0">
                <a:solidFill>
                  <a:prstClr val="black"/>
                </a:solidFill>
                <a:latin typeface="Arial" charset="0"/>
                <a:cs typeface="Arial" charset="0"/>
              </a:rPr>
              <a:t>). </a:t>
            </a:r>
          </a:p>
          <a:p>
            <a:pPr lvl="0" algn="just" fontAlgn="base">
              <a:spcBef>
                <a:spcPct val="0"/>
              </a:spcBef>
              <a:spcAft>
                <a:spcPct val="0"/>
              </a:spcAft>
              <a:defRPr/>
            </a:pPr>
            <a:endParaRPr lang="pt-PT" dirty="0">
              <a:solidFill>
                <a:prstClr val="black"/>
              </a:solidFill>
              <a:latin typeface="Arial" charset="0"/>
              <a:cs typeface="Arial" charset="0"/>
            </a:endParaRPr>
          </a:p>
        </p:txBody>
      </p:sp>
    </p:spTree>
    <p:extLst>
      <p:ext uri="{BB962C8B-B14F-4D97-AF65-F5344CB8AC3E}">
        <p14:creationId xmlns:p14="http://schemas.microsoft.com/office/powerpoint/2010/main" val="871608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739487" y="600502"/>
            <a:ext cx="3359187" cy="560881"/>
          </a:xfrm>
          <a:prstGeom prst="rect">
            <a:avLst/>
          </a:prstGeom>
        </p:spPr>
      </p:pic>
      <p:sp>
        <p:nvSpPr>
          <p:cNvPr id="3" name="Marcador de Posição de Conteúdo 2"/>
          <p:cNvSpPr>
            <a:spLocks noGrp="1"/>
          </p:cNvSpPr>
          <p:nvPr>
            <p:ph idx="1"/>
          </p:nvPr>
        </p:nvSpPr>
        <p:spPr>
          <a:xfrm>
            <a:off x="838199" y="1514901"/>
            <a:ext cx="10639567" cy="4662062"/>
          </a:xfrm>
          <a:solidFill>
            <a:schemeClr val="accent6">
              <a:lumMod val="40000"/>
              <a:lumOff val="60000"/>
            </a:schemeClr>
          </a:solidFill>
        </p:spPr>
        <p:txBody>
          <a:bodyPr>
            <a:normAutofit fontScale="92500" lnSpcReduction="10000"/>
          </a:bodyPr>
          <a:lstStyle/>
          <a:p>
            <a:r>
              <a:rPr lang="pt-PT" dirty="0"/>
              <a:t>A geração de calor depende da nossa atividade, enquanto que a absorção ou dissipação de calor depende do tipo de roupa que trazemos vestida e de um conjunto de variáveis ambientais, nomeadamente:</a:t>
            </a:r>
          </a:p>
          <a:p>
            <a:endParaRPr lang="pt-PT" dirty="0"/>
          </a:p>
          <a:p>
            <a:r>
              <a:rPr lang="pt-PT" dirty="0"/>
              <a:t>Temperatura do ar;</a:t>
            </a:r>
          </a:p>
          <a:p>
            <a:endParaRPr lang="pt-PT" dirty="0"/>
          </a:p>
          <a:p>
            <a:r>
              <a:rPr lang="pt-PT" dirty="0"/>
              <a:t>Temperatura das superfícies que nos rodeiam;</a:t>
            </a:r>
          </a:p>
          <a:p>
            <a:endParaRPr lang="pt-PT" dirty="0"/>
          </a:p>
          <a:p>
            <a:r>
              <a:rPr lang="pt-PT" dirty="0"/>
              <a:t>Velocidade do ar;</a:t>
            </a:r>
          </a:p>
          <a:p>
            <a:endParaRPr lang="pt-PT" dirty="0"/>
          </a:p>
          <a:p>
            <a:r>
              <a:rPr lang="pt-PT" dirty="0"/>
              <a:t>Humidade relativa.</a:t>
            </a:r>
          </a:p>
          <a:p>
            <a:endParaRPr lang="pt-PT" dirty="0"/>
          </a:p>
        </p:txBody>
      </p:sp>
    </p:spTree>
    <p:extLst>
      <p:ext uri="{BB962C8B-B14F-4D97-AF65-F5344CB8AC3E}">
        <p14:creationId xmlns:p14="http://schemas.microsoft.com/office/powerpoint/2010/main" val="2195244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3957851" y="600502"/>
            <a:ext cx="3359187" cy="560881"/>
          </a:xfrm>
          <a:prstGeom prst="rect">
            <a:avLst/>
          </a:prstGeom>
        </p:spPr>
      </p:pic>
      <p:sp>
        <p:nvSpPr>
          <p:cNvPr id="3" name="Marcador de Posição de Conteúdo 2"/>
          <p:cNvSpPr>
            <a:spLocks noGrp="1"/>
          </p:cNvSpPr>
          <p:nvPr>
            <p:ph idx="1"/>
          </p:nvPr>
        </p:nvSpPr>
        <p:spPr>
          <a:xfrm>
            <a:off x="838200" y="1378424"/>
            <a:ext cx="10515600" cy="2565779"/>
          </a:xfrm>
          <a:solidFill>
            <a:schemeClr val="accent6">
              <a:lumMod val="40000"/>
              <a:lumOff val="60000"/>
            </a:schemeClr>
          </a:solidFill>
        </p:spPr>
        <p:txBody>
          <a:bodyPr/>
          <a:lstStyle/>
          <a:p>
            <a:r>
              <a:rPr lang="pt-PT" dirty="0"/>
              <a:t>Quando expostos a ambientes térmicos desfavoráveis, a concentração e a capacidade física dos trabalhadores são afetadas, o que naturalmente irá comprometer a produtividade da empresa e, não menos importante, irá criar condições favoráveis à ocorrência de acidentes de trabalho.</a:t>
            </a:r>
          </a:p>
          <a:p>
            <a:endParaRPr lang="pt-PT" dirty="0"/>
          </a:p>
        </p:txBody>
      </p:sp>
    </p:spTree>
    <p:extLst>
      <p:ext uri="{BB962C8B-B14F-4D97-AF65-F5344CB8AC3E}">
        <p14:creationId xmlns:p14="http://schemas.microsoft.com/office/powerpoint/2010/main" val="3923066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2811440" y="451301"/>
            <a:ext cx="5357385" cy="558633"/>
          </a:xfrm>
          <a:prstGeom prst="rect">
            <a:avLst/>
          </a:prstGeom>
        </p:spPr>
      </p:pic>
      <p:pic>
        <p:nvPicPr>
          <p:cNvPr id="5" name="Marcador de Posição de Conteúdo 4"/>
          <p:cNvPicPr>
            <a:picLocks noGrp="1" noChangeAspect="1"/>
          </p:cNvPicPr>
          <p:nvPr>
            <p:ph idx="1"/>
          </p:nvPr>
        </p:nvPicPr>
        <p:blipFill>
          <a:blip r:embed="rId3"/>
          <a:stretch>
            <a:fillRect/>
          </a:stretch>
        </p:blipFill>
        <p:spPr>
          <a:xfrm>
            <a:off x="1514902" y="1201003"/>
            <a:ext cx="8379724" cy="4998255"/>
          </a:xfrm>
          <a:prstGeom prst="rect">
            <a:avLst/>
          </a:prstGeom>
        </p:spPr>
      </p:pic>
    </p:spTree>
    <p:extLst>
      <p:ext uri="{BB962C8B-B14F-4D97-AF65-F5344CB8AC3E}">
        <p14:creationId xmlns:p14="http://schemas.microsoft.com/office/powerpoint/2010/main" val="2308843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160885" y="273880"/>
            <a:ext cx="5870230" cy="558633"/>
          </a:xfrm>
          <a:prstGeom prst="rect">
            <a:avLst/>
          </a:prstGeom>
        </p:spPr>
      </p:pic>
      <p:sp>
        <p:nvSpPr>
          <p:cNvPr id="3" name="Marcador de Posição de Conteúdo 2"/>
          <p:cNvSpPr>
            <a:spLocks noGrp="1"/>
          </p:cNvSpPr>
          <p:nvPr>
            <p:ph idx="1"/>
          </p:nvPr>
        </p:nvSpPr>
        <p:spPr>
          <a:xfrm>
            <a:off x="838200" y="1050878"/>
            <a:ext cx="10707806" cy="4694829"/>
          </a:xfrm>
          <a:solidFill>
            <a:schemeClr val="accent6">
              <a:lumMod val="40000"/>
              <a:lumOff val="60000"/>
            </a:schemeClr>
          </a:solidFill>
        </p:spPr>
        <p:txBody>
          <a:bodyPr>
            <a:normAutofit fontScale="92500" lnSpcReduction="20000"/>
          </a:bodyPr>
          <a:lstStyle/>
          <a:p>
            <a:pPr algn="just">
              <a:defRPr/>
            </a:pPr>
            <a:r>
              <a:rPr lang="pt-PT" b="1" dirty="0"/>
              <a:t>Contaminação biológica </a:t>
            </a:r>
            <a:r>
              <a:rPr lang="pt-PT" dirty="0"/>
              <a:t>é o processo de introdução e adaptação de espécies que não fazem parte naturalmente de um dado ecossistema, mas que se naturalizam e passam a provocar mudanças em seu funcionamento</a:t>
            </a:r>
            <a:r>
              <a:rPr lang="pt-PT" dirty="0" smtClean="0"/>
              <a:t>.</a:t>
            </a:r>
            <a:endParaRPr lang="pt-PT" dirty="0"/>
          </a:p>
          <a:p>
            <a:pPr algn="just">
              <a:defRPr/>
            </a:pPr>
            <a:r>
              <a:rPr lang="pt-PT" b="1" u="sng" dirty="0"/>
              <a:t>Fatores infeciosos:</a:t>
            </a:r>
          </a:p>
          <a:p>
            <a:pPr algn="just">
              <a:defRPr/>
            </a:pPr>
            <a:endParaRPr lang="pt-PT" dirty="0"/>
          </a:p>
          <a:p>
            <a:pPr algn="just">
              <a:defRPr/>
            </a:pPr>
            <a:r>
              <a:rPr lang="pt-PT" dirty="0" err="1"/>
              <a:t>Batérias</a:t>
            </a:r>
            <a:endParaRPr lang="pt-PT" dirty="0"/>
          </a:p>
          <a:p>
            <a:pPr algn="just">
              <a:defRPr/>
            </a:pPr>
            <a:endParaRPr lang="pt-PT" dirty="0"/>
          </a:p>
          <a:p>
            <a:pPr algn="just">
              <a:defRPr/>
            </a:pPr>
            <a:r>
              <a:rPr lang="pt-PT" dirty="0"/>
              <a:t>Vírus</a:t>
            </a:r>
          </a:p>
          <a:p>
            <a:pPr algn="just">
              <a:defRPr/>
            </a:pPr>
            <a:endParaRPr lang="pt-PT" dirty="0"/>
          </a:p>
          <a:p>
            <a:pPr algn="just">
              <a:defRPr/>
            </a:pPr>
            <a:r>
              <a:rPr lang="pt-PT" dirty="0"/>
              <a:t>Fungos</a:t>
            </a:r>
          </a:p>
          <a:p>
            <a:pPr algn="just">
              <a:defRPr/>
            </a:pPr>
            <a:endParaRPr lang="pt-PT" dirty="0"/>
          </a:p>
          <a:p>
            <a:pPr algn="just">
              <a:defRPr/>
            </a:pPr>
            <a:r>
              <a:rPr lang="pt-PT" dirty="0"/>
              <a:t>Parasitas</a:t>
            </a:r>
          </a:p>
          <a:p>
            <a:endParaRPr lang="pt-PT" dirty="0"/>
          </a:p>
        </p:txBody>
      </p:sp>
    </p:spTree>
    <p:extLst>
      <p:ext uri="{BB962C8B-B14F-4D97-AF65-F5344CB8AC3E}">
        <p14:creationId xmlns:p14="http://schemas.microsoft.com/office/powerpoint/2010/main" val="2099872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1856096" y="448836"/>
            <a:ext cx="8487483" cy="847702"/>
          </a:xfrm>
          <a:prstGeom prst="rect">
            <a:avLst/>
          </a:prstGeom>
          <a:solidFill>
            <a:schemeClr val="accent6">
              <a:lumMod val="60000"/>
              <a:lumOff val="40000"/>
            </a:schemeClr>
          </a:solidFill>
        </p:spPr>
      </p:pic>
      <p:sp>
        <p:nvSpPr>
          <p:cNvPr id="3" name="Marcador de Posição de Conteúdo 2"/>
          <p:cNvSpPr>
            <a:spLocks noGrp="1"/>
          </p:cNvSpPr>
          <p:nvPr>
            <p:ph idx="1"/>
          </p:nvPr>
        </p:nvSpPr>
        <p:spPr>
          <a:xfrm>
            <a:off x="797257" y="1607261"/>
            <a:ext cx="10912522" cy="4351338"/>
          </a:xfrm>
          <a:solidFill>
            <a:schemeClr val="accent6">
              <a:lumMod val="20000"/>
              <a:lumOff val="80000"/>
            </a:schemeClr>
          </a:solidFill>
        </p:spPr>
        <p:txBody>
          <a:bodyPr>
            <a:normAutofit lnSpcReduction="10000"/>
          </a:bodyPr>
          <a:lstStyle/>
          <a:p>
            <a:pPr marL="0" lvl="0" indent="0" algn="just" fontAlgn="base">
              <a:lnSpc>
                <a:spcPct val="100000"/>
              </a:lnSpc>
              <a:spcBef>
                <a:spcPct val="0"/>
              </a:spcBef>
              <a:spcAft>
                <a:spcPct val="0"/>
              </a:spcAft>
              <a:buNone/>
            </a:pPr>
            <a:endParaRPr lang="pt-PT" sz="1800" dirty="0">
              <a:solidFill>
                <a:prstClr val="black"/>
              </a:solidFill>
              <a:latin typeface="Arial" charset="0"/>
              <a:cs typeface="Arial" charset="0"/>
            </a:endParaRPr>
          </a:p>
          <a:p>
            <a:pPr marL="0" lvl="0" indent="0" algn="just" fontAlgn="base">
              <a:lnSpc>
                <a:spcPct val="100000"/>
              </a:lnSpc>
              <a:spcBef>
                <a:spcPct val="0"/>
              </a:spcBef>
              <a:spcAft>
                <a:spcPct val="0"/>
              </a:spcAft>
              <a:buNone/>
            </a:pPr>
            <a:r>
              <a:rPr lang="pt-PT" sz="1800" b="1" dirty="0">
                <a:solidFill>
                  <a:prstClr val="black"/>
                </a:solidFill>
                <a:latin typeface="Arial" charset="0"/>
                <a:cs typeface="Arial" charset="0"/>
              </a:rPr>
              <a:t>Exemplo:</a:t>
            </a:r>
          </a:p>
          <a:p>
            <a:pPr marL="0" lvl="0" indent="0" algn="just" fontAlgn="base">
              <a:lnSpc>
                <a:spcPct val="100000"/>
              </a:lnSpc>
              <a:spcBef>
                <a:spcPct val="0"/>
              </a:spcBef>
              <a:spcAft>
                <a:spcPct val="0"/>
              </a:spcAft>
              <a:buNone/>
            </a:pPr>
            <a:endParaRPr lang="pt-PT" sz="1800" b="1" dirty="0">
              <a:solidFill>
                <a:prstClr val="black"/>
              </a:solidFill>
              <a:latin typeface="Arial" charset="0"/>
              <a:cs typeface="Arial" charset="0"/>
            </a:endParaRPr>
          </a:p>
          <a:p>
            <a:pPr marL="0" lvl="0" indent="0" algn="just" fontAlgn="base">
              <a:lnSpc>
                <a:spcPct val="100000"/>
              </a:lnSpc>
              <a:spcBef>
                <a:spcPct val="0"/>
              </a:spcBef>
              <a:spcAft>
                <a:spcPct val="0"/>
              </a:spcAft>
              <a:buNone/>
            </a:pPr>
            <a:r>
              <a:rPr lang="pt-PT" sz="1800" b="1" dirty="0">
                <a:solidFill>
                  <a:prstClr val="black"/>
                </a:solidFill>
                <a:latin typeface="Arial" charset="0"/>
                <a:cs typeface="Arial" charset="0"/>
              </a:rPr>
              <a:t>2. Procedimentos de alerta</a:t>
            </a:r>
          </a:p>
          <a:p>
            <a:pPr marL="0" lvl="0" indent="0" algn="just" fontAlgn="base">
              <a:lnSpc>
                <a:spcPct val="100000"/>
              </a:lnSpc>
              <a:spcBef>
                <a:spcPct val="0"/>
              </a:spcBef>
              <a:spcAft>
                <a:spcPct val="0"/>
              </a:spcAft>
              <a:buNone/>
            </a:pPr>
            <a:endParaRPr lang="pt-PT" sz="1800" dirty="0">
              <a:solidFill>
                <a:prstClr val="black"/>
              </a:solidFill>
              <a:latin typeface="Arial" charset="0"/>
              <a:cs typeface="Arial" charset="0"/>
            </a:endParaRPr>
          </a:p>
          <a:p>
            <a:pPr marL="0" lvl="0" indent="0" algn="just" fontAlgn="base">
              <a:lnSpc>
                <a:spcPct val="100000"/>
              </a:lnSpc>
              <a:spcBef>
                <a:spcPct val="0"/>
              </a:spcBef>
              <a:spcAft>
                <a:spcPct val="0"/>
              </a:spcAft>
              <a:buNone/>
            </a:pPr>
            <a:r>
              <a:rPr lang="pt-PT" sz="1800" dirty="0">
                <a:solidFill>
                  <a:prstClr val="black"/>
                </a:solidFill>
                <a:latin typeface="Arial" charset="0"/>
                <a:cs typeface="Arial" charset="0"/>
              </a:rPr>
              <a:t>Aquando de um alarme compete ao telefonista alertar as forças de socorro, nomeadamente os bombeiros, e outros meios caso seja necessário.</a:t>
            </a:r>
          </a:p>
          <a:p>
            <a:pPr marL="0" lvl="0" indent="0" algn="just" fontAlgn="base">
              <a:lnSpc>
                <a:spcPct val="100000"/>
              </a:lnSpc>
              <a:spcBef>
                <a:spcPct val="0"/>
              </a:spcBef>
              <a:spcAft>
                <a:spcPct val="0"/>
              </a:spcAft>
              <a:buNone/>
            </a:pPr>
            <a:endParaRPr lang="pt-PT" sz="1800" dirty="0">
              <a:solidFill>
                <a:prstClr val="black"/>
              </a:solidFill>
              <a:latin typeface="Arial" charset="0"/>
              <a:cs typeface="Arial" charset="0"/>
            </a:endParaRPr>
          </a:p>
          <a:p>
            <a:pPr marL="0" lvl="0" indent="0" algn="just" fontAlgn="base">
              <a:lnSpc>
                <a:spcPct val="100000"/>
              </a:lnSpc>
              <a:spcBef>
                <a:spcPct val="0"/>
              </a:spcBef>
              <a:spcAft>
                <a:spcPct val="0"/>
              </a:spcAft>
              <a:buNone/>
            </a:pPr>
            <a:r>
              <a:rPr lang="pt-PT" sz="1800" dirty="0">
                <a:solidFill>
                  <a:prstClr val="black"/>
                </a:solidFill>
                <a:latin typeface="Arial" charset="0"/>
                <a:cs typeface="Arial" charset="0"/>
              </a:rPr>
              <a:t>Pretende-se que a transmissão de informação às forças de socorro seja efetuada de uma forma rápida e clara. </a:t>
            </a:r>
          </a:p>
          <a:p>
            <a:pPr marL="0" lvl="0" indent="0" algn="just" fontAlgn="base">
              <a:lnSpc>
                <a:spcPct val="100000"/>
              </a:lnSpc>
              <a:spcBef>
                <a:spcPct val="0"/>
              </a:spcBef>
              <a:spcAft>
                <a:spcPct val="0"/>
              </a:spcAft>
              <a:buNone/>
            </a:pPr>
            <a:r>
              <a:rPr lang="pt-PT" sz="1800" dirty="0">
                <a:solidFill>
                  <a:prstClr val="black"/>
                </a:solidFill>
                <a:latin typeface="Arial" charset="0"/>
                <a:cs typeface="Arial" charset="0"/>
              </a:rPr>
              <a:t>Deste modo, a informação a transmitir deverá conter:</a:t>
            </a:r>
          </a:p>
          <a:p>
            <a:pPr marL="0" lvl="0" indent="0" algn="just" fontAlgn="base">
              <a:lnSpc>
                <a:spcPct val="100000"/>
              </a:lnSpc>
              <a:spcBef>
                <a:spcPct val="0"/>
              </a:spcBef>
              <a:spcAft>
                <a:spcPct val="0"/>
              </a:spcAft>
              <a:buNone/>
            </a:pPr>
            <a:endParaRPr lang="pt-PT" sz="1800" dirty="0">
              <a:solidFill>
                <a:prstClr val="black"/>
              </a:solidFill>
              <a:latin typeface="Arial" charset="0"/>
              <a:cs typeface="Arial" charset="0"/>
            </a:endParaRPr>
          </a:p>
          <a:p>
            <a:pPr marL="285750" lvl="0" indent="-285750" algn="just" fontAlgn="base">
              <a:lnSpc>
                <a:spcPct val="100000"/>
              </a:lnSpc>
              <a:spcBef>
                <a:spcPct val="0"/>
              </a:spcBef>
              <a:spcAft>
                <a:spcPct val="0"/>
              </a:spcAft>
              <a:buFontTx/>
              <a:buChar char="-"/>
            </a:pPr>
            <a:r>
              <a:rPr lang="pt-PT" sz="1800" dirty="0">
                <a:solidFill>
                  <a:prstClr val="black"/>
                </a:solidFill>
                <a:latin typeface="Arial" charset="0"/>
                <a:cs typeface="Arial" charset="0"/>
              </a:rPr>
              <a:t>a identificação; </a:t>
            </a:r>
          </a:p>
          <a:p>
            <a:pPr marL="285750" lvl="0" indent="-285750" algn="just" fontAlgn="base">
              <a:lnSpc>
                <a:spcPct val="100000"/>
              </a:lnSpc>
              <a:spcBef>
                <a:spcPct val="0"/>
              </a:spcBef>
              <a:spcAft>
                <a:spcPct val="0"/>
              </a:spcAft>
              <a:buFontTx/>
              <a:buChar char="-"/>
            </a:pPr>
            <a:r>
              <a:rPr lang="pt-PT" sz="1800" dirty="0">
                <a:solidFill>
                  <a:prstClr val="black"/>
                </a:solidFill>
                <a:latin typeface="Arial" charset="0"/>
                <a:cs typeface="Arial" charset="0"/>
              </a:rPr>
              <a:t>a localização; </a:t>
            </a:r>
          </a:p>
          <a:p>
            <a:pPr marL="285750" lvl="0" indent="-285750" algn="just" fontAlgn="base">
              <a:lnSpc>
                <a:spcPct val="100000"/>
              </a:lnSpc>
              <a:spcBef>
                <a:spcPct val="0"/>
              </a:spcBef>
              <a:spcAft>
                <a:spcPct val="0"/>
              </a:spcAft>
              <a:buFontTx/>
              <a:buChar char="-"/>
            </a:pPr>
            <a:r>
              <a:rPr lang="pt-PT" sz="1800" dirty="0">
                <a:solidFill>
                  <a:prstClr val="black"/>
                </a:solidFill>
                <a:latin typeface="Arial" charset="0"/>
                <a:cs typeface="Arial" charset="0"/>
              </a:rPr>
              <a:t>breve explicação da situação;</a:t>
            </a:r>
          </a:p>
          <a:p>
            <a:pPr marL="285750" lvl="0" indent="-285750" algn="just" fontAlgn="base">
              <a:lnSpc>
                <a:spcPct val="100000"/>
              </a:lnSpc>
              <a:spcBef>
                <a:spcPct val="0"/>
              </a:spcBef>
              <a:spcAft>
                <a:spcPct val="0"/>
              </a:spcAft>
              <a:buFontTx/>
              <a:buChar char="-"/>
            </a:pPr>
            <a:r>
              <a:rPr lang="pt-PT" sz="1800" dirty="0">
                <a:solidFill>
                  <a:prstClr val="black"/>
                </a:solidFill>
                <a:latin typeface="Arial" charset="0"/>
                <a:cs typeface="Arial" charset="0"/>
              </a:rPr>
              <a:t>os contactos.</a:t>
            </a:r>
          </a:p>
          <a:p>
            <a:endParaRPr lang="pt-PT" dirty="0"/>
          </a:p>
        </p:txBody>
      </p:sp>
    </p:spTree>
    <p:extLst>
      <p:ext uri="{BB962C8B-B14F-4D97-AF65-F5344CB8AC3E}">
        <p14:creationId xmlns:p14="http://schemas.microsoft.com/office/powerpoint/2010/main" val="2986132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77422" y="594501"/>
            <a:ext cx="6992921" cy="6806472"/>
          </a:xfrm>
          <a:prstGeom prst="rect">
            <a:avLst/>
          </a:prstGeom>
        </p:spPr>
      </p:pic>
      <p:pic>
        <p:nvPicPr>
          <p:cNvPr id="3" name="Imagem 2"/>
          <p:cNvPicPr>
            <a:picLocks noChangeAspect="1"/>
          </p:cNvPicPr>
          <p:nvPr/>
        </p:nvPicPr>
        <p:blipFill>
          <a:blip r:embed="rId3"/>
          <a:stretch>
            <a:fillRect/>
          </a:stretch>
        </p:blipFill>
        <p:spPr>
          <a:xfrm>
            <a:off x="7061147" y="3997737"/>
            <a:ext cx="4486275" cy="3257550"/>
          </a:xfrm>
          <a:prstGeom prst="rect">
            <a:avLst/>
          </a:prstGeom>
        </p:spPr>
      </p:pic>
      <p:pic>
        <p:nvPicPr>
          <p:cNvPr id="4" name="Imagem 3"/>
          <p:cNvPicPr>
            <a:picLocks noChangeAspect="1"/>
          </p:cNvPicPr>
          <p:nvPr/>
        </p:nvPicPr>
        <p:blipFill>
          <a:blip r:embed="rId4"/>
          <a:stretch>
            <a:fillRect/>
          </a:stretch>
        </p:blipFill>
        <p:spPr>
          <a:xfrm>
            <a:off x="7769217" y="825912"/>
            <a:ext cx="4582007" cy="3171825"/>
          </a:xfrm>
          <a:prstGeom prst="rect">
            <a:avLst/>
          </a:prstGeom>
        </p:spPr>
      </p:pic>
      <p:pic>
        <p:nvPicPr>
          <p:cNvPr id="5" name="Imagem 4"/>
          <p:cNvPicPr>
            <a:picLocks noChangeAspect="1"/>
          </p:cNvPicPr>
          <p:nvPr/>
        </p:nvPicPr>
        <p:blipFill>
          <a:blip r:embed="rId5"/>
          <a:stretch>
            <a:fillRect/>
          </a:stretch>
        </p:blipFill>
        <p:spPr>
          <a:xfrm>
            <a:off x="5861783" y="-138175"/>
            <a:ext cx="3282217" cy="3171825"/>
          </a:xfrm>
          <a:prstGeom prst="rect">
            <a:avLst/>
          </a:prstGeom>
        </p:spPr>
      </p:pic>
    </p:spTree>
    <p:extLst>
      <p:ext uri="{BB962C8B-B14F-4D97-AF65-F5344CB8AC3E}">
        <p14:creationId xmlns:p14="http://schemas.microsoft.com/office/powerpoint/2010/main" val="2411235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165920"/>
            <a:ext cx="11883829" cy="6309420"/>
          </a:xfrm>
          <a:prstGeom prst="rect">
            <a:avLst/>
          </a:prstGeom>
          <a:solidFill>
            <a:schemeClr val="accent6">
              <a:lumMod val="20000"/>
              <a:lumOff val="80000"/>
            </a:schemeClr>
          </a:solidFill>
        </p:spPr>
        <p:txBody>
          <a:bodyPr wrap="square">
            <a:spAutoFit/>
          </a:bodyPr>
          <a:lstStyle/>
          <a:p>
            <a:endParaRPr lang="pt-PT" sz="3200" b="1" i="0" u="none" strike="noStrike" baseline="0" dirty="0" smtClean="0">
              <a:solidFill>
                <a:srgbClr val="000000"/>
              </a:solidFill>
              <a:latin typeface="Calibri" panose="020F0502020204030204" pitchFamily="34" charset="0"/>
            </a:endParaRPr>
          </a:p>
          <a:p>
            <a:endParaRPr lang="pt-PT" sz="3200" b="1" i="0" u="none" strike="noStrike" baseline="0" dirty="0" smtClean="0">
              <a:solidFill>
                <a:srgbClr val="00B050"/>
              </a:solidFill>
              <a:effectLst>
                <a:outerShdw blurRad="38100" dist="38100" dir="2700000" algn="tl">
                  <a:srgbClr val="000000">
                    <a:alpha val="43137"/>
                  </a:srgbClr>
                </a:outerShdw>
              </a:effectLst>
              <a:latin typeface="Calibri" panose="020F0502020204030204" pitchFamily="34" charset="0"/>
            </a:endParaRPr>
          </a:p>
          <a:p>
            <a:r>
              <a:rPr lang="pt-PT" sz="3200" b="1" i="0" u="none" strike="noStrike" baseline="0" dirty="0" smtClean="0">
                <a:solidFill>
                  <a:srgbClr val="0070C0"/>
                </a:solidFill>
                <a:effectLst>
                  <a:outerShdw blurRad="38100" dist="38100" dir="2700000" algn="tl">
                    <a:srgbClr val="000000">
                      <a:alpha val="43137"/>
                    </a:srgbClr>
                  </a:outerShdw>
                </a:effectLst>
                <a:latin typeface="Calibri" panose="020F0502020204030204" pitchFamily="34" charset="0"/>
              </a:rPr>
              <a:t>Acidentes de Trabalho: reparação</a:t>
            </a:r>
          </a:p>
          <a:p>
            <a:endParaRPr lang="pt-PT" sz="3200" b="0" i="0" u="none" strike="noStrike" baseline="0" dirty="0" smtClean="0">
              <a:solidFill>
                <a:srgbClr val="000000"/>
              </a:solidFill>
              <a:latin typeface="Calibri" panose="020F0502020204030204" pitchFamily="34" charset="0"/>
            </a:endParaRPr>
          </a:p>
          <a:p>
            <a:pPr marL="457200" indent="-457200">
              <a:buAutoNum type="alphaLcParenR"/>
            </a:pPr>
            <a:r>
              <a:rPr lang="pt-PT" sz="2400" b="1" i="0" u="sng" strike="noStrike" baseline="0" dirty="0" smtClean="0">
                <a:solidFill>
                  <a:srgbClr val="912F83"/>
                </a:solidFill>
                <a:latin typeface="Arial" panose="020B0604020202020204" pitchFamily="34" charset="0"/>
              </a:rPr>
              <a:t>Em espécie</a:t>
            </a:r>
          </a:p>
          <a:p>
            <a:endParaRPr lang="pt-PT" sz="2000" b="1" i="0" u="none" strike="noStrike" baseline="0" dirty="0" smtClean="0">
              <a:solidFill>
                <a:srgbClr val="000000"/>
              </a:solidFill>
              <a:latin typeface="Arial" panose="020B0604020202020204" pitchFamily="34" charset="0"/>
            </a:endParaRPr>
          </a:p>
          <a:p>
            <a:r>
              <a:rPr lang="pt-PT" sz="2000" b="1" i="0" u="none" strike="noStrike" baseline="0" dirty="0" smtClean="0">
                <a:solidFill>
                  <a:srgbClr val="000000"/>
                </a:solidFill>
                <a:latin typeface="Arial" panose="020B0604020202020204" pitchFamily="34" charset="0"/>
              </a:rPr>
              <a:t>Prestações de natureza médica, cirúrgica, farmacêutica, hospitalar e quaisquer outras, seja qual for a sua forma, desde que necessárias e adequadas ao restabelecimento do estado de saúde e da capacidade de trabalho ou de ganho do sinistrado e à sua recuperação para a vida ativa;</a:t>
            </a:r>
          </a:p>
          <a:p>
            <a:endParaRPr lang="pt-PT" sz="2000" dirty="0">
              <a:solidFill>
                <a:srgbClr val="000000"/>
              </a:solidFill>
              <a:latin typeface="Arial" panose="020B0604020202020204" pitchFamily="34" charset="0"/>
            </a:endParaRPr>
          </a:p>
          <a:p>
            <a:r>
              <a:rPr lang="pt-PT" sz="2400" b="1" i="0" u="sng" strike="noStrike" baseline="0" dirty="0" smtClean="0">
                <a:solidFill>
                  <a:srgbClr val="912F83"/>
                </a:solidFill>
                <a:latin typeface="Arial" panose="020B0604020202020204" pitchFamily="34" charset="0"/>
              </a:rPr>
              <a:t>b) Em dinheiro</a:t>
            </a:r>
          </a:p>
          <a:p>
            <a:endParaRPr lang="pt-PT" sz="2000" b="1" dirty="0">
              <a:solidFill>
                <a:srgbClr val="000000"/>
              </a:solidFill>
              <a:latin typeface="Arial" panose="020B0604020202020204" pitchFamily="34" charset="0"/>
            </a:endParaRPr>
          </a:p>
          <a:p>
            <a:r>
              <a:rPr lang="pt-PT" sz="2000" b="1" i="0" u="none" strike="noStrike" baseline="0" dirty="0" smtClean="0">
                <a:solidFill>
                  <a:srgbClr val="000000"/>
                </a:solidFill>
                <a:latin typeface="Arial" panose="020B0604020202020204" pitchFamily="34" charset="0"/>
              </a:rPr>
              <a:t>Indemnização por incapacidade temporária absoluta ou parcial para o trabalho; indemnização em capital ou pensão vitalícia correspondente à redução na capacidade de trabalho ou de ganho, em caso de incapacidade permanente; pensões aos familiares do sinistrado; subsídio por situações de elevada incapacidade permanente; subsídio para readaptação de habitação, e subsídio por morte e despesas de funeral.</a:t>
            </a:r>
            <a:endParaRPr lang="pt-PT" sz="2000" b="1" dirty="0"/>
          </a:p>
        </p:txBody>
      </p:sp>
      <p:sp>
        <p:nvSpPr>
          <p:cNvPr id="4" name="Retângulo 3"/>
          <p:cNvSpPr/>
          <p:nvPr/>
        </p:nvSpPr>
        <p:spPr>
          <a:xfrm>
            <a:off x="504967" y="243513"/>
            <a:ext cx="11378862" cy="707886"/>
          </a:xfrm>
          <a:prstGeom prst="rect">
            <a:avLst/>
          </a:prstGeom>
          <a:noFill/>
        </p:spPr>
        <p:txBody>
          <a:bodyPr wrap="square" lIns="91440" tIns="45720" rIns="91440" bIns="45720">
            <a:spAutoFit/>
          </a:bodyPr>
          <a:lstStyle/>
          <a:p>
            <a:pPr algn="ctr"/>
            <a:r>
              <a:rPr lang="pt-PT" sz="4000" b="1" i="0" u="none" strike="noStrike" cap="none" spc="0" baseline="0" dirty="0" smtClean="0">
                <a:ln w="22225">
                  <a:solidFill>
                    <a:schemeClr val="accent2"/>
                  </a:solidFill>
                  <a:prstDash val="solid"/>
                </a:ln>
                <a:solidFill>
                  <a:srgbClr val="FF0000"/>
                </a:solidFill>
                <a:effectLst/>
                <a:latin typeface="Calibri" panose="020F0502020204030204" pitchFamily="34" charset="0"/>
              </a:rPr>
              <a:t>Higiene,</a:t>
            </a:r>
            <a:r>
              <a:rPr lang="pt-PT" sz="4000" b="1" i="0" u="none" strike="noStrike" cap="none" spc="0" dirty="0" smtClean="0">
                <a:ln w="22225">
                  <a:solidFill>
                    <a:schemeClr val="accent2"/>
                  </a:solidFill>
                  <a:prstDash val="solid"/>
                </a:ln>
                <a:solidFill>
                  <a:srgbClr val="FF0000"/>
                </a:solidFill>
                <a:effectLst/>
                <a:latin typeface="Calibri" panose="020F0502020204030204" pitchFamily="34" charset="0"/>
              </a:rPr>
              <a:t> Segurança e Saúde no trabalho</a:t>
            </a:r>
            <a:endParaRPr lang="pt-PT" sz="40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394307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91069" y="158728"/>
            <a:ext cx="12000931" cy="5693866"/>
          </a:xfrm>
          <a:prstGeom prst="rect">
            <a:avLst/>
          </a:prstGeom>
          <a:solidFill>
            <a:schemeClr val="accent6">
              <a:lumMod val="20000"/>
              <a:lumOff val="80000"/>
            </a:schemeClr>
          </a:solidFill>
          <a:ln>
            <a:noFill/>
          </a:ln>
        </p:spPr>
        <p:txBody>
          <a:bodyPr wrap="square">
            <a:spAutoFit/>
          </a:bodyPr>
          <a:lstStyle/>
          <a:p>
            <a:endParaRPr lang="pt-PT" sz="3200" b="1" i="0" u="none" strike="noStrike" baseline="0" dirty="0" smtClean="0">
              <a:solidFill>
                <a:srgbClr val="000000"/>
              </a:solidFill>
              <a:latin typeface="Calibri" panose="020F0502020204030204" pitchFamily="34" charset="0"/>
            </a:endParaRPr>
          </a:p>
          <a:p>
            <a:endParaRPr lang="pt-PT" sz="3200" b="1" i="0" u="none" strike="noStrike" baseline="0" dirty="0" smtClean="0">
              <a:solidFill>
                <a:srgbClr val="000000"/>
              </a:solidFill>
              <a:latin typeface="Calibri" panose="020F0502020204030204" pitchFamily="34" charset="0"/>
            </a:endParaRPr>
          </a:p>
          <a:p>
            <a:r>
              <a:rPr lang="pt-PT" sz="3200" b="1" i="0" u="none" strike="noStrike" baseline="0" dirty="0" smtClean="0">
                <a:solidFill>
                  <a:srgbClr val="0070C0"/>
                </a:solidFill>
                <a:effectLst>
                  <a:outerShdw blurRad="38100" dist="38100" dir="2700000" algn="tl">
                    <a:srgbClr val="000000">
                      <a:alpha val="43137"/>
                    </a:srgbClr>
                  </a:outerShdw>
                </a:effectLst>
                <a:latin typeface="Calibri" panose="020F0502020204030204" pitchFamily="34" charset="0"/>
              </a:rPr>
              <a:t>Acidentes de Trabalho: sem direito à reparação</a:t>
            </a:r>
            <a:endParaRPr lang="pt-PT" sz="3200" b="0" i="0" u="none" strike="noStrike" baseline="0" dirty="0" smtClean="0">
              <a:solidFill>
                <a:srgbClr val="0070C0"/>
              </a:solidFill>
              <a:effectLst>
                <a:outerShdw blurRad="38100" dist="38100" dir="2700000" algn="tl">
                  <a:srgbClr val="000000">
                    <a:alpha val="43137"/>
                  </a:srgbClr>
                </a:outerShdw>
              </a:effectLst>
              <a:latin typeface="Calibri" panose="020F0502020204030204" pitchFamily="34" charset="0"/>
            </a:endParaRPr>
          </a:p>
          <a:p>
            <a:endParaRPr lang="pt-PT" sz="2800" b="0" i="0" u="none" strike="noStrike" baseline="0" dirty="0" smtClean="0">
              <a:solidFill>
                <a:srgbClr val="000000"/>
              </a:solidFill>
              <a:latin typeface="Arial" panose="020B0604020202020204" pitchFamily="34" charset="0"/>
            </a:endParaRPr>
          </a:p>
          <a:p>
            <a:r>
              <a:rPr lang="pt-PT" sz="2000" b="0"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Arial" panose="020B0604020202020204" pitchFamily="34" charset="0"/>
              </a:rPr>
              <a:t>Que for dolosamente provocado pelo sinistrado ou provier de seu ato ou omissão, que importe violação, sem causa justificativa, das condições de segurança estabelecidas pela entidade empregadora ou previstas na lei;</a:t>
            </a:r>
          </a:p>
          <a:p>
            <a:endParaRPr lang="pt-PT" sz="2000" b="1" i="0" u="none" strike="noStrike" baseline="0" dirty="0" smtClean="0">
              <a:solidFill>
                <a:srgbClr val="000000"/>
              </a:solidFill>
              <a:latin typeface="Arial" panose="020B0604020202020204" pitchFamily="34" charset="0"/>
            </a:endParaRP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Arial" panose="020B0604020202020204" pitchFamily="34" charset="0"/>
              </a:rPr>
              <a:t>Que provier exclusivamente de negligência grosseira do sinistrado;</a:t>
            </a:r>
          </a:p>
          <a:p>
            <a:endParaRPr lang="pt-PT" sz="2000" b="1" i="0" u="none" strike="noStrike" baseline="0" dirty="0" smtClean="0">
              <a:solidFill>
                <a:srgbClr val="000000"/>
              </a:solidFill>
              <a:latin typeface="Arial" panose="020B0604020202020204" pitchFamily="34" charset="0"/>
            </a:endParaRP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Arial" panose="020B0604020202020204" pitchFamily="34" charset="0"/>
              </a:rPr>
              <a:t>Que resultar da privação permanente ou acidental do uso da razão do sinistrado, nos termos da lei civil, salvo se tal privação derivar da própria prestação do trabalho, for independente da vontade do sinistrado ou se a entidade empregadora ou o seu representante, conhecendo o estado do sinistrado, consentir na prestação;</a:t>
            </a:r>
          </a:p>
          <a:p>
            <a:endParaRPr lang="pt-PT" sz="2000" b="1" i="0" u="none" strike="noStrike" baseline="0" dirty="0" smtClean="0">
              <a:solidFill>
                <a:srgbClr val="000000"/>
              </a:solidFill>
              <a:latin typeface="Arial" panose="020B0604020202020204" pitchFamily="34" charset="0"/>
            </a:endParaRPr>
          </a:p>
          <a:p>
            <a:r>
              <a:rPr lang="pt-PT" sz="2000" b="1" i="0" u="none" strike="noStrike" baseline="0" dirty="0" smtClean="0">
                <a:solidFill>
                  <a:srgbClr val="000000"/>
                </a:solidFill>
                <a:latin typeface="Wingdings" panose="05000000000000000000" pitchFamily="2" charset="2"/>
              </a:rPr>
              <a:t></a:t>
            </a:r>
            <a:r>
              <a:rPr lang="pt-PT" sz="2000" b="1" i="0" u="none" strike="noStrike" baseline="0" dirty="0" smtClean="0">
                <a:solidFill>
                  <a:srgbClr val="000000"/>
                </a:solidFill>
                <a:latin typeface="Arial" panose="020B0604020202020204" pitchFamily="34" charset="0"/>
              </a:rPr>
              <a:t>Que provier de caso de força maior (causas naturais). </a:t>
            </a:r>
          </a:p>
        </p:txBody>
      </p:sp>
      <p:pic>
        <p:nvPicPr>
          <p:cNvPr id="2" name="Imagem 1"/>
          <p:cNvPicPr>
            <a:picLocks noChangeAspect="1"/>
          </p:cNvPicPr>
          <p:nvPr/>
        </p:nvPicPr>
        <p:blipFill>
          <a:blip r:embed="rId2"/>
          <a:stretch>
            <a:fillRect/>
          </a:stretch>
        </p:blipFill>
        <p:spPr>
          <a:xfrm>
            <a:off x="2027605" y="364191"/>
            <a:ext cx="8327858" cy="463336"/>
          </a:xfrm>
          <a:prstGeom prst="rect">
            <a:avLst/>
          </a:prstGeom>
        </p:spPr>
      </p:pic>
    </p:spTree>
    <p:extLst>
      <p:ext uri="{BB962C8B-B14F-4D97-AF65-F5344CB8AC3E}">
        <p14:creationId xmlns:p14="http://schemas.microsoft.com/office/powerpoint/2010/main" val="1048180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214427" y="296671"/>
            <a:ext cx="9548734" cy="531262"/>
          </a:xfrm>
          <a:prstGeom prst="rect">
            <a:avLst/>
          </a:prstGeom>
        </p:spPr>
      </p:pic>
      <p:sp>
        <p:nvSpPr>
          <p:cNvPr id="7" name="Marcador de Posição de Conteúdo 6"/>
          <p:cNvSpPr>
            <a:spLocks noGrp="1"/>
          </p:cNvSpPr>
          <p:nvPr>
            <p:ph idx="1"/>
          </p:nvPr>
        </p:nvSpPr>
        <p:spPr>
          <a:xfrm>
            <a:off x="545909" y="1091821"/>
            <a:ext cx="10388165" cy="5186148"/>
          </a:xfrm>
          <a:noFill/>
          <a:ln>
            <a:noFill/>
          </a:ln>
          <a:effectLst>
            <a:glow rad="1397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0" indent="0">
              <a:buNone/>
            </a:pPr>
            <a:r>
              <a:rPr lang="pt-PT" sz="3100" u="sng" cap="all" dirty="0" smtClean="0">
                <a:solidFill>
                  <a:schemeClr val="accent6">
                    <a:lumMod val="75000"/>
                  </a:schemeClr>
                </a:solidFill>
                <a:latin typeface="Aharoni" panose="02010803020104030203" pitchFamily="2" charset="-79"/>
                <a:cs typeface="Aharoni" panose="02010803020104030203" pitchFamily="2" charset="-79"/>
              </a:rPr>
              <a:t>Ambiente térmico</a:t>
            </a:r>
          </a:p>
          <a:p>
            <a:pPr marL="0" indent="0">
              <a:buNone/>
            </a:pPr>
            <a:endParaRPr lang="pt-PT" sz="3100" u="sng" cap="all" dirty="0">
              <a:solidFill>
                <a:schemeClr val="accent6">
                  <a:lumMod val="75000"/>
                </a:schemeClr>
              </a:solidFill>
              <a:latin typeface="+mj-lt"/>
              <a:cs typeface="Aharoni" panose="02010803020104030203" pitchFamily="2" charset="-79"/>
            </a:endParaRPr>
          </a:p>
        </p:txBody>
      </p:sp>
      <p:sp>
        <p:nvSpPr>
          <p:cNvPr id="9" name="Retângulo 8"/>
          <p:cNvSpPr/>
          <p:nvPr/>
        </p:nvSpPr>
        <p:spPr>
          <a:xfrm>
            <a:off x="272955" y="1678675"/>
            <a:ext cx="11409529" cy="4770537"/>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pPr algn="just" fontAlgn="auto">
              <a:spcBef>
                <a:spcPts val="0"/>
              </a:spcBef>
              <a:spcAft>
                <a:spcPts val="0"/>
              </a:spcAft>
              <a:defRPr/>
            </a:pPr>
            <a:endParaRPr lang="pt-PT" b="1" dirty="0">
              <a:solidFill>
                <a:prstClr val="black"/>
              </a:solidFill>
            </a:endParaRPr>
          </a:p>
          <a:p>
            <a:pPr algn="just" fontAlgn="auto">
              <a:spcBef>
                <a:spcPts val="0"/>
              </a:spcBef>
              <a:spcAft>
                <a:spcPts val="0"/>
              </a:spcAft>
              <a:defRPr/>
            </a:pPr>
            <a:r>
              <a:rPr lang="pt-PT" sz="2200" b="1" dirty="0" smtClean="0">
                <a:solidFill>
                  <a:prstClr val="black"/>
                </a:solidFill>
              </a:rPr>
              <a:t>O </a:t>
            </a:r>
            <a:r>
              <a:rPr lang="pt-PT" sz="2200" b="1" dirty="0">
                <a:solidFill>
                  <a:prstClr val="black"/>
                </a:solidFill>
              </a:rPr>
              <a:t>ambiente térmico pode ser definido como o conjunto das variáveis térmicas ou meteorológicas no local em questão, que influenciam as trocas de calor entre o meio e o organismo humano, sendo assim um fator que intervém, de forma direta ou indireta na saúde e bem-estar dos indivíduos, e na realização das suas tarefas diárias</a:t>
            </a:r>
            <a:r>
              <a:rPr lang="pt-PT" sz="2200" b="1" dirty="0" smtClean="0">
                <a:solidFill>
                  <a:prstClr val="black"/>
                </a:solidFill>
              </a:rPr>
              <a:t>.</a:t>
            </a:r>
          </a:p>
          <a:p>
            <a:pPr algn="just" fontAlgn="auto">
              <a:spcBef>
                <a:spcPts val="0"/>
              </a:spcBef>
              <a:spcAft>
                <a:spcPts val="0"/>
              </a:spcAft>
              <a:defRPr/>
            </a:pPr>
            <a:endParaRPr lang="pt-PT" sz="2200" b="1" dirty="0">
              <a:solidFill>
                <a:prstClr val="black"/>
              </a:solidFill>
            </a:endParaRPr>
          </a:p>
          <a:p>
            <a:pPr algn="just" fontAlgn="auto">
              <a:spcBef>
                <a:spcPts val="0"/>
              </a:spcBef>
              <a:spcAft>
                <a:spcPts val="0"/>
              </a:spcAft>
              <a:defRPr/>
            </a:pPr>
            <a:r>
              <a:rPr lang="pt-PT" sz="2200" b="1" dirty="0">
                <a:solidFill>
                  <a:prstClr val="black"/>
                </a:solidFill>
              </a:rPr>
              <a:t>A temperatura efetiva admissível situa-se entre os 21 e os 26ºC, enquanto que a humidade relativa do ar deve estar entre os 55% a 65%, e a velocidade do ar deve ser cerca de 0,12 m/s. </a:t>
            </a:r>
          </a:p>
          <a:p>
            <a:pPr algn="just" fontAlgn="auto">
              <a:spcBef>
                <a:spcPts val="0"/>
              </a:spcBef>
              <a:spcAft>
                <a:spcPts val="0"/>
              </a:spcAft>
              <a:defRPr/>
            </a:pPr>
            <a:endParaRPr lang="pt-PT" sz="2200" b="1" dirty="0">
              <a:solidFill>
                <a:prstClr val="black"/>
              </a:solidFill>
            </a:endParaRPr>
          </a:p>
          <a:p>
            <a:pPr algn="just" fontAlgn="auto">
              <a:spcBef>
                <a:spcPts val="0"/>
              </a:spcBef>
              <a:spcAft>
                <a:spcPts val="0"/>
              </a:spcAft>
              <a:defRPr/>
            </a:pPr>
            <a:r>
              <a:rPr lang="pt-PT" sz="2200" b="1" dirty="0">
                <a:solidFill>
                  <a:prstClr val="black"/>
                </a:solidFill>
              </a:rPr>
              <a:t>Contudo, o conforto térmico é flexível e deve ser analisado através de fatores, como</a:t>
            </a:r>
            <a:r>
              <a:rPr lang="pt-PT" sz="2200" b="1" dirty="0" smtClean="0">
                <a:solidFill>
                  <a:prstClr val="black"/>
                </a:solidFill>
              </a:rPr>
              <a:t>:</a:t>
            </a:r>
            <a:endParaRPr lang="pt-PT" sz="2200" b="1" dirty="0">
              <a:solidFill>
                <a:prstClr val="black"/>
              </a:solidFill>
            </a:endParaRPr>
          </a:p>
          <a:p>
            <a:pPr algn="just" fontAlgn="auto">
              <a:spcBef>
                <a:spcPts val="0"/>
              </a:spcBef>
              <a:spcAft>
                <a:spcPts val="0"/>
              </a:spcAft>
              <a:defRPr/>
            </a:pPr>
            <a:r>
              <a:rPr lang="pt-PT" sz="2200" b="1" dirty="0">
                <a:solidFill>
                  <a:prstClr val="black"/>
                </a:solidFill>
              </a:rPr>
              <a:t>- o nível de </a:t>
            </a:r>
            <a:r>
              <a:rPr lang="pt-PT" sz="2200" b="1" dirty="0" err="1">
                <a:solidFill>
                  <a:prstClr val="black"/>
                </a:solidFill>
              </a:rPr>
              <a:t>actividade</a:t>
            </a:r>
            <a:r>
              <a:rPr lang="pt-PT" sz="2200" b="1" dirty="0">
                <a:solidFill>
                  <a:prstClr val="black"/>
                </a:solidFill>
              </a:rPr>
              <a:t> do individuo;</a:t>
            </a:r>
          </a:p>
          <a:p>
            <a:pPr algn="just" fontAlgn="auto">
              <a:spcBef>
                <a:spcPts val="0"/>
              </a:spcBef>
              <a:spcAft>
                <a:spcPts val="0"/>
              </a:spcAft>
              <a:defRPr/>
            </a:pPr>
            <a:r>
              <a:rPr lang="pt-PT" sz="2200" b="1" dirty="0">
                <a:solidFill>
                  <a:prstClr val="black"/>
                </a:solidFill>
              </a:rPr>
              <a:t>- a resistência térmica das suas roupas;</a:t>
            </a:r>
          </a:p>
          <a:p>
            <a:pPr algn="just" fontAlgn="auto">
              <a:spcBef>
                <a:spcPts val="0"/>
              </a:spcBef>
              <a:spcAft>
                <a:spcPts val="0"/>
              </a:spcAft>
              <a:defRPr/>
            </a:pPr>
            <a:r>
              <a:rPr lang="pt-PT" sz="2200" b="1" dirty="0">
                <a:solidFill>
                  <a:prstClr val="black"/>
                </a:solidFill>
              </a:rPr>
              <a:t>- as relações temperatura e humidade relativa do ambiente.</a:t>
            </a:r>
          </a:p>
          <a:p>
            <a:pPr algn="just" fontAlgn="auto">
              <a:spcBef>
                <a:spcPts val="0"/>
              </a:spcBef>
              <a:spcAft>
                <a:spcPts val="0"/>
              </a:spcAft>
              <a:defRPr/>
            </a:pPr>
            <a:r>
              <a:rPr lang="pt-PT" sz="2200" b="1" dirty="0">
                <a:solidFill>
                  <a:prstClr val="black"/>
                </a:solidFill>
              </a:rPr>
              <a:t>- a velocidade do ar</a:t>
            </a:r>
            <a:r>
              <a:rPr lang="pt-PT" sz="2200" b="1" dirty="0" smtClean="0">
                <a:solidFill>
                  <a:prstClr val="black"/>
                </a:solidFill>
              </a:rPr>
              <a:t>.</a:t>
            </a:r>
            <a:endParaRPr lang="pt-PT" sz="2200" b="1" dirty="0">
              <a:solidFill>
                <a:prstClr val="black"/>
              </a:solidFill>
            </a:endParaRPr>
          </a:p>
        </p:txBody>
      </p:sp>
    </p:spTree>
    <p:extLst>
      <p:ext uri="{BB962C8B-B14F-4D97-AF65-F5344CB8AC3E}">
        <p14:creationId xmlns:p14="http://schemas.microsoft.com/office/powerpoint/2010/main" val="234127837"/>
      </p:ext>
    </p:extLst>
  </p:cSld>
  <p:clrMapOvr>
    <a:masterClrMapping/>
  </p:clrMapOvr>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449</TotalTime>
  <Words>3159</Words>
  <Application>Microsoft Office PowerPoint</Application>
  <PresentationFormat>Ecrã Panorâmico</PresentationFormat>
  <Paragraphs>338</Paragraphs>
  <Slides>56</Slides>
  <Notes>0</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56</vt:i4>
      </vt:variant>
    </vt:vector>
  </HeadingPairs>
  <TitlesOfParts>
    <vt:vector size="63" baseType="lpstr">
      <vt:lpstr>Aharoni</vt:lpstr>
      <vt:lpstr>Arial</vt:lpstr>
      <vt:lpstr>Calibri</vt:lpstr>
      <vt:lpstr>Calibri Light</vt:lpstr>
      <vt:lpstr>Trebuchet MS</vt:lpstr>
      <vt:lpstr>Wingdings</vt:lpstr>
      <vt:lpstr>Office Theme</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Sinais de Perigo</vt:lpstr>
      <vt:lpstr>Sinais de Obrigação</vt:lpstr>
      <vt:lpstr>Sinais de Emergência/segurança</vt:lpstr>
      <vt:lpstr>Sinais de Aviso</vt:lpstr>
      <vt:lpstr>Tipos de risco e seu controlo nos espaços desportivos </vt:lpstr>
      <vt:lpstr>Tipos de risco e seu controlo nos espaços desportivos</vt:lpstr>
      <vt:lpstr>Tipos de risco e seu controlo nos espaços desportivos </vt:lpstr>
      <vt:lpstr>Tipos de risco e seu controlo nos espaços desportivos </vt:lpstr>
      <vt:lpstr>Tipos de risco e seu controlo nos espaços desportivos </vt:lpstr>
      <vt:lpstr>Tipos de risco e seu controlo nos espaços desportivos </vt:lpstr>
      <vt:lpstr>Tipos de risco e seu controlo nos espaços desportivos </vt:lpstr>
      <vt:lpstr>Tipos de risco e seu controlo nos espaços desportivos </vt:lpstr>
      <vt:lpstr>Tipos de risco e seu controlo nos espaços desportivos </vt:lpstr>
      <vt:lpstr>Tipos de risco e seu controlo nos espaços desportivos </vt:lpstr>
      <vt:lpstr>Tipos de risco e seu controlo nos espaços desportivos </vt:lpstr>
      <vt:lpstr>Tipos de risco e seu controlo nos espaços desportivos </vt:lpstr>
      <vt:lpstr>Tipos de risco e seu controlo nos espaços desportivos </vt:lpstr>
      <vt:lpstr>Apresentação do PowerPoint</vt:lpstr>
      <vt:lpstr>PROCEDIMENTOS DE EMERGÊNCIA NOS ESPAÇOS DESPORTIVOS</vt:lpstr>
      <vt:lpstr>PROCEDIMENTOS DE EMERGÊNCIA NOS ESPAÇOS DESPORTIVOS  </vt:lpstr>
      <vt:lpstr>Apresentação do PowerPoint</vt:lpstr>
      <vt:lpstr>Tipos de risco e seu controlo nos espaços desportivos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HIGIENE, SAÚDE E SEGURANÇA NO TRABALHO  </dc:title>
  <dc:creator>Lurdes</dc:creator>
  <cp:lastModifiedBy>Admin</cp:lastModifiedBy>
  <cp:revision>113</cp:revision>
  <dcterms:created xsi:type="dcterms:W3CDTF">2014-08-12T20:35:07Z</dcterms:created>
  <dcterms:modified xsi:type="dcterms:W3CDTF">2021-02-27T09:17:52Z</dcterms:modified>
</cp:coreProperties>
</file>