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5"/>
  </p:notesMasterIdLst>
  <p:handoutMasterIdLst>
    <p:handoutMasterId r:id="rId36"/>
  </p:handoutMasterIdLst>
  <p:sldIdLst>
    <p:sldId id="256" r:id="rId2"/>
    <p:sldId id="341" r:id="rId3"/>
    <p:sldId id="257" r:id="rId4"/>
    <p:sldId id="266" r:id="rId5"/>
    <p:sldId id="267" r:id="rId6"/>
    <p:sldId id="258" r:id="rId7"/>
    <p:sldId id="342" r:id="rId8"/>
    <p:sldId id="310" r:id="rId9"/>
    <p:sldId id="313" r:id="rId10"/>
    <p:sldId id="315" r:id="rId11"/>
    <p:sldId id="343" r:id="rId12"/>
    <p:sldId id="304" r:id="rId13"/>
    <p:sldId id="306" r:id="rId14"/>
    <p:sldId id="307" r:id="rId15"/>
    <p:sldId id="345" r:id="rId16"/>
    <p:sldId id="346" r:id="rId17"/>
    <p:sldId id="347" r:id="rId18"/>
    <p:sldId id="348" r:id="rId19"/>
    <p:sldId id="349" r:id="rId20"/>
    <p:sldId id="350" r:id="rId21"/>
    <p:sldId id="318" r:id="rId22"/>
    <p:sldId id="344" r:id="rId23"/>
    <p:sldId id="327" r:id="rId24"/>
    <p:sldId id="328" r:id="rId25"/>
    <p:sldId id="329" r:id="rId26"/>
    <p:sldId id="330" r:id="rId27"/>
    <p:sldId id="331" r:id="rId28"/>
    <p:sldId id="352" r:id="rId29"/>
    <p:sldId id="353" r:id="rId30"/>
    <p:sldId id="311" r:id="rId31"/>
    <p:sldId id="312" r:id="rId32"/>
    <p:sldId id="354" r:id="rId33"/>
    <p:sldId id="357" r:id="rId34"/>
  </p:sldIdLst>
  <p:sldSz cx="9144000" cy="6858000" type="screen4x3"/>
  <p:notesSz cx="6858000" cy="9710738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ção Predefinida" id="{E0F5E836-7D98-4E6A-B71A-BE1D942A1BC7}">
          <p14:sldIdLst>
            <p14:sldId id="256"/>
            <p14:sldId id="341"/>
            <p14:sldId id="257"/>
            <p14:sldId id="266"/>
            <p14:sldId id="267"/>
            <p14:sldId id="258"/>
            <p14:sldId id="342"/>
            <p14:sldId id="310"/>
            <p14:sldId id="313"/>
            <p14:sldId id="315"/>
            <p14:sldId id="343"/>
            <p14:sldId id="304"/>
            <p14:sldId id="306"/>
            <p14:sldId id="307"/>
            <p14:sldId id="345"/>
            <p14:sldId id="346"/>
            <p14:sldId id="347"/>
            <p14:sldId id="348"/>
            <p14:sldId id="349"/>
            <p14:sldId id="350"/>
            <p14:sldId id="318"/>
            <p14:sldId id="344"/>
            <p14:sldId id="327"/>
            <p14:sldId id="328"/>
            <p14:sldId id="329"/>
            <p14:sldId id="330"/>
            <p14:sldId id="331"/>
            <p14:sldId id="352"/>
            <p14:sldId id="353"/>
            <p14:sldId id="311"/>
            <p14:sldId id="312"/>
            <p14:sldId id="354"/>
            <p14:sldId id="357"/>
          </p14:sldIdLst>
        </p14:section>
        <p14:section name="Secção Sem Título" id="{C19D1B49-0279-422C-B4DA-B72BF994483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660033"/>
    <a:srgbClr val="CC0066"/>
    <a:srgbClr val="006600"/>
    <a:srgbClr val="F8F8F8"/>
    <a:srgbClr val="CCFFCC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3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545" cy="485010"/>
          </a:xfrm>
          <a:prstGeom prst="rect">
            <a:avLst/>
          </a:prstGeom>
        </p:spPr>
        <p:txBody>
          <a:bodyPr vert="horz" lIns="87371" tIns="43685" rIns="87371" bIns="43685" rtlCol="0"/>
          <a:lstStyle>
            <a:lvl1pPr algn="l">
              <a:defRPr sz="11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923" y="0"/>
            <a:ext cx="2971544" cy="485010"/>
          </a:xfrm>
          <a:prstGeom prst="rect">
            <a:avLst/>
          </a:prstGeom>
        </p:spPr>
        <p:txBody>
          <a:bodyPr vert="horz" lIns="87371" tIns="43685" rIns="87371" bIns="43685" rtlCol="0"/>
          <a:lstStyle>
            <a:lvl1pPr algn="r">
              <a:defRPr sz="1100"/>
            </a:lvl1pPr>
          </a:lstStyle>
          <a:p>
            <a:fld id="{C6264AB8-128B-41D4-AD2F-48CA4D7B896F}" type="datetimeFigureOut">
              <a:rPr lang="pt-PT" smtClean="0"/>
              <a:pPr/>
              <a:t>02/03/2021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9224222"/>
            <a:ext cx="2971545" cy="485010"/>
          </a:xfrm>
          <a:prstGeom prst="rect">
            <a:avLst/>
          </a:prstGeom>
        </p:spPr>
        <p:txBody>
          <a:bodyPr vert="horz" lIns="87371" tIns="43685" rIns="87371" bIns="43685" rtlCol="0" anchor="b"/>
          <a:lstStyle>
            <a:lvl1pPr algn="l">
              <a:defRPr sz="11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923" y="9224222"/>
            <a:ext cx="2971544" cy="485010"/>
          </a:xfrm>
          <a:prstGeom prst="rect">
            <a:avLst/>
          </a:prstGeom>
        </p:spPr>
        <p:txBody>
          <a:bodyPr vert="horz" lIns="87371" tIns="43685" rIns="87371" bIns="43685" rtlCol="0" anchor="b"/>
          <a:lstStyle>
            <a:lvl1pPr algn="r">
              <a:defRPr sz="1100"/>
            </a:lvl1pPr>
          </a:lstStyle>
          <a:p>
            <a:fld id="{E6386F6F-2B8B-44B7-9764-00A171EC837B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85537"/>
          </a:xfrm>
          <a:prstGeom prst="rect">
            <a:avLst/>
          </a:prstGeom>
        </p:spPr>
        <p:txBody>
          <a:bodyPr vert="horz" lIns="94666" tIns="47334" rIns="94666" bIns="47334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85537"/>
          </a:xfrm>
          <a:prstGeom prst="rect">
            <a:avLst/>
          </a:prstGeom>
        </p:spPr>
        <p:txBody>
          <a:bodyPr vert="horz" lIns="94666" tIns="47334" rIns="94666" bIns="47334" rtlCol="0"/>
          <a:lstStyle>
            <a:lvl1pPr algn="r">
              <a:defRPr sz="1200"/>
            </a:lvl1pPr>
          </a:lstStyle>
          <a:p>
            <a:fld id="{57D029EE-3441-4C58-8C7A-A4DE54CB4697}" type="datetimeFigureOut">
              <a:rPr lang="pt-PT" smtClean="0"/>
              <a:pPr/>
              <a:t>02/03/2021</a:t>
            </a:fld>
            <a:endParaRPr lang="pt-PT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66" tIns="47334" rIns="94666" bIns="47334" rtlCol="0" anchor="ctr"/>
          <a:lstStyle/>
          <a:p>
            <a:endParaRPr lang="pt-PT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612601"/>
            <a:ext cx="5486400" cy="4369832"/>
          </a:xfrm>
          <a:prstGeom prst="rect">
            <a:avLst/>
          </a:prstGeom>
        </p:spPr>
        <p:txBody>
          <a:bodyPr vert="horz" lIns="94666" tIns="47334" rIns="94666" bIns="47334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223516"/>
            <a:ext cx="2971800" cy="485537"/>
          </a:xfrm>
          <a:prstGeom prst="rect">
            <a:avLst/>
          </a:prstGeom>
        </p:spPr>
        <p:txBody>
          <a:bodyPr vert="horz" lIns="94666" tIns="47334" rIns="94666" bIns="47334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4" y="9223516"/>
            <a:ext cx="2971800" cy="485537"/>
          </a:xfrm>
          <a:prstGeom prst="rect">
            <a:avLst/>
          </a:prstGeom>
        </p:spPr>
        <p:txBody>
          <a:bodyPr vert="horz" lIns="94666" tIns="47334" rIns="94666" bIns="47334" rtlCol="0" anchor="b"/>
          <a:lstStyle>
            <a:lvl1pPr algn="r">
              <a:defRPr sz="1200"/>
            </a:lvl1pPr>
          </a:lstStyle>
          <a:p>
            <a:fld id="{574B2351-72D8-43A3-844E-4F249EE2CC2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B2351-72D8-43A3-844E-4F249EE2CC26}" type="slidenum">
              <a:rPr lang="pt-PT" smtClean="0"/>
              <a:pPr/>
              <a:t>1</a:t>
            </a:fld>
            <a:endParaRPr lang="pt-P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535BE-518A-4B5E-8365-945CAB6888E7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1806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535BE-518A-4B5E-8365-945CAB6888E7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1806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535BE-518A-4B5E-8365-945CAB6888E7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18066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535BE-518A-4B5E-8365-945CAB6888E7}" type="slidenum">
              <a:rPr lang="pt-PT" smtClean="0"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18066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535BE-518A-4B5E-8365-945CAB6888E7}" type="slidenum">
              <a:rPr lang="pt-PT" smtClean="0"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18066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535BE-518A-4B5E-8365-945CAB6888E7}" type="slidenum">
              <a:rPr lang="pt-PT" smtClean="0"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18066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535BE-518A-4B5E-8365-945CAB6888E7}" type="slidenum">
              <a:rPr lang="pt-PT" smtClean="0"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18066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535BE-518A-4B5E-8365-945CAB6888E7}" type="slidenum">
              <a:rPr lang="pt-PT" smtClean="0"/>
              <a:t>24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18066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535BE-518A-4B5E-8365-945CAB6888E7}" type="slidenum">
              <a:rPr lang="pt-PT" smtClean="0"/>
              <a:t>25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18066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535BE-518A-4B5E-8365-945CAB6888E7}" type="slidenum">
              <a:rPr lang="pt-PT" smtClean="0"/>
              <a:t>26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1806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B2351-72D8-43A3-844E-4F249EE2CC26}" type="slidenum">
              <a:rPr lang="pt-PT" smtClean="0"/>
              <a:pPr/>
              <a:t>3</a:t>
            </a:fld>
            <a:endParaRPr lang="pt-P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535BE-518A-4B5E-8365-945CAB6888E7}" type="slidenum">
              <a:rPr lang="pt-PT" smtClean="0"/>
              <a:t>27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18066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535BE-518A-4B5E-8365-945CAB6888E7}" type="slidenum">
              <a:rPr lang="pt-PT" smtClean="0"/>
              <a:t>29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18066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535BE-518A-4B5E-8365-945CAB6888E7}" type="slidenum">
              <a:rPr lang="pt-PT" smtClean="0"/>
              <a:t>30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18066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535BE-518A-4B5E-8365-945CAB6888E7}" type="slidenum">
              <a:rPr lang="pt-PT" smtClean="0"/>
              <a:t>31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18066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535BE-518A-4B5E-8365-945CAB6888E7}" type="slidenum">
              <a:rPr lang="pt-PT" smtClean="0"/>
              <a:t>32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18066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535BE-518A-4B5E-8365-945CAB6888E7}" type="slidenum">
              <a:rPr lang="pt-PT" smtClean="0"/>
              <a:t>33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1806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B2351-72D8-43A3-844E-4F249EE2CC26}" type="slidenum">
              <a:rPr lang="pt-PT" smtClean="0"/>
              <a:pPr/>
              <a:t>6</a:t>
            </a:fld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535BE-518A-4B5E-8365-945CAB6888E7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1806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535BE-518A-4B5E-8365-945CAB6888E7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1806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535BE-518A-4B5E-8365-945CAB6888E7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1806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535BE-518A-4B5E-8365-945CAB6888E7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1806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535BE-518A-4B5E-8365-945CAB6888E7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1806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535BE-518A-4B5E-8365-945CAB6888E7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1806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/>
              <a:t>Faça clique para editar o estilo</a:t>
            </a:r>
            <a:endParaRPr kumimoji="0" lang="en-US"/>
          </a:p>
        </p:txBody>
      </p:sp>
      <p:sp>
        <p:nvSpPr>
          <p:cNvPr id="28" name="Marcador de Posição d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BBE9EAF-C972-4BA9-B05E-4E30561BEC41}" type="datetimeFigureOut">
              <a:rPr lang="pt-PT" smtClean="0"/>
              <a:pPr/>
              <a:t>02/03/2021</a:t>
            </a:fld>
            <a:endParaRPr lang="pt-PT"/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PT"/>
          </a:p>
        </p:txBody>
      </p:sp>
      <p:sp>
        <p:nvSpPr>
          <p:cNvPr id="10" name="Rec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xão rect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xão rect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xão rect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xão rect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xão rect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xão rect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Marcador de Posição do Número do Diapositivo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685E099-8129-4778-A5BA-C0F8E3FD3E0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9EAF-C972-4BA9-B05E-4E30561BEC41}" type="datetimeFigureOut">
              <a:rPr lang="pt-PT" smtClean="0"/>
              <a:pPr/>
              <a:t>02/03/2021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E099-8129-4778-A5BA-C0F8E3FD3E0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9EAF-C972-4BA9-B05E-4E30561BEC41}" type="datetimeFigureOut">
              <a:rPr lang="pt-PT" smtClean="0"/>
              <a:pPr/>
              <a:t>02/03/2021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E099-8129-4778-A5BA-C0F8E3FD3E0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77029" y="842129"/>
            <a:ext cx="7882759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pt-PT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77030" y="1418193"/>
            <a:ext cx="7882759" cy="201080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46775" y="44624"/>
            <a:ext cx="7033537" cy="4616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006666"/>
                </a:solidFill>
                <a:effectLst/>
              </a:defRPr>
            </a:lvl1pPr>
          </a:lstStyle>
          <a:p>
            <a:pPr lvl="0"/>
            <a:r>
              <a:rPr lang="en-US" dirty="0"/>
              <a:t>TÍTULO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52044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  <p15:guide id="2" pos="278">
          <p15:clr>
            <a:srgbClr val="FBAE40"/>
          </p15:clr>
        </p15:guide>
        <p15:guide id="3" orient="horz" pos="73">
          <p15:clr>
            <a:srgbClr val="FBAE40"/>
          </p15:clr>
        </p15:guide>
        <p15:guide id="4" pos="532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8" name="Marcador de Posição de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BBE9EAF-C972-4BA9-B05E-4E30561BEC41}" type="datetimeFigureOut">
              <a:rPr lang="pt-PT" smtClean="0"/>
              <a:pPr/>
              <a:t>02/03/2021</a:t>
            </a:fld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685E099-8129-4778-A5BA-C0F8E3FD3E0D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BBE9EAF-C972-4BA9-B05E-4E30561BEC41}" type="datetimeFigureOut">
              <a:rPr lang="pt-PT" smtClean="0"/>
              <a:pPr/>
              <a:t>02/03/2021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PT"/>
          </a:p>
        </p:txBody>
      </p:sp>
      <p:sp>
        <p:nvSpPr>
          <p:cNvPr id="9" name="Rec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xão rect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xão rect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xão rect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xão rect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xão rect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xão rect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685E099-8129-4778-A5BA-C0F8E3FD3E0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9EAF-C972-4BA9-B05E-4E30561BEC41}" type="datetimeFigureOut">
              <a:rPr lang="pt-PT" smtClean="0"/>
              <a:pPr/>
              <a:t>02/03/2021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E099-8129-4778-A5BA-C0F8E3FD3E0D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9" name="Marcador de Posição de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9EAF-C972-4BA9-B05E-4E30561BEC41}" type="datetimeFigureOut">
              <a:rPr lang="pt-PT" smtClean="0"/>
              <a:pPr/>
              <a:t>02/03/2021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E099-8129-4778-A5BA-C0F8E3FD3E0D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13" name="Marcador de Posição de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12" name="Marcador de Posição do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14" name="Marcador de Posição do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6" name="Marcador de Posição d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BBE9EAF-C972-4BA9-B05E-4E30561BEC41}" type="datetimeFigureOut">
              <a:rPr lang="pt-PT" smtClean="0"/>
              <a:pPr/>
              <a:t>02/03/2021</a:t>
            </a:fld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685E099-8129-4778-A5BA-C0F8E3FD3E0D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9EAF-C972-4BA9-B05E-4E30561BEC41}" type="datetimeFigureOut">
              <a:rPr lang="pt-PT" smtClean="0"/>
              <a:pPr/>
              <a:t>02/03/2021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E099-8129-4778-A5BA-C0F8E3FD3E0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xão rect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8" name="Conexão rect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xão rect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xão rect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xão rect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Marcador de Posição de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21" name="Marcador de Posição d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BBE9EAF-C972-4BA9-B05E-4E30561BEC41}" type="datetimeFigureOut">
              <a:rPr lang="pt-PT" smtClean="0"/>
              <a:pPr/>
              <a:t>02/03/2021</a:t>
            </a:fld>
            <a:endParaRPr lang="pt-PT"/>
          </a:p>
        </p:txBody>
      </p:sp>
      <p:sp>
        <p:nvSpPr>
          <p:cNvPr id="22" name="Marcador de Posição do Número do Diapositivo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685E099-8129-4778-A5BA-C0F8E3FD3E0D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23" name="Marcador de Posição do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xão rect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PT"/>
              <a:t>Clique no ícone para adicionar uma imagem</a:t>
            </a:r>
            <a:endParaRPr kumimoji="0"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10" name="Conexão rect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xão rect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xão rect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xão rect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Marcador de Posição d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BBE9EAF-C972-4BA9-B05E-4E30561BEC41}" type="datetimeFigureOut">
              <a:rPr lang="pt-PT" smtClean="0"/>
              <a:pPr/>
              <a:t>02/03/2021</a:t>
            </a:fld>
            <a:endParaRPr lang="pt-PT"/>
          </a:p>
        </p:txBody>
      </p:sp>
      <p:sp>
        <p:nvSpPr>
          <p:cNvPr id="18" name="Marcador de Posição do Número do Diapositivo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685E099-8129-4778-A5BA-C0F8E3FD3E0D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21" name="Marcador de Posição do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xão rect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Marcador de Posição do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13" name="Marcador de Posição do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/>
              <a:t>Clique para editar os estilos</a:t>
            </a:r>
          </a:p>
          <a:p>
            <a:pPr lvl="1" eaLnBrk="1" latinLnBrk="0" hangingPunct="1"/>
            <a:r>
              <a:rPr kumimoji="0" lang="pt-PT"/>
              <a:t>Segundo nível</a:t>
            </a:r>
          </a:p>
          <a:p>
            <a:pPr lvl="2" eaLnBrk="1" latinLnBrk="0" hangingPunct="1"/>
            <a:r>
              <a:rPr kumimoji="0" lang="pt-PT"/>
              <a:t>Terceiro nível</a:t>
            </a:r>
          </a:p>
          <a:p>
            <a:pPr lvl="3" eaLnBrk="1" latinLnBrk="0" hangingPunct="1"/>
            <a:r>
              <a:rPr kumimoji="0" lang="pt-PT"/>
              <a:t>Quarto nível</a:t>
            </a:r>
          </a:p>
          <a:p>
            <a:pPr lvl="4" eaLnBrk="1" latinLnBrk="0" hangingPunct="1"/>
            <a:r>
              <a:rPr kumimoji="0" lang="pt-PT"/>
              <a:t>Quinto nível</a:t>
            </a:r>
            <a:endParaRPr kumimoji="0" lang="en-US"/>
          </a:p>
        </p:txBody>
      </p:sp>
      <p:sp>
        <p:nvSpPr>
          <p:cNvPr id="14" name="Marcador de Posição d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BBE9EAF-C972-4BA9-B05E-4E30561BEC41}" type="datetimeFigureOut">
              <a:rPr lang="pt-PT" smtClean="0"/>
              <a:pPr/>
              <a:t>02/03/2021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7" name="Conexão rect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xão rect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xão rect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Marcador de Posição do Número do Diapositivo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685E099-8129-4778-A5BA-C0F8E3FD3E0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1.png"/><Relationship Id="rId7" Type="http://schemas.openxmlformats.org/officeDocument/2006/relationships/image" Target="NUL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35BFE837-98CA-4539-BCE0-5A9A0370D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" y="0"/>
            <a:ext cx="9143476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24313" y="1912085"/>
            <a:ext cx="5439548" cy="1327149"/>
          </a:xfrm>
        </p:spPr>
        <p:txBody>
          <a:bodyPr>
            <a:normAutofit/>
          </a:bodyPr>
          <a:lstStyle/>
          <a:p>
            <a:r>
              <a:rPr lang="pt-PT" sz="6000" b="1" dirty="0">
                <a:solidFill>
                  <a:schemeClr val="bg2"/>
                </a:solidFill>
                <a:latin typeface="Berlin Sans FB Demi" pitchFamily="34" charset="0"/>
              </a:rPr>
              <a:t>1 ª Aula</a:t>
            </a:r>
            <a:endParaRPr lang="pt-PT" sz="6000" dirty="0">
              <a:solidFill>
                <a:schemeClr val="bg2"/>
              </a:solidFill>
              <a:latin typeface="Cooper Black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4282" y="6215082"/>
            <a:ext cx="8786842" cy="428604"/>
          </a:xfrm>
        </p:spPr>
        <p:txBody>
          <a:bodyPr>
            <a:normAutofit/>
          </a:bodyPr>
          <a:lstStyle/>
          <a:p>
            <a:pPr algn="ctr"/>
            <a:r>
              <a:rPr lang="pt-PT" sz="1400" b="1" dirty="0">
                <a:solidFill>
                  <a:schemeClr val="bg2"/>
                </a:solidFill>
                <a:latin typeface="Berlin Sans FB" pitchFamily="34" charset="0"/>
              </a:rPr>
              <a:t>Agrupamento de Escolas do Forte da Casa			</a:t>
            </a:r>
            <a:r>
              <a:rPr lang="pt-PT" sz="1100" b="1" dirty="0">
                <a:solidFill>
                  <a:schemeClr val="bg2"/>
                </a:solidFill>
                <a:latin typeface="Berlin Sans FB" pitchFamily="34" charset="0"/>
              </a:rPr>
              <a:t>A Prof.  </a:t>
            </a:r>
            <a:r>
              <a:rPr lang="pt-PT" sz="1200" b="1" dirty="0">
                <a:solidFill>
                  <a:schemeClr val="bg2"/>
                </a:solidFill>
                <a:latin typeface="Berlin Sans FB" pitchFamily="34" charset="0"/>
              </a:rPr>
              <a:t>Isabel Silva 2020/2021</a:t>
            </a:r>
            <a:endParaRPr lang="pt-PT" sz="1200" dirty="0">
              <a:solidFill>
                <a:schemeClr val="bg2"/>
              </a:solidFill>
              <a:latin typeface="Berlin Sans FB" pitchFamily="34" charset="0"/>
            </a:endParaRPr>
          </a:p>
        </p:txBody>
      </p:sp>
      <p:sp>
        <p:nvSpPr>
          <p:cNvPr id="2055" name="AutoShape 7" descr="children girl book Animated gif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E3BDFBE-17EA-4768-80BC-320407790686}"/>
              </a:ext>
            </a:extLst>
          </p:cNvPr>
          <p:cNvSpPr txBox="1"/>
          <p:nvPr/>
        </p:nvSpPr>
        <p:spPr>
          <a:xfrm>
            <a:off x="1403648" y="261051"/>
            <a:ext cx="669674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itchFamily="34" charset="0"/>
                <a:ea typeface="+mn-ea"/>
                <a:cs typeface="+mn-cs"/>
              </a:rPr>
              <a:t>Sólidos geométricos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itchFamily="34" charset="0"/>
                <a:ea typeface="+mn-ea"/>
                <a:cs typeface="+mn-cs"/>
              </a:rPr>
              <a:t>(Revisões)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Berlin Sans FB" pitchFamily="34" charset="0"/>
                <a:ea typeface="+mn-ea"/>
                <a:cs typeface="+mn-cs"/>
              </a:rPr>
              <a:t>PRISMAS E PIRÂMIDES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ângulo 13"/>
          <p:cNvSpPr/>
          <p:nvPr/>
        </p:nvSpPr>
        <p:spPr>
          <a:xfrm>
            <a:off x="395536" y="586366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b="1" dirty="0">
                <a:solidFill>
                  <a:srgbClr val="C00000"/>
                </a:solidFill>
              </a:rPr>
              <a:t>3. </a:t>
            </a:r>
            <a:r>
              <a:rPr lang="pt-PT" b="1" dirty="0">
                <a:solidFill>
                  <a:srgbClr val="002060"/>
                </a:solidFill>
              </a:rPr>
              <a:t>Legenda a figura seguinte, fazendo corresponder a cada letra um dos termos seguintes: </a:t>
            </a:r>
          </a:p>
        </p:txBody>
      </p:sp>
      <p:pic>
        <p:nvPicPr>
          <p:cNvPr id="5123" name="Picture 3" descr="C:\Users\Susana\Desktop\areal\Parte2\Parte3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77" y="1449264"/>
            <a:ext cx="8208844" cy="298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Tabela 15"/>
          <p:cNvGraphicFramePr>
            <a:graphicFrameLocks noGrp="1"/>
          </p:cNvGraphicFramePr>
          <p:nvPr/>
        </p:nvGraphicFramePr>
        <p:xfrm>
          <a:off x="593894" y="4653136"/>
          <a:ext cx="7650514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0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sz="2200" b="1" dirty="0">
                          <a:solidFill>
                            <a:srgbClr val="C00000"/>
                          </a:solidFill>
                        </a:rPr>
                        <a:t>Resolução</a:t>
                      </a:r>
                      <a:r>
                        <a:rPr lang="pt-PT" sz="2200" b="1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pt-PT" sz="2200" b="1" dirty="0">
                          <a:solidFill>
                            <a:srgbClr val="C00000"/>
                          </a:solidFill>
                        </a:rPr>
                        <a:t>:</a:t>
                      </a:r>
                      <a:endParaRPr lang="pt-PT" sz="22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ângulo 2"/>
          <p:cNvSpPr/>
          <p:nvPr/>
        </p:nvSpPr>
        <p:spPr>
          <a:xfrm>
            <a:off x="611560" y="5229200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/>
              <a:t> A – base; B – aresta; C – face lateral; D – vértice; E – vértice; F – face lateral; G – aresta; H – base; I – base;  J – superfície lateral; K – superfície lateral; L – base. </a:t>
            </a:r>
          </a:p>
        </p:txBody>
      </p:sp>
    </p:spTree>
    <p:extLst>
      <p:ext uri="{BB962C8B-B14F-4D97-AF65-F5344CB8AC3E}">
        <p14:creationId xmlns:p14="http://schemas.microsoft.com/office/powerpoint/2010/main" val="20849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834C0C-22D2-4F24-89DB-88AF99EBA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088" y="2286000"/>
            <a:ext cx="3092954" cy="1143000"/>
          </a:xfrm>
        </p:spPr>
        <p:txBody>
          <a:bodyPr anchor="b">
            <a:normAutofit/>
          </a:bodyPr>
          <a:lstStyle/>
          <a:p>
            <a:br>
              <a:rPr lang="pt-PT" b="1" dirty="0"/>
            </a:br>
            <a:r>
              <a:rPr lang="pt-PT" b="1" dirty="0"/>
              <a:t>PIRÂMIDES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1D33D14-3559-473A-B3F3-21EFEE9C8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103" y="1844824"/>
            <a:ext cx="4205779" cy="237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5123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467544" y="188640"/>
            <a:ext cx="820891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PT" sz="1000" dirty="0"/>
          </a:p>
          <a:p>
            <a:r>
              <a:rPr lang="pt-PT" sz="2400" dirty="0"/>
              <a:t>Observa a pirâmide da figura.</a:t>
            </a:r>
          </a:p>
        </p:txBody>
      </p:sp>
      <p:pic>
        <p:nvPicPr>
          <p:cNvPr id="2050" name="Picture 2" descr="C:\Users\Susana\Desktop\areal\Parte2\Parte3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332" y="1323714"/>
            <a:ext cx="4907335" cy="285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ângulo arredondado 12">
            <a:extLst>
              <a:ext uri="{FF2B5EF4-FFF2-40B4-BE49-F238E27FC236}">
                <a16:creationId xmlns:a16="http://schemas.microsoft.com/office/drawing/2014/main" id="{F2C7A231-D46E-402F-B456-0581A8367DA6}"/>
              </a:ext>
            </a:extLst>
          </p:cNvPr>
          <p:cNvSpPr/>
          <p:nvPr/>
        </p:nvSpPr>
        <p:spPr>
          <a:xfrm>
            <a:off x="899592" y="4644336"/>
            <a:ext cx="8064895" cy="201221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dirty="0">
                <a:solidFill>
                  <a:schemeClr val="tx1"/>
                </a:solidFill>
              </a:rPr>
              <a:t>Uma </a:t>
            </a:r>
            <a:r>
              <a:rPr lang="pt-PT" b="1" dirty="0">
                <a:solidFill>
                  <a:schemeClr val="tx1"/>
                </a:solidFill>
              </a:rPr>
              <a:t>pirâmide</a:t>
            </a:r>
            <a:r>
              <a:rPr lang="pt-PT" dirty="0">
                <a:solidFill>
                  <a:schemeClr val="tx1"/>
                </a:solidFill>
              </a:rPr>
              <a:t> é um poliedro determinado por um polígono (</a:t>
            </a:r>
            <a:r>
              <a:rPr lang="pt-PT" b="1" dirty="0">
                <a:solidFill>
                  <a:schemeClr val="tx1"/>
                </a:solidFill>
              </a:rPr>
              <a:t>base da pirâmide</a:t>
            </a:r>
            <a:r>
              <a:rPr lang="pt-PT" dirty="0">
                <a:solidFill>
                  <a:schemeClr val="tx1"/>
                </a:solidFill>
              </a:rPr>
              <a:t>), que constitui uma das suas faces, e por um ponto (</a:t>
            </a:r>
            <a:r>
              <a:rPr lang="pt-PT" b="1" dirty="0">
                <a:solidFill>
                  <a:schemeClr val="tx1"/>
                </a:solidFill>
              </a:rPr>
              <a:t>vértice da pirâmide</a:t>
            </a:r>
            <a:r>
              <a:rPr lang="pt-PT" dirty="0">
                <a:solidFill>
                  <a:schemeClr val="tx1"/>
                </a:solidFill>
              </a:rPr>
              <a:t>), exterior ao plano que contém a base, de tal modo que as restantes faces (</a:t>
            </a:r>
            <a:r>
              <a:rPr lang="pt-PT" b="1" dirty="0">
                <a:solidFill>
                  <a:schemeClr val="tx1"/>
                </a:solidFill>
              </a:rPr>
              <a:t>faces laterais da pirâmide</a:t>
            </a:r>
            <a:r>
              <a:rPr lang="pt-PT" dirty="0">
                <a:solidFill>
                  <a:schemeClr val="tx1"/>
                </a:solidFill>
              </a:rPr>
              <a:t>) são os triângulos determinados pelo vértice da pirâmide e pelos lados da base.</a:t>
            </a:r>
          </a:p>
        </p:txBody>
      </p:sp>
      <p:pic>
        <p:nvPicPr>
          <p:cNvPr id="7" name="Picture 2" descr="C:\Users\Susana\Desktop\Areal\icone_certo.png">
            <a:extLst>
              <a:ext uri="{FF2B5EF4-FFF2-40B4-BE49-F238E27FC236}">
                <a16:creationId xmlns:a16="http://schemas.microsoft.com/office/drawing/2014/main" id="{66D2261D-49C6-4981-8A06-760B0268B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65104"/>
            <a:ext cx="864096" cy="78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74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467544" y="692696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b="1" dirty="0">
                <a:solidFill>
                  <a:srgbClr val="C00000"/>
                </a:solidFill>
              </a:rPr>
              <a:t>Pirâmides regulares </a:t>
            </a:r>
          </a:p>
        </p:txBody>
      </p:sp>
      <p:sp>
        <p:nvSpPr>
          <p:cNvPr id="7" name="Rectângulo 6"/>
          <p:cNvSpPr/>
          <p:nvPr/>
        </p:nvSpPr>
        <p:spPr>
          <a:xfrm>
            <a:off x="597790" y="1456890"/>
            <a:ext cx="3326138" cy="348427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ctângulo 11"/>
          <p:cNvSpPr/>
          <p:nvPr/>
        </p:nvSpPr>
        <p:spPr>
          <a:xfrm>
            <a:off x="3990648" y="2018316"/>
            <a:ext cx="46959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dirty="0"/>
              <a:t>Uma pirâmide cuja base é um polígono regular designa-se por </a:t>
            </a:r>
            <a:r>
              <a:rPr lang="pt-PT" sz="2400" b="1" dirty="0">
                <a:solidFill>
                  <a:srgbClr val="C00000"/>
                </a:solidFill>
              </a:rPr>
              <a:t>pirâmide regular</a:t>
            </a:r>
            <a:r>
              <a:rPr lang="pt-PT" sz="2400" dirty="0"/>
              <a:t>. </a:t>
            </a:r>
          </a:p>
        </p:txBody>
      </p:sp>
      <p:pic>
        <p:nvPicPr>
          <p:cNvPr id="3074" name="Picture 2" descr="C:\Users\Susana\Desktop\areal\Parte2\Parte3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14" y="1243703"/>
            <a:ext cx="3379214" cy="389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67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467544" y="692696"/>
            <a:ext cx="820891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b="1" dirty="0">
                <a:solidFill>
                  <a:srgbClr val="C00000"/>
                </a:solidFill>
              </a:rPr>
              <a:t>Classificação de pirâmides</a:t>
            </a:r>
          </a:p>
          <a:p>
            <a:pPr algn="just"/>
            <a:endParaRPr lang="pt-PT" sz="1000" b="1" dirty="0">
              <a:solidFill>
                <a:srgbClr val="C00000"/>
              </a:solidFill>
            </a:endParaRPr>
          </a:p>
          <a:p>
            <a:pPr algn="just"/>
            <a:r>
              <a:rPr lang="pt-PT" sz="2400" dirty="0"/>
              <a:t>As pirâmides também são identificadas de acordo com o polígono que forma a sua base. Assim, podemos ter </a:t>
            </a:r>
            <a:r>
              <a:rPr lang="pt-PT" sz="2400" b="1" dirty="0">
                <a:solidFill>
                  <a:srgbClr val="C00000"/>
                </a:solidFill>
              </a:rPr>
              <a:t>pirâmides triangulares</a:t>
            </a:r>
            <a:r>
              <a:rPr lang="pt-PT" sz="2400" dirty="0"/>
              <a:t>, </a:t>
            </a:r>
            <a:r>
              <a:rPr lang="pt-PT" sz="2400" b="1" dirty="0">
                <a:solidFill>
                  <a:srgbClr val="C00000"/>
                </a:solidFill>
              </a:rPr>
              <a:t>quadrangulares</a:t>
            </a:r>
            <a:r>
              <a:rPr lang="pt-PT" sz="2400" dirty="0"/>
              <a:t>, </a:t>
            </a:r>
            <a:r>
              <a:rPr lang="pt-PT" sz="2400" b="1" dirty="0">
                <a:solidFill>
                  <a:srgbClr val="C00000"/>
                </a:solidFill>
              </a:rPr>
              <a:t>pentagonais</a:t>
            </a:r>
            <a:r>
              <a:rPr lang="pt-PT" sz="2400" dirty="0"/>
              <a:t>, </a:t>
            </a:r>
            <a:r>
              <a:rPr lang="pt-PT" sz="2400" b="1" dirty="0">
                <a:solidFill>
                  <a:srgbClr val="C00000"/>
                </a:solidFill>
              </a:rPr>
              <a:t>hexagonais</a:t>
            </a:r>
            <a:r>
              <a:rPr lang="pt-PT" sz="2400" dirty="0"/>
              <a:t>, entre outras.  </a:t>
            </a:r>
          </a:p>
        </p:txBody>
      </p:sp>
      <p:pic>
        <p:nvPicPr>
          <p:cNvPr id="4098" name="Picture 2" descr="C:\Users\Susana\Desktop\areal\Parte2\Parte3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12888"/>
            <a:ext cx="8496944" cy="329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59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834C0C-22D2-4F24-89DB-88AF99EBA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492896"/>
            <a:ext cx="3168352" cy="1143000"/>
          </a:xfrm>
        </p:spPr>
        <p:txBody>
          <a:bodyPr anchor="b">
            <a:normAutofit/>
          </a:bodyPr>
          <a:lstStyle/>
          <a:p>
            <a:r>
              <a:rPr lang="pt-PT" b="1" dirty="0"/>
              <a:t>Vou Aplicar…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65EB5C2-E54D-4393-9EF6-F991B98B2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806" y="2897488"/>
            <a:ext cx="4023889" cy="402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72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ângulo 13"/>
          <p:cNvSpPr/>
          <p:nvPr/>
        </p:nvSpPr>
        <p:spPr>
          <a:xfrm>
            <a:off x="395536" y="586366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b="1" dirty="0">
                <a:solidFill>
                  <a:srgbClr val="C00000"/>
                </a:solidFill>
              </a:rPr>
              <a:t>1. </a:t>
            </a:r>
            <a:r>
              <a:rPr lang="pt-PT" sz="2400" b="1" dirty="0">
                <a:solidFill>
                  <a:srgbClr val="002060"/>
                </a:solidFill>
              </a:rPr>
              <a:t>Observa as pirâmides seguintes.</a:t>
            </a:r>
          </a:p>
          <a:p>
            <a:pPr algn="just"/>
            <a:endParaRPr lang="pt-PT" sz="2400" b="1" dirty="0">
              <a:solidFill>
                <a:srgbClr val="002060"/>
              </a:solidFill>
            </a:endParaRPr>
          </a:p>
          <a:p>
            <a:pPr algn="just"/>
            <a:endParaRPr lang="pt-PT" sz="2400" b="1" dirty="0">
              <a:solidFill>
                <a:srgbClr val="002060"/>
              </a:solidFill>
            </a:endParaRPr>
          </a:p>
          <a:p>
            <a:pPr algn="just"/>
            <a:endParaRPr lang="pt-PT" sz="2400" b="1" dirty="0">
              <a:solidFill>
                <a:srgbClr val="002060"/>
              </a:solidFill>
            </a:endParaRPr>
          </a:p>
          <a:p>
            <a:pPr algn="just"/>
            <a:endParaRPr lang="pt-PT" sz="2400" b="1" dirty="0">
              <a:solidFill>
                <a:srgbClr val="002060"/>
              </a:solidFill>
            </a:endParaRPr>
          </a:p>
          <a:p>
            <a:pPr algn="just"/>
            <a:endParaRPr lang="pt-PT" sz="2400" b="1" dirty="0">
              <a:solidFill>
                <a:srgbClr val="002060"/>
              </a:solidFill>
            </a:endParaRPr>
          </a:p>
          <a:p>
            <a:pPr algn="just"/>
            <a:endParaRPr lang="pt-PT" sz="2400" b="1" dirty="0">
              <a:solidFill>
                <a:srgbClr val="002060"/>
              </a:solidFill>
            </a:endParaRPr>
          </a:p>
          <a:p>
            <a:pPr algn="just"/>
            <a:r>
              <a:rPr lang="pt-PT" sz="2400" dirty="0"/>
              <a:t>     </a:t>
            </a:r>
            <a:r>
              <a:rPr lang="pt-PT" sz="2400" dirty="0">
                <a:solidFill>
                  <a:srgbClr val="C00000"/>
                </a:solidFill>
              </a:rPr>
              <a:t>1.1. </a:t>
            </a:r>
            <a:r>
              <a:rPr lang="pt-PT" sz="2400" dirty="0"/>
              <a:t>Identifica as pirâmides que te parecem ser regulares. </a:t>
            </a:r>
          </a:p>
        </p:txBody>
      </p:sp>
      <p:pic>
        <p:nvPicPr>
          <p:cNvPr id="2" name="Picture 2" descr="C:\Users\Susana\Desktop\areal\Parte2\Parte3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68" y="1193946"/>
            <a:ext cx="8533864" cy="1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B4E01A51-5182-4191-8C46-980DD19CB6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358968"/>
              </p:ext>
            </p:extLst>
          </p:nvPr>
        </p:nvGraphicFramePr>
        <p:xfrm>
          <a:off x="928355" y="4030176"/>
          <a:ext cx="6672994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72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sz="2200" b="1" dirty="0">
                          <a:solidFill>
                            <a:srgbClr val="C00000"/>
                          </a:solidFill>
                        </a:rPr>
                        <a:t>Resolução:</a:t>
                      </a:r>
                      <a:endParaRPr lang="pt-PT" sz="22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CE9A4561-AE04-4A5C-BE61-DA8B76978D4E}"/>
              </a:ext>
            </a:extLst>
          </p:cNvPr>
          <p:cNvSpPr txBox="1"/>
          <p:nvPr/>
        </p:nvSpPr>
        <p:spPr>
          <a:xfrm>
            <a:off x="2915816" y="4098867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47703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ângulo 13"/>
          <p:cNvSpPr/>
          <p:nvPr/>
        </p:nvSpPr>
        <p:spPr>
          <a:xfrm>
            <a:off x="395536" y="586366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b="1" dirty="0">
                <a:solidFill>
                  <a:srgbClr val="C00000"/>
                </a:solidFill>
              </a:rPr>
              <a:t>1. </a:t>
            </a:r>
            <a:r>
              <a:rPr lang="pt-PT" sz="2400" b="1" dirty="0">
                <a:solidFill>
                  <a:srgbClr val="002060"/>
                </a:solidFill>
              </a:rPr>
              <a:t>Observa as pirâmides seguintes.</a:t>
            </a:r>
          </a:p>
          <a:p>
            <a:pPr algn="just"/>
            <a:endParaRPr lang="pt-PT" sz="2400" b="1" dirty="0">
              <a:solidFill>
                <a:srgbClr val="002060"/>
              </a:solidFill>
            </a:endParaRPr>
          </a:p>
          <a:p>
            <a:pPr algn="just"/>
            <a:endParaRPr lang="pt-PT" sz="2400" b="1" dirty="0">
              <a:solidFill>
                <a:srgbClr val="002060"/>
              </a:solidFill>
            </a:endParaRPr>
          </a:p>
          <a:p>
            <a:pPr algn="just"/>
            <a:endParaRPr lang="pt-PT" sz="2400" b="1" dirty="0">
              <a:solidFill>
                <a:srgbClr val="002060"/>
              </a:solidFill>
            </a:endParaRPr>
          </a:p>
          <a:p>
            <a:pPr algn="just"/>
            <a:endParaRPr lang="pt-PT" sz="2400" b="1" dirty="0">
              <a:solidFill>
                <a:srgbClr val="002060"/>
              </a:solidFill>
            </a:endParaRPr>
          </a:p>
          <a:p>
            <a:pPr algn="just"/>
            <a:endParaRPr lang="pt-PT" sz="2400" b="1" dirty="0">
              <a:solidFill>
                <a:srgbClr val="002060"/>
              </a:solidFill>
            </a:endParaRPr>
          </a:p>
          <a:p>
            <a:pPr algn="just"/>
            <a:endParaRPr lang="pt-PT" sz="2400" b="1" dirty="0">
              <a:solidFill>
                <a:srgbClr val="002060"/>
              </a:solidFill>
            </a:endParaRPr>
          </a:p>
          <a:p>
            <a:pPr algn="just"/>
            <a:r>
              <a:rPr lang="pt-PT" sz="2400" dirty="0"/>
              <a:t>     </a:t>
            </a:r>
            <a:r>
              <a:rPr lang="pt-PT" sz="2400" dirty="0">
                <a:solidFill>
                  <a:srgbClr val="C00000"/>
                </a:solidFill>
              </a:rPr>
              <a:t>1.2. </a:t>
            </a:r>
            <a:r>
              <a:rPr lang="pt-PT" sz="2400" dirty="0"/>
              <a:t>Classifica cada uma das pirâmides de acordo com o polígono da base. </a:t>
            </a:r>
          </a:p>
        </p:txBody>
      </p:sp>
      <p:pic>
        <p:nvPicPr>
          <p:cNvPr id="2" name="Picture 2" descr="C:\Users\Susana\Desktop\areal\Parte2\Parte3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68" y="1193946"/>
            <a:ext cx="8533864" cy="1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ângulo 2"/>
          <p:cNvSpPr/>
          <p:nvPr/>
        </p:nvSpPr>
        <p:spPr>
          <a:xfrm>
            <a:off x="539552" y="4591685"/>
            <a:ext cx="82993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dirty="0"/>
              <a:t>A – pirâmide pentagonal             B – pirâmide hexagonal  </a:t>
            </a:r>
          </a:p>
          <a:p>
            <a:pPr algn="just"/>
            <a:r>
              <a:rPr lang="pt-PT" sz="2400" dirty="0"/>
              <a:t>C – pirâmide quadrangular         D – pirâmide pentagonal  </a:t>
            </a:r>
          </a:p>
          <a:p>
            <a:pPr algn="just"/>
            <a:r>
              <a:rPr lang="pt-PT" sz="2400" dirty="0"/>
              <a:t>E – pirâmide hexagonal 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80638"/>
              </p:ext>
            </p:extLst>
          </p:nvPr>
        </p:nvGraphicFramePr>
        <p:xfrm>
          <a:off x="928355" y="4030176"/>
          <a:ext cx="6672994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72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sz="2200" b="1" dirty="0">
                          <a:solidFill>
                            <a:srgbClr val="C00000"/>
                          </a:solidFill>
                        </a:rPr>
                        <a:t>Resolução:</a:t>
                      </a:r>
                      <a:endParaRPr lang="pt-PT" sz="22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49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ângulo 13"/>
              <p:cNvSpPr/>
              <p:nvPr/>
            </p:nvSpPr>
            <p:spPr>
              <a:xfrm>
                <a:off x="395536" y="586366"/>
                <a:ext cx="8352928" cy="3416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PT" sz="2400" b="1" dirty="0">
                    <a:solidFill>
                      <a:srgbClr val="C00000"/>
                    </a:solidFill>
                  </a:rPr>
                  <a:t>1. </a:t>
                </a:r>
                <a:r>
                  <a:rPr lang="pt-PT" sz="2400" b="1" dirty="0">
                    <a:solidFill>
                      <a:srgbClr val="002060"/>
                    </a:solidFill>
                  </a:rPr>
                  <a:t>Observa as pirâmides seguintes.</a:t>
                </a:r>
              </a:p>
              <a:p>
                <a:pPr algn="just"/>
                <a:endParaRPr lang="pt-PT" sz="2400" b="1" dirty="0">
                  <a:solidFill>
                    <a:srgbClr val="002060"/>
                  </a:solidFill>
                </a:endParaRPr>
              </a:p>
              <a:p>
                <a:pPr algn="just"/>
                <a:endParaRPr lang="pt-PT" sz="2400" b="1" dirty="0">
                  <a:solidFill>
                    <a:srgbClr val="002060"/>
                  </a:solidFill>
                </a:endParaRPr>
              </a:p>
              <a:p>
                <a:pPr algn="just"/>
                <a:endParaRPr lang="pt-PT" sz="2400" b="1" dirty="0">
                  <a:solidFill>
                    <a:srgbClr val="002060"/>
                  </a:solidFill>
                </a:endParaRPr>
              </a:p>
              <a:p>
                <a:pPr algn="just"/>
                <a:endParaRPr lang="pt-PT" sz="2400" b="1" dirty="0">
                  <a:solidFill>
                    <a:srgbClr val="002060"/>
                  </a:solidFill>
                </a:endParaRPr>
              </a:p>
              <a:p>
                <a:pPr algn="just"/>
                <a:endParaRPr lang="pt-PT" sz="2400" b="1" dirty="0">
                  <a:solidFill>
                    <a:srgbClr val="002060"/>
                  </a:solidFill>
                </a:endParaRPr>
              </a:p>
              <a:p>
                <a:pPr algn="just"/>
                <a:endParaRPr lang="pt-PT" sz="2400" b="1" dirty="0">
                  <a:solidFill>
                    <a:srgbClr val="002060"/>
                  </a:solidFill>
                </a:endParaRPr>
              </a:p>
              <a:p>
                <a:pPr algn="just"/>
                <a:r>
                  <a:rPr lang="pt-PT" sz="2400" dirty="0"/>
                  <a:t>     </a:t>
                </a:r>
                <a:r>
                  <a:rPr lang="pt-PT" sz="2400" dirty="0">
                    <a:solidFill>
                      <a:srgbClr val="C00000"/>
                    </a:solidFill>
                  </a:rPr>
                  <a:t>1.3. </a:t>
                </a:r>
                <a:r>
                  <a:rPr lang="pt-PT" sz="2400" dirty="0"/>
                  <a:t>Indica o número de faces, de arestas e de vértices da pirâmide  </a:t>
                </a:r>
                <a14:m>
                  <m:oMath xmlns:m="http://schemas.openxmlformats.org/officeDocument/2006/math">
                    <m:r>
                      <a:rPr lang="pt-PT" sz="2400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pt-PT" sz="2400" dirty="0"/>
                  <a:t>. </a:t>
                </a:r>
              </a:p>
            </p:txBody>
          </p:sp>
        </mc:Choice>
        <mc:Fallback xmlns="">
          <p:sp>
            <p:nvSpPr>
              <p:cNvPr id="14" name="Rec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86366"/>
                <a:ext cx="8352928" cy="3416320"/>
              </a:xfrm>
              <a:prstGeom prst="rect">
                <a:avLst/>
              </a:prstGeom>
              <a:blipFill rotWithShape="1">
                <a:blip r:embed="rId3"/>
                <a:stretch>
                  <a:fillRect l="-1168" t="-1426" r="-1095" b="-303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" descr="C:\Users\Susana\Desktop\areal\Parte2\Parte3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68" y="1193946"/>
            <a:ext cx="8533864" cy="1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ângulo 2"/>
          <p:cNvSpPr/>
          <p:nvPr/>
        </p:nvSpPr>
        <p:spPr>
          <a:xfrm>
            <a:off x="3563888" y="4570068"/>
            <a:ext cx="2088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dirty="0"/>
              <a:t>Faces: 6</a:t>
            </a:r>
          </a:p>
          <a:p>
            <a:pPr algn="just"/>
            <a:r>
              <a:rPr lang="pt-PT" sz="2400" dirty="0"/>
              <a:t>Arestas: 10</a:t>
            </a:r>
          </a:p>
          <a:p>
            <a:pPr algn="just"/>
            <a:r>
              <a:rPr lang="pt-PT" sz="2400" dirty="0"/>
              <a:t>Vértices: 6 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803834" y="4047533"/>
          <a:ext cx="7560840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sz="2200" b="1" dirty="0">
                          <a:solidFill>
                            <a:srgbClr val="C00000"/>
                          </a:solidFill>
                        </a:rPr>
                        <a:t>Resolução:</a:t>
                      </a:r>
                      <a:endParaRPr lang="pt-PT" sz="22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297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ângulo 13"/>
          <p:cNvSpPr/>
          <p:nvPr/>
        </p:nvSpPr>
        <p:spPr>
          <a:xfrm>
            <a:off x="395536" y="586366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b="1" dirty="0">
                <a:solidFill>
                  <a:srgbClr val="C00000"/>
                </a:solidFill>
              </a:rPr>
              <a:t>2. </a:t>
            </a:r>
            <a:r>
              <a:rPr lang="pt-PT" sz="2400" b="1" dirty="0">
                <a:solidFill>
                  <a:srgbClr val="002060"/>
                </a:solidFill>
              </a:rPr>
              <a:t>Qual é o menor número de faces triangulares que uma pirâmide pode ter? </a:t>
            </a:r>
          </a:p>
          <a:p>
            <a:pPr algn="just"/>
            <a:endParaRPr lang="pt-PT" sz="2400" b="1" dirty="0">
              <a:solidFill>
                <a:srgbClr val="002060"/>
              </a:solidFill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611560" y="2871415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dirty="0"/>
              <a:t>O menor número de faces triangulares que uma pirâmide pode ter é 4.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515802" y="2348880"/>
          <a:ext cx="8016638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16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sz="2200" b="1" dirty="0">
                          <a:solidFill>
                            <a:srgbClr val="C00000"/>
                          </a:solidFill>
                        </a:rPr>
                        <a:t>Resolução:</a:t>
                      </a:r>
                      <a:endParaRPr lang="pt-PT" sz="22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Imagem 5">
            <a:extLst>
              <a:ext uri="{FF2B5EF4-FFF2-40B4-BE49-F238E27FC236}">
                <a16:creationId xmlns:a16="http://schemas.microsoft.com/office/drawing/2014/main" id="{9FFDFEC3-7BD0-46B6-8FEE-4C153DF7CD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4317510"/>
            <a:ext cx="226695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7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834C0C-22D2-4F24-89DB-88AF99EBA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492896"/>
            <a:ext cx="3168352" cy="1143000"/>
          </a:xfrm>
        </p:spPr>
        <p:txBody>
          <a:bodyPr anchor="b">
            <a:normAutofit/>
          </a:bodyPr>
          <a:lstStyle/>
          <a:p>
            <a:r>
              <a:rPr lang="pt-PT" b="1" dirty="0"/>
              <a:t>Recorda…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BF59E19-01CB-4459-A4E7-399154C4C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056" y="1300162"/>
            <a:ext cx="4724400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96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ângulo 13"/>
          <p:cNvSpPr/>
          <p:nvPr/>
        </p:nvSpPr>
        <p:spPr>
          <a:xfrm>
            <a:off x="370779" y="188640"/>
            <a:ext cx="83529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b="1" dirty="0">
                <a:solidFill>
                  <a:srgbClr val="C00000"/>
                </a:solidFill>
              </a:rPr>
              <a:t>3. </a:t>
            </a:r>
            <a:r>
              <a:rPr lang="pt-PT" sz="2400" b="1" dirty="0">
                <a:solidFill>
                  <a:srgbClr val="002060"/>
                </a:solidFill>
              </a:rPr>
              <a:t>Indica o número de vértices, arestas e faces de uma pirâmide: </a:t>
            </a:r>
          </a:p>
          <a:p>
            <a:pPr algn="just"/>
            <a:r>
              <a:rPr lang="pt-PT" sz="2400" b="1" dirty="0">
                <a:solidFill>
                  <a:srgbClr val="002060"/>
                </a:solidFill>
              </a:rPr>
              <a:t>     </a:t>
            </a:r>
            <a:r>
              <a:rPr lang="pt-PT" sz="2400" dirty="0">
                <a:solidFill>
                  <a:srgbClr val="C00000"/>
                </a:solidFill>
              </a:rPr>
              <a:t>3.1. </a:t>
            </a:r>
            <a:r>
              <a:rPr lang="pt-PT" sz="2400" dirty="0"/>
              <a:t>triangular; </a:t>
            </a:r>
          </a:p>
          <a:p>
            <a:pPr algn="just"/>
            <a:endParaRPr lang="pt-PT" sz="1000" dirty="0">
              <a:solidFill>
                <a:srgbClr val="002060"/>
              </a:solidFill>
            </a:endParaRPr>
          </a:p>
          <a:p>
            <a:pPr algn="just"/>
            <a:r>
              <a:rPr lang="pt-PT" sz="2400" dirty="0">
                <a:solidFill>
                  <a:srgbClr val="C00000"/>
                </a:solidFill>
              </a:rPr>
              <a:t>    </a:t>
            </a:r>
          </a:p>
          <a:p>
            <a:pPr algn="just"/>
            <a:endParaRPr lang="pt-PT" sz="2400" dirty="0">
              <a:solidFill>
                <a:srgbClr val="C00000"/>
              </a:solidFill>
            </a:endParaRPr>
          </a:p>
          <a:p>
            <a:pPr algn="just"/>
            <a:endParaRPr lang="pt-PT" sz="2400" dirty="0">
              <a:solidFill>
                <a:srgbClr val="C00000"/>
              </a:solidFill>
            </a:endParaRPr>
          </a:p>
          <a:p>
            <a:pPr algn="just"/>
            <a:r>
              <a:rPr lang="pt-PT" sz="2400" dirty="0">
                <a:solidFill>
                  <a:srgbClr val="C00000"/>
                </a:solidFill>
              </a:rPr>
              <a:t>     3.2. </a:t>
            </a:r>
            <a:r>
              <a:rPr lang="pt-PT" sz="2400" dirty="0"/>
              <a:t>quadrangular; </a:t>
            </a:r>
          </a:p>
          <a:p>
            <a:pPr algn="just"/>
            <a:endParaRPr lang="pt-PT" sz="1000" dirty="0">
              <a:solidFill>
                <a:srgbClr val="002060"/>
              </a:solidFill>
            </a:endParaRPr>
          </a:p>
          <a:p>
            <a:pPr algn="just"/>
            <a:endParaRPr lang="pt-PT" sz="2400" dirty="0">
              <a:solidFill>
                <a:srgbClr val="002060"/>
              </a:solidFill>
            </a:endParaRPr>
          </a:p>
          <a:p>
            <a:pPr algn="just"/>
            <a:r>
              <a:rPr lang="pt-PT" sz="2400" dirty="0">
                <a:solidFill>
                  <a:srgbClr val="002060"/>
                </a:solidFill>
              </a:rPr>
              <a:t>     </a:t>
            </a:r>
          </a:p>
          <a:p>
            <a:pPr algn="just"/>
            <a:endParaRPr lang="pt-PT" sz="2400" dirty="0">
              <a:solidFill>
                <a:srgbClr val="002060"/>
              </a:solidFill>
            </a:endParaRPr>
          </a:p>
          <a:p>
            <a:pPr algn="just"/>
            <a:endParaRPr lang="pt-PT" sz="2400" dirty="0">
              <a:solidFill>
                <a:srgbClr val="002060"/>
              </a:solidFill>
            </a:endParaRPr>
          </a:p>
          <a:p>
            <a:pPr algn="just"/>
            <a:r>
              <a:rPr lang="pt-PT" sz="2400" dirty="0">
                <a:solidFill>
                  <a:srgbClr val="002060"/>
                </a:solidFill>
              </a:rPr>
              <a:t>     </a:t>
            </a:r>
            <a:r>
              <a:rPr lang="pt-PT" sz="2400" dirty="0">
                <a:solidFill>
                  <a:srgbClr val="C00000"/>
                </a:solidFill>
              </a:rPr>
              <a:t>3.3. </a:t>
            </a:r>
            <a:r>
              <a:rPr lang="pt-PT" sz="2400" dirty="0"/>
              <a:t>pentagonal. </a:t>
            </a:r>
          </a:p>
        </p:txBody>
      </p:sp>
      <p:sp>
        <p:nvSpPr>
          <p:cNvPr id="6" name="Rectângulo 5"/>
          <p:cNvSpPr/>
          <p:nvPr/>
        </p:nvSpPr>
        <p:spPr>
          <a:xfrm>
            <a:off x="3611139" y="1619432"/>
            <a:ext cx="5112568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400" dirty="0">
                <a:solidFill>
                  <a:srgbClr val="C00000"/>
                </a:solidFill>
              </a:rPr>
              <a:t>R: </a:t>
            </a:r>
            <a:r>
              <a:rPr lang="pt-PT" sz="2400" dirty="0">
                <a:solidFill>
                  <a:schemeClr val="tx1"/>
                </a:solidFill>
              </a:rPr>
              <a:t> vértices: 4; arestas: 6; faces: 4. </a:t>
            </a:r>
          </a:p>
        </p:txBody>
      </p:sp>
      <p:sp>
        <p:nvSpPr>
          <p:cNvPr id="8" name="Rectângulo 7"/>
          <p:cNvSpPr/>
          <p:nvPr/>
        </p:nvSpPr>
        <p:spPr>
          <a:xfrm>
            <a:off x="3666480" y="3482272"/>
            <a:ext cx="5112568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400" dirty="0">
                <a:solidFill>
                  <a:srgbClr val="C00000"/>
                </a:solidFill>
              </a:rPr>
              <a:t>R: </a:t>
            </a:r>
            <a:r>
              <a:rPr lang="pt-PT" sz="2400" dirty="0">
                <a:solidFill>
                  <a:schemeClr val="tx1"/>
                </a:solidFill>
              </a:rPr>
              <a:t>vértices: 5; arestas: 8; faces: 5. </a:t>
            </a:r>
            <a:endParaRPr lang="pt-PT" sz="2400" dirty="0">
              <a:solidFill>
                <a:srgbClr val="C00000"/>
              </a:solidFill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3491880" y="5889288"/>
            <a:ext cx="5796136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400" dirty="0">
                <a:solidFill>
                  <a:srgbClr val="C00000"/>
                </a:solidFill>
              </a:rPr>
              <a:t>R: </a:t>
            </a:r>
            <a:r>
              <a:rPr lang="pt-PT" sz="2400" dirty="0">
                <a:solidFill>
                  <a:schemeClr val="tx1"/>
                </a:solidFill>
              </a:rPr>
              <a:t>vértices: 6; arestas: 10; faces: 6. </a:t>
            </a:r>
            <a:endParaRPr lang="pt-PT" sz="2400" dirty="0">
              <a:solidFill>
                <a:srgbClr val="C00000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ABD0053-06A3-49F7-9194-6EFAF9E70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877" y="1313005"/>
            <a:ext cx="1421507" cy="123635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4BB4CC3-AC8D-407A-861A-CCCCA49D0B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610" t="9568" r="14181"/>
          <a:stretch/>
        </p:blipFill>
        <p:spPr>
          <a:xfrm>
            <a:off x="1476927" y="2992655"/>
            <a:ext cx="1356880" cy="124012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9B98937-9241-4789-9D3E-DFC6896B25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8599" y="4975640"/>
            <a:ext cx="1359024" cy="185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3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ângulo 13"/>
              <p:cNvSpPr/>
              <p:nvPr/>
            </p:nvSpPr>
            <p:spPr>
              <a:xfrm>
                <a:off x="395536" y="586366"/>
                <a:ext cx="835292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PT" sz="2400" b="1" dirty="0">
                    <a:solidFill>
                      <a:srgbClr val="C00000"/>
                    </a:solidFill>
                  </a:rPr>
                  <a:t>4. </a:t>
                </a:r>
                <a:r>
                  <a:rPr lang="pt-PT" sz="2400" b="1" dirty="0">
                    <a:solidFill>
                      <a:srgbClr val="002060"/>
                    </a:solidFill>
                  </a:rPr>
                  <a:t>Uma pirâmide tem ao todo </a:t>
                </a:r>
                <a14:m>
                  <m:oMath xmlns:m="http://schemas.openxmlformats.org/officeDocument/2006/math">
                    <m:r>
                      <a:rPr lang="pt-PT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𝟏𝟔</m:t>
                    </m:r>
                  </m:oMath>
                </a14:m>
                <a:r>
                  <a:rPr lang="pt-PT" sz="2400" b="1" dirty="0">
                    <a:solidFill>
                      <a:srgbClr val="002060"/>
                    </a:solidFill>
                  </a:rPr>
                  <a:t> arestas. Como se designa o polígono da base dessa pirâmide?</a:t>
                </a:r>
              </a:p>
            </p:txBody>
          </p:sp>
        </mc:Choice>
        <mc:Fallback xmlns="">
          <p:sp>
            <p:nvSpPr>
              <p:cNvPr id="14" name="Rec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86366"/>
                <a:ext cx="8352928" cy="830997"/>
              </a:xfrm>
              <a:prstGeom prst="rect">
                <a:avLst/>
              </a:prstGeom>
              <a:blipFill>
                <a:blip r:embed="rId3"/>
                <a:stretch>
                  <a:fillRect l="-1168" t="-5839" r="-1095" b="-1532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Tabela 14"/>
          <p:cNvGraphicFramePr>
            <a:graphicFrameLocks noGrp="1"/>
          </p:cNvGraphicFramePr>
          <p:nvPr/>
        </p:nvGraphicFramePr>
        <p:xfrm>
          <a:off x="515802" y="1772816"/>
          <a:ext cx="8016638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16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sz="2200" b="1" dirty="0">
                          <a:solidFill>
                            <a:srgbClr val="C00000"/>
                          </a:solidFill>
                        </a:rPr>
                        <a:t>Resolução:</a:t>
                      </a:r>
                      <a:endParaRPr lang="pt-PT" sz="22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ângulo 2"/>
          <p:cNvSpPr/>
          <p:nvPr/>
        </p:nvSpPr>
        <p:spPr>
          <a:xfrm>
            <a:off x="539552" y="2276872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/>
              <a:t>O polígono da base é um octógono.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CBA2CE1-E706-4C01-8EF8-3872FFBF4F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3429000"/>
            <a:ext cx="189547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62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834C0C-22D2-4F24-89DB-88AF99EBA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492896"/>
            <a:ext cx="3168352" cy="1143000"/>
          </a:xfrm>
        </p:spPr>
        <p:txBody>
          <a:bodyPr anchor="b">
            <a:normAutofit/>
          </a:bodyPr>
          <a:lstStyle/>
          <a:p>
            <a:br>
              <a:rPr lang="pt-PT" b="1" dirty="0"/>
            </a:br>
            <a:r>
              <a:rPr lang="pt-PT" b="1" dirty="0">
                <a:solidFill>
                  <a:srgbClr val="00B050"/>
                </a:solidFill>
              </a:rPr>
              <a:t>PRISMAS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D32CBCD-70EC-4B14-8E79-3460818DB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836712"/>
            <a:ext cx="466725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389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5"/>
          <p:cNvSpPr/>
          <p:nvPr/>
        </p:nvSpPr>
        <p:spPr>
          <a:xfrm>
            <a:off x="415508" y="324538"/>
            <a:ext cx="823010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b="1" dirty="0">
                <a:solidFill>
                  <a:srgbClr val="C00000"/>
                </a:solidFill>
              </a:rPr>
              <a:t> </a:t>
            </a:r>
          </a:p>
          <a:p>
            <a:endParaRPr lang="pt-PT" sz="1000" dirty="0"/>
          </a:p>
          <a:p>
            <a:r>
              <a:rPr lang="pt-PT" sz="2400" dirty="0"/>
              <a:t>Observemos os prismas da figura.</a:t>
            </a:r>
          </a:p>
        </p:txBody>
      </p:sp>
      <p:pic>
        <p:nvPicPr>
          <p:cNvPr id="2050" name="Picture 2" descr="C:\Users\Susana\Desktop\areal\Parte2\Parte3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060" y="1827285"/>
            <a:ext cx="3779553" cy="263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ângulo arredondado 13"/>
          <p:cNvSpPr/>
          <p:nvPr/>
        </p:nvSpPr>
        <p:spPr>
          <a:xfrm>
            <a:off x="446350" y="4867485"/>
            <a:ext cx="8158098" cy="13744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400" dirty="0">
              <a:solidFill>
                <a:schemeClr val="tx1"/>
              </a:solidFill>
            </a:endParaRPr>
          </a:p>
        </p:txBody>
      </p:sp>
      <p:pic>
        <p:nvPicPr>
          <p:cNvPr id="15" name="Picture 2" descr="C:\Users\Susana\Desktop\Areal\icone_cert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20378"/>
            <a:ext cx="864096" cy="78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ixaDeTexto 15"/>
          <p:cNvSpPr txBox="1"/>
          <p:nvPr/>
        </p:nvSpPr>
        <p:spPr>
          <a:xfrm>
            <a:off x="744978" y="4954557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dirty="0"/>
              <a:t>Um </a:t>
            </a:r>
            <a:r>
              <a:rPr lang="pt-PT" b="1" dirty="0">
                <a:solidFill>
                  <a:srgbClr val="C00000"/>
                </a:solidFill>
              </a:rPr>
              <a:t>prisma</a:t>
            </a:r>
            <a:r>
              <a:rPr lang="pt-PT" dirty="0"/>
              <a:t> é um poliedro com duas faces geometricamente iguais (</a:t>
            </a:r>
            <a:r>
              <a:rPr lang="pt-PT" b="1" dirty="0">
                <a:solidFill>
                  <a:srgbClr val="C00000"/>
                </a:solidFill>
              </a:rPr>
              <a:t>bases do prisma</a:t>
            </a:r>
            <a:r>
              <a:rPr lang="pt-PT" dirty="0"/>
              <a:t>) situadas, respetivamente, em dois planos paralelos, de modo que as restantes faces (</a:t>
            </a:r>
            <a:r>
              <a:rPr lang="pt-PT" b="1" dirty="0">
                <a:solidFill>
                  <a:srgbClr val="C00000"/>
                </a:solidFill>
              </a:rPr>
              <a:t>faces laterais</a:t>
            </a:r>
            <a:r>
              <a:rPr lang="pt-PT" dirty="0"/>
              <a:t>) sejam paralelogramos. </a:t>
            </a:r>
          </a:p>
        </p:txBody>
      </p:sp>
      <p:grpSp>
        <p:nvGrpSpPr>
          <p:cNvPr id="8" name="Grupo 34">
            <a:extLst>
              <a:ext uri="{FF2B5EF4-FFF2-40B4-BE49-F238E27FC236}">
                <a16:creationId xmlns:a16="http://schemas.microsoft.com/office/drawing/2014/main" id="{893BB12C-947F-4508-AB75-2249B2B8C8F6}"/>
              </a:ext>
            </a:extLst>
          </p:cNvPr>
          <p:cNvGrpSpPr/>
          <p:nvPr/>
        </p:nvGrpSpPr>
        <p:grpSpPr>
          <a:xfrm>
            <a:off x="1142976" y="1643050"/>
            <a:ext cx="3671913" cy="3129311"/>
            <a:chOff x="857224" y="1571612"/>
            <a:chExt cx="3671913" cy="3129311"/>
          </a:xfrm>
        </p:grpSpPr>
        <p:pic>
          <p:nvPicPr>
            <p:cNvPr id="9" name="Picture 3">
              <a:extLst>
                <a:ext uri="{FF2B5EF4-FFF2-40B4-BE49-F238E27FC236}">
                  <a16:creationId xmlns:a16="http://schemas.microsoft.com/office/drawing/2014/main" id="{0C541778-C2D4-43D1-9387-F3CBA20328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 l="62411" t="18373" r="7447"/>
            <a:stretch>
              <a:fillRect/>
            </a:stretch>
          </p:blipFill>
          <p:spPr bwMode="auto">
            <a:xfrm>
              <a:off x="857224" y="2071678"/>
              <a:ext cx="2071702" cy="2201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0" name="Grupo 24">
              <a:extLst>
                <a:ext uri="{FF2B5EF4-FFF2-40B4-BE49-F238E27FC236}">
                  <a16:creationId xmlns:a16="http://schemas.microsoft.com/office/drawing/2014/main" id="{C8D60953-9CD4-438E-8F95-F76185DB0BD8}"/>
                </a:ext>
              </a:extLst>
            </p:cNvPr>
            <p:cNvGrpSpPr/>
            <p:nvPr/>
          </p:nvGrpSpPr>
          <p:grpSpPr>
            <a:xfrm>
              <a:off x="2786050" y="2357430"/>
              <a:ext cx="1743087" cy="369332"/>
              <a:chOff x="3708586" y="2428868"/>
              <a:chExt cx="1743087" cy="369332"/>
            </a:xfrm>
          </p:grpSpPr>
          <p:cxnSp>
            <p:nvCxnSpPr>
              <p:cNvPr id="26" name="Conexão recta unidireccional 19">
                <a:extLst>
                  <a:ext uri="{FF2B5EF4-FFF2-40B4-BE49-F238E27FC236}">
                    <a16:creationId xmlns:a16="http://schemas.microsoft.com/office/drawing/2014/main" id="{47A5ADAF-3510-47B3-955B-A25512FF4BC6}"/>
                  </a:ext>
                </a:extLst>
              </p:cNvPr>
              <p:cNvCxnSpPr>
                <a:stCxn id="27" idx="1"/>
              </p:cNvCxnSpPr>
              <p:nvPr/>
            </p:nvCxnSpPr>
            <p:spPr>
              <a:xfrm rot="10800000" flipV="1">
                <a:off x="3708586" y="2613534"/>
                <a:ext cx="934852" cy="193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3FF21590-DCA2-4CA2-9DB4-C2DBDC1EA3C4}"/>
                  </a:ext>
                </a:extLst>
              </p:cNvPr>
              <p:cNvSpPr txBox="1"/>
              <p:nvPr/>
            </p:nvSpPr>
            <p:spPr>
              <a:xfrm>
                <a:off x="4643438" y="2428868"/>
                <a:ext cx="8082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PT" b="1" dirty="0">
                    <a:latin typeface="Agency FB" pitchFamily="34" charset="0"/>
                  </a:rPr>
                  <a:t>Vértice </a:t>
                </a:r>
              </a:p>
            </p:txBody>
          </p:sp>
        </p:grpSp>
        <p:grpSp>
          <p:nvGrpSpPr>
            <p:cNvPr id="11" name="Grupo 25">
              <a:extLst>
                <a:ext uri="{FF2B5EF4-FFF2-40B4-BE49-F238E27FC236}">
                  <a16:creationId xmlns:a16="http://schemas.microsoft.com/office/drawing/2014/main" id="{9EB6626A-909A-4D20-BF87-CA2C8AB05080}"/>
                </a:ext>
              </a:extLst>
            </p:cNvPr>
            <p:cNvGrpSpPr/>
            <p:nvPr/>
          </p:nvGrpSpPr>
          <p:grpSpPr>
            <a:xfrm>
              <a:off x="2786050" y="3500438"/>
              <a:ext cx="1428037" cy="369332"/>
              <a:chOff x="2428860" y="3143248"/>
              <a:chExt cx="1428037" cy="369332"/>
            </a:xfrm>
          </p:grpSpPr>
          <p:cxnSp>
            <p:nvCxnSpPr>
              <p:cNvPr id="24" name="Conexão recta unidireccional 21">
                <a:extLst>
                  <a:ext uri="{FF2B5EF4-FFF2-40B4-BE49-F238E27FC236}">
                    <a16:creationId xmlns:a16="http://schemas.microsoft.com/office/drawing/2014/main" id="{902A30CD-C23D-459B-95BE-F8439B12655B}"/>
                  </a:ext>
                </a:extLst>
              </p:cNvPr>
              <p:cNvCxnSpPr/>
              <p:nvPr/>
            </p:nvCxnSpPr>
            <p:spPr>
              <a:xfrm rot="10800000">
                <a:off x="2428860" y="3357562"/>
                <a:ext cx="642942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C969E7F8-FF96-4649-A26F-68A82F3A89D6}"/>
                  </a:ext>
                </a:extLst>
              </p:cNvPr>
              <p:cNvSpPr txBox="1"/>
              <p:nvPr/>
            </p:nvSpPr>
            <p:spPr>
              <a:xfrm>
                <a:off x="3143240" y="3143248"/>
                <a:ext cx="7136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PT" b="1" dirty="0">
                    <a:latin typeface="Agency FB" pitchFamily="34" charset="0"/>
                  </a:rPr>
                  <a:t>Aresta</a:t>
                </a:r>
              </a:p>
            </p:txBody>
          </p:sp>
        </p:grpSp>
        <p:grpSp>
          <p:nvGrpSpPr>
            <p:cNvPr id="12" name="Grupo 26">
              <a:extLst>
                <a:ext uri="{FF2B5EF4-FFF2-40B4-BE49-F238E27FC236}">
                  <a16:creationId xmlns:a16="http://schemas.microsoft.com/office/drawing/2014/main" id="{8F22FDB6-761A-4530-B628-271569521376}"/>
                </a:ext>
              </a:extLst>
            </p:cNvPr>
            <p:cNvGrpSpPr/>
            <p:nvPr/>
          </p:nvGrpSpPr>
          <p:grpSpPr>
            <a:xfrm>
              <a:off x="2071670" y="3071810"/>
              <a:ext cx="2046640" cy="369332"/>
              <a:chOff x="2779306" y="3643314"/>
              <a:chExt cx="2046640" cy="369332"/>
            </a:xfrm>
          </p:grpSpPr>
          <p:cxnSp>
            <p:nvCxnSpPr>
              <p:cNvPr id="22" name="Conexão recta unidireccional 20">
                <a:extLst>
                  <a:ext uri="{FF2B5EF4-FFF2-40B4-BE49-F238E27FC236}">
                    <a16:creationId xmlns:a16="http://schemas.microsoft.com/office/drawing/2014/main" id="{E28D9A86-E059-4675-B1DE-C1DBA9DD6A0C}"/>
                  </a:ext>
                </a:extLst>
              </p:cNvPr>
              <p:cNvCxnSpPr/>
              <p:nvPr/>
            </p:nvCxnSpPr>
            <p:spPr>
              <a:xfrm rot="10800000">
                <a:off x="2779306" y="3857628"/>
                <a:ext cx="8640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990E7413-2BFC-44B9-AB4B-2357D3C52D57}"/>
                  </a:ext>
                </a:extLst>
              </p:cNvPr>
              <p:cNvSpPr txBox="1"/>
              <p:nvPr/>
            </p:nvSpPr>
            <p:spPr>
              <a:xfrm>
                <a:off x="3714744" y="3643314"/>
                <a:ext cx="1111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PT" b="1" dirty="0">
                    <a:latin typeface="Agency FB" pitchFamily="34" charset="0"/>
                  </a:rPr>
                  <a:t>Face lateral</a:t>
                </a:r>
              </a:p>
            </p:txBody>
          </p:sp>
        </p:grpSp>
        <p:grpSp>
          <p:nvGrpSpPr>
            <p:cNvPr id="13" name="Grupo 27">
              <a:extLst>
                <a:ext uri="{FF2B5EF4-FFF2-40B4-BE49-F238E27FC236}">
                  <a16:creationId xmlns:a16="http://schemas.microsoft.com/office/drawing/2014/main" id="{6D55387E-0A27-4997-AE04-6A04AE856E58}"/>
                </a:ext>
              </a:extLst>
            </p:cNvPr>
            <p:cNvGrpSpPr/>
            <p:nvPr/>
          </p:nvGrpSpPr>
          <p:grpSpPr>
            <a:xfrm>
              <a:off x="1571604" y="3929066"/>
              <a:ext cx="1090363" cy="771857"/>
              <a:chOff x="1857356" y="4883863"/>
              <a:chExt cx="1090363" cy="771857"/>
            </a:xfrm>
          </p:grpSpPr>
          <p:cxnSp>
            <p:nvCxnSpPr>
              <p:cNvPr id="20" name="Conexão recta unidireccional 22">
                <a:extLst>
                  <a:ext uri="{FF2B5EF4-FFF2-40B4-BE49-F238E27FC236}">
                    <a16:creationId xmlns:a16="http://schemas.microsoft.com/office/drawing/2014/main" id="{6001A9CE-7E47-4CAE-BC11-69C5156C068C}"/>
                  </a:ext>
                </a:extLst>
              </p:cNvPr>
              <p:cNvCxnSpPr/>
              <p:nvPr/>
            </p:nvCxnSpPr>
            <p:spPr>
              <a:xfrm rot="5400000" flipH="1" flipV="1">
                <a:off x="2000232" y="5097383"/>
                <a:ext cx="428628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7F60534B-7394-4D4B-97FA-006FA11ADEE9}"/>
                  </a:ext>
                </a:extLst>
              </p:cNvPr>
              <p:cNvSpPr txBox="1"/>
              <p:nvPr/>
            </p:nvSpPr>
            <p:spPr>
              <a:xfrm>
                <a:off x="1857356" y="5286388"/>
                <a:ext cx="10903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PT" b="1" dirty="0">
                    <a:latin typeface="Agency FB" pitchFamily="34" charset="0"/>
                  </a:rPr>
                  <a:t>Base </a:t>
                </a:r>
                <a:r>
                  <a:rPr lang="pt-PT" dirty="0">
                    <a:latin typeface="Agency FB" pitchFamily="34" charset="0"/>
                  </a:rPr>
                  <a:t>(face)</a:t>
                </a:r>
              </a:p>
            </p:txBody>
          </p:sp>
        </p:grpSp>
        <p:grpSp>
          <p:nvGrpSpPr>
            <p:cNvPr id="17" name="Grupo 33">
              <a:extLst>
                <a:ext uri="{FF2B5EF4-FFF2-40B4-BE49-F238E27FC236}">
                  <a16:creationId xmlns:a16="http://schemas.microsoft.com/office/drawing/2014/main" id="{6A4440E6-A963-4CB1-B90C-EB1430BF3A68}"/>
                </a:ext>
              </a:extLst>
            </p:cNvPr>
            <p:cNvGrpSpPr/>
            <p:nvPr/>
          </p:nvGrpSpPr>
          <p:grpSpPr>
            <a:xfrm>
              <a:off x="1624249" y="1571612"/>
              <a:ext cx="1090363" cy="741277"/>
              <a:chOff x="642910" y="5117409"/>
              <a:chExt cx="1090363" cy="741277"/>
            </a:xfrm>
          </p:grpSpPr>
          <p:cxnSp>
            <p:nvCxnSpPr>
              <p:cNvPr id="18" name="Conexão recta unidireccional 29">
                <a:extLst>
                  <a:ext uri="{FF2B5EF4-FFF2-40B4-BE49-F238E27FC236}">
                    <a16:creationId xmlns:a16="http://schemas.microsoft.com/office/drawing/2014/main" id="{C80E0E97-439F-480D-9148-45796A97EB65}"/>
                  </a:ext>
                </a:extLst>
              </p:cNvPr>
              <p:cNvCxnSpPr/>
              <p:nvPr/>
            </p:nvCxnSpPr>
            <p:spPr>
              <a:xfrm rot="5400000">
                <a:off x="785786" y="5643578"/>
                <a:ext cx="428628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FEC80F4C-FC71-45E4-B9C3-BF569546F93F}"/>
                  </a:ext>
                </a:extLst>
              </p:cNvPr>
              <p:cNvSpPr txBox="1"/>
              <p:nvPr/>
            </p:nvSpPr>
            <p:spPr>
              <a:xfrm>
                <a:off x="642910" y="5117409"/>
                <a:ext cx="10903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PT" b="1" dirty="0">
                    <a:latin typeface="Agency FB" pitchFamily="34" charset="0"/>
                  </a:rPr>
                  <a:t>Base </a:t>
                </a:r>
                <a:r>
                  <a:rPr lang="pt-PT" dirty="0">
                    <a:latin typeface="Agency FB" pitchFamily="34" charset="0"/>
                  </a:rPr>
                  <a:t>(face)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7239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4" grpId="0" animBg="1"/>
      <p:bldP spid="1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5"/>
          <p:cNvSpPr/>
          <p:nvPr/>
        </p:nvSpPr>
        <p:spPr>
          <a:xfrm>
            <a:off x="446350" y="663667"/>
            <a:ext cx="8230105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b="1" dirty="0">
                <a:solidFill>
                  <a:srgbClr val="C00000"/>
                </a:solidFill>
              </a:rPr>
              <a:t>Prismas retos e Prismas oblíquos</a:t>
            </a:r>
            <a:endParaRPr lang="pt-PT" sz="1000" dirty="0"/>
          </a:p>
          <a:p>
            <a:pPr algn="just"/>
            <a:endParaRPr lang="pt-PT" sz="1000" dirty="0"/>
          </a:p>
          <a:p>
            <a:pPr algn="just"/>
            <a:r>
              <a:rPr lang="pt-PT" sz="2400" dirty="0"/>
              <a:t>Um prisma com duas faces geometricamente iguais situadas em dois planos paralelos e as restantes faces </a:t>
            </a:r>
            <a:r>
              <a:rPr lang="pt-PT" sz="2400" dirty="0" err="1"/>
              <a:t>retangulares</a:t>
            </a:r>
            <a:r>
              <a:rPr lang="pt-PT" sz="2400" dirty="0"/>
              <a:t> diz-se um </a:t>
            </a:r>
            <a:r>
              <a:rPr lang="pt-PT" sz="2400" b="1" dirty="0">
                <a:solidFill>
                  <a:srgbClr val="C00000"/>
                </a:solidFill>
              </a:rPr>
              <a:t>prisma </a:t>
            </a:r>
            <a:r>
              <a:rPr lang="pt-PT" sz="2400" b="1" dirty="0" err="1">
                <a:solidFill>
                  <a:srgbClr val="C00000"/>
                </a:solidFill>
              </a:rPr>
              <a:t>reto</a:t>
            </a:r>
            <a:r>
              <a:rPr lang="pt-PT" sz="2400" dirty="0"/>
              <a:t>. No caso contrário, diz-se um </a:t>
            </a:r>
            <a:r>
              <a:rPr lang="pt-PT" sz="2400" b="1" dirty="0">
                <a:solidFill>
                  <a:srgbClr val="C00000"/>
                </a:solidFill>
              </a:rPr>
              <a:t>prisma oblíquo</a:t>
            </a:r>
            <a:r>
              <a:rPr lang="pt-PT" sz="2400" dirty="0"/>
              <a:t>. </a:t>
            </a:r>
          </a:p>
          <a:p>
            <a:pPr algn="just"/>
            <a:endParaRPr lang="pt-PT" sz="2400" dirty="0"/>
          </a:p>
          <a:p>
            <a:pPr algn="just"/>
            <a:endParaRPr lang="pt-PT" sz="2400" dirty="0"/>
          </a:p>
          <a:p>
            <a:pPr algn="just"/>
            <a:endParaRPr lang="pt-PT" sz="2400" dirty="0"/>
          </a:p>
          <a:p>
            <a:pPr algn="just"/>
            <a:endParaRPr lang="pt-PT" sz="2400" dirty="0"/>
          </a:p>
          <a:p>
            <a:pPr algn="just"/>
            <a:endParaRPr lang="pt-PT" sz="2400" dirty="0"/>
          </a:p>
          <a:p>
            <a:pPr algn="just"/>
            <a:endParaRPr lang="pt-PT" sz="2400" dirty="0"/>
          </a:p>
          <a:p>
            <a:pPr algn="just"/>
            <a:endParaRPr lang="pt-PT" sz="2400" dirty="0"/>
          </a:p>
          <a:p>
            <a:pPr algn="just"/>
            <a:endParaRPr lang="pt-PT" sz="2400" dirty="0"/>
          </a:p>
          <a:p>
            <a:pPr algn="just"/>
            <a:r>
              <a:rPr lang="pt-PT" sz="2400" dirty="0"/>
              <a:t>A </a:t>
            </a:r>
            <a:r>
              <a:rPr lang="pt-PT" sz="2400" b="1" dirty="0">
                <a:solidFill>
                  <a:srgbClr val="C00000"/>
                </a:solidFill>
              </a:rPr>
              <a:t>altura do prisma reto </a:t>
            </a:r>
            <a:r>
              <a:rPr lang="pt-PT" sz="2400" dirty="0"/>
              <a:t>é o comprimento da aresta lateral. </a:t>
            </a:r>
          </a:p>
        </p:txBody>
      </p:sp>
      <p:pic>
        <p:nvPicPr>
          <p:cNvPr id="3074" name="Picture 2" descr="C:\Users\Susana\Desktop\areal\Parte2\Parte3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08920"/>
            <a:ext cx="6480720" cy="274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48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5"/>
          <p:cNvSpPr/>
          <p:nvPr/>
        </p:nvSpPr>
        <p:spPr>
          <a:xfrm>
            <a:off x="446350" y="663667"/>
            <a:ext cx="823010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b="1" dirty="0">
                <a:solidFill>
                  <a:srgbClr val="C00000"/>
                </a:solidFill>
              </a:rPr>
              <a:t>Prismas regulares </a:t>
            </a:r>
          </a:p>
          <a:p>
            <a:pPr algn="just"/>
            <a:endParaRPr lang="pt-PT" sz="1000" dirty="0"/>
          </a:p>
        </p:txBody>
      </p:sp>
      <p:sp>
        <p:nvSpPr>
          <p:cNvPr id="5" name="Rectângulo 4"/>
          <p:cNvSpPr/>
          <p:nvPr/>
        </p:nvSpPr>
        <p:spPr>
          <a:xfrm>
            <a:off x="597790" y="1456890"/>
            <a:ext cx="3326138" cy="348427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7" name="Grupo 6"/>
          <p:cNvGrpSpPr/>
          <p:nvPr/>
        </p:nvGrpSpPr>
        <p:grpSpPr>
          <a:xfrm>
            <a:off x="3980528" y="1456890"/>
            <a:ext cx="592922" cy="3484278"/>
            <a:chOff x="4442216" y="2160827"/>
            <a:chExt cx="592922" cy="4096987"/>
          </a:xfrm>
        </p:grpSpPr>
        <p:cxnSp>
          <p:nvCxnSpPr>
            <p:cNvPr id="8" name="Conexão recta 7"/>
            <p:cNvCxnSpPr/>
            <p:nvPr/>
          </p:nvCxnSpPr>
          <p:spPr>
            <a:xfrm>
              <a:off x="4442216" y="2160827"/>
              <a:ext cx="0" cy="409698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xão recta 8"/>
            <p:cNvCxnSpPr/>
            <p:nvPr/>
          </p:nvCxnSpPr>
          <p:spPr>
            <a:xfrm>
              <a:off x="4442216" y="2160827"/>
              <a:ext cx="5929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xão recta 9"/>
            <p:cNvCxnSpPr/>
            <p:nvPr/>
          </p:nvCxnSpPr>
          <p:spPr>
            <a:xfrm>
              <a:off x="4442216" y="6257814"/>
              <a:ext cx="5929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98" name="Picture 2" descr="C:\Users\Susana\Desktop\areal\Parte2\Parte3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940" y="1456889"/>
            <a:ext cx="4112305" cy="369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ângulo 1"/>
          <p:cNvSpPr/>
          <p:nvPr/>
        </p:nvSpPr>
        <p:spPr>
          <a:xfrm>
            <a:off x="4427984" y="2204864"/>
            <a:ext cx="42484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dirty="0"/>
              <a:t>Os prismas retos cujas bases são polígonos regulares designam-se por </a:t>
            </a:r>
            <a:r>
              <a:rPr lang="pt-PT" sz="2400" b="1" dirty="0">
                <a:solidFill>
                  <a:srgbClr val="C00000"/>
                </a:solidFill>
              </a:rPr>
              <a:t>prismas regulares</a:t>
            </a:r>
            <a:r>
              <a:rPr lang="pt-PT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7334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5"/>
          <p:cNvSpPr/>
          <p:nvPr/>
        </p:nvSpPr>
        <p:spPr>
          <a:xfrm>
            <a:off x="446350" y="663667"/>
            <a:ext cx="8230105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b="1" dirty="0">
                <a:solidFill>
                  <a:srgbClr val="C00000"/>
                </a:solidFill>
              </a:rPr>
              <a:t>Classificação de prismas </a:t>
            </a:r>
          </a:p>
          <a:p>
            <a:pPr algn="just"/>
            <a:endParaRPr lang="pt-PT" sz="1000" dirty="0"/>
          </a:p>
          <a:p>
            <a:pPr algn="just"/>
            <a:r>
              <a:rPr lang="pt-PT" sz="2400" dirty="0"/>
              <a:t>Os prismas podem ser classificados de acordo com o polígono que forma as bases, pelo que teremos </a:t>
            </a:r>
            <a:r>
              <a:rPr lang="pt-PT" sz="2400" b="1" dirty="0">
                <a:solidFill>
                  <a:srgbClr val="C00000"/>
                </a:solidFill>
              </a:rPr>
              <a:t>prismas triangulares</a:t>
            </a:r>
            <a:r>
              <a:rPr lang="pt-PT" sz="2400" dirty="0"/>
              <a:t>, </a:t>
            </a:r>
            <a:r>
              <a:rPr lang="pt-PT" sz="2400" b="1" dirty="0">
                <a:solidFill>
                  <a:srgbClr val="C00000"/>
                </a:solidFill>
              </a:rPr>
              <a:t>quadrangulares</a:t>
            </a:r>
            <a:r>
              <a:rPr lang="pt-PT" sz="2400" dirty="0"/>
              <a:t>, </a:t>
            </a:r>
            <a:r>
              <a:rPr lang="pt-PT" sz="2400" b="1" dirty="0">
                <a:solidFill>
                  <a:srgbClr val="C00000"/>
                </a:solidFill>
              </a:rPr>
              <a:t>pentagonais</a:t>
            </a:r>
            <a:r>
              <a:rPr lang="pt-PT" sz="2400" dirty="0"/>
              <a:t>, </a:t>
            </a:r>
            <a:r>
              <a:rPr lang="pt-PT" sz="2400" b="1" dirty="0">
                <a:solidFill>
                  <a:srgbClr val="C00000"/>
                </a:solidFill>
              </a:rPr>
              <a:t>hexagonais</a:t>
            </a:r>
            <a:r>
              <a:rPr lang="pt-PT" sz="2400" dirty="0"/>
              <a:t>, etc. </a:t>
            </a:r>
          </a:p>
        </p:txBody>
      </p:sp>
      <p:pic>
        <p:nvPicPr>
          <p:cNvPr id="5122" name="Picture 2" descr="C:\Users\Susana\Desktop\areal\Parte2\Parte3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12976"/>
            <a:ext cx="8280921" cy="316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27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5"/>
          <p:cNvSpPr/>
          <p:nvPr/>
        </p:nvSpPr>
        <p:spPr>
          <a:xfrm>
            <a:off x="446350" y="663667"/>
            <a:ext cx="8230105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dirty="0"/>
              <a:t>O </a:t>
            </a:r>
            <a:r>
              <a:rPr lang="pt-PT" sz="2400" b="1" dirty="0">
                <a:solidFill>
                  <a:srgbClr val="C00000"/>
                </a:solidFill>
              </a:rPr>
              <a:t>paralelepípedo</a:t>
            </a:r>
            <a:r>
              <a:rPr lang="pt-PT" sz="2400" dirty="0"/>
              <a:t> e o </a:t>
            </a:r>
            <a:r>
              <a:rPr lang="pt-PT" sz="2400" b="1" dirty="0">
                <a:solidFill>
                  <a:srgbClr val="C00000"/>
                </a:solidFill>
              </a:rPr>
              <a:t>cubo</a:t>
            </a:r>
            <a:r>
              <a:rPr lang="pt-PT" sz="2400" dirty="0"/>
              <a:t> são casos particulares dos prismas. </a:t>
            </a:r>
          </a:p>
          <a:p>
            <a:pPr algn="just"/>
            <a:endParaRPr lang="pt-PT" sz="2400" dirty="0"/>
          </a:p>
          <a:p>
            <a:pPr algn="just"/>
            <a:endParaRPr lang="pt-PT" sz="2400" dirty="0"/>
          </a:p>
          <a:p>
            <a:pPr algn="just"/>
            <a:endParaRPr lang="pt-PT" sz="2400" dirty="0"/>
          </a:p>
          <a:p>
            <a:pPr algn="just"/>
            <a:endParaRPr lang="pt-PT" sz="2400" dirty="0"/>
          </a:p>
          <a:p>
            <a:pPr algn="just"/>
            <a:endParaRPr lang="pt-PT" sz="2400" dirty="0"/>
          </a:p>
          <a:p>
            <a:pPr algn="just"/>
            <a:endParaRPr lang="pt-PT" sz="2400" dirty="0"/>
          </a:p>
          <a:p>
            <a:pPr algn="just"/>
            <a:endParaRPr lang="pt-PT" sz="2400" dirty="0"/>
          </a:p>
          <a:p>
            <a:pPr algn="just"/>
            <a:r>
              <a:rPr lang="pt-PT" sz="2400" dirty="0"/>
              <a:t>Um </a:t>
            </a:r>
            <a:r>
              <a:rPr lang="pt-PT" sz="2400" b="1" dirty="0">
                <a:solidFill>
                  <a:srgbClr val="C00000"/>
                </a:solidFill>
              </a:rPr>
              <a:t>cubo </a:t>
            </a:r>
            <a:r>
              <a:rPr lang="pt-PT" sz="2400" dirty="0"/>
              <a:t>é um prisma em que todas as faces são quadrados. </a:t>
            </a:r>
          </a:p>
          <a:p>
            <a:pPr algn="just"/>
            <a:endParaRPr lang="pt-PT" sz="500" dirty="0"/>
          </a:p>
          <a:p>
            <a:pPr algn="just"/>
            <a:r>
              <a:rPr lang="pt-PT" sz="2400" dirty="0"/>
              <a:t>Um </a:t>
            </a:r>
            <a:r>
              <a:rPr lang="pt-PT" sz="2400" b="1" dirty="0">
                <a:solidFill>
                  <a:srgbClr val="C00000"/>
                </a:solidFill>
              </a:rPr>
              <a:t>paralelepípedo</a:t>
            </a:r>
            <a:r>
              <a:rPr lang="pt-PT" sz="2400" dirty="0"/>
              <a:t> é um prisma em que todas as faces são paralelogramos. </a:t>
            </a:r>
          </a:p>
          <a:p>
            <a:pPr algn="just"/>
            <a:endParaRPr lang="pt-PT" sz="500" dirty="0"/>
          </a:p>
          <a:p>
            <a:pPr algn="just"/>
            <a:r>
              <a:rPr lang="pt-PT" sz="2400" dirty="0"/>
              <a:t>Os </a:t>
            </a:r>
            <a:r>
              <a:rPr lang="pt-PT" sz="2400" b="1" dirty="0">
                <a:solidFill>
                  <a:srgbClr val="C00000"/>
                </a:solidFill>
              </a:rPr>
              <a:t>paralelepípedos </a:t>
            </a:r>
            <a:r>
              <a:rPr lang="pt-PT" sz="2400" b="1" dirty="0" err="1">
                <a:solidFill>
                  <a:srgbClr val="C00000"/>
                </a:solidFill>
              </a:rPr>
              <a:t>retângulos</a:t>
            </a:r>
            <a:r>
              <a:rPr lang="pt-PT" sz="2400" dirty="0"/>
              <a:t> têm as seis faces </a:t>
            </a:r>
            <a:r>
              <a:rPr lang="pt-PT" sz="2400" dirty="0" err="1"/>
              <a:t>retangulares</a:t>
            </a:r>
            <a:r>
              <a:rPr lang="pt-PT" sz="2400" dirty="0"/>
              <a:t>. </a:t>
            </a:r>
          </a:p>
        </p:txBody>
      </p:sp>
      <p:pic>
        <p:nvPicPr>
          <p:cNvPr id="6147" name="Picture 3" descr="C:\Users\Susana\Desktop\areal\Parte2\Parte3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268760"/>
            <a:ext cx="8352927" cy="252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70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834C0C-22D2-4F24-89DB-88AF99EBA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492896"/>
            <a:ext cx="3168352" cy="1143000"/>
          </a:xfrm>
        </p:spPr>
        <p:txBody>
          <a:bodyPr anchor="b">
            <a:normAutofit/>
          </a:bodyPr>
          <a:lstStyle/>
          <a:p>
            <a:r>
              <a:rPr lang="pt-PT" b="1" dirty="0"/>
              <a:t>Vou Aplicar…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DA32633-F72C-4BA8-B0A5-ACE691E10E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00" r="12776"/>
          <a:stretch/>
        </p:blipFill>
        <p:spPr>
          <a:xfrm>
            <a:off x="3779912" y="1366464"/>
            <a:ext cx="4608512" cy="4125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82749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ângulo 13"/>
          <p:cNvSpPr/>
          <p:nvPr/>
        </p:nvSpPr>
        <p:spPr>
          <a:xfrm>
            <a:off x="395536" y="586366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b="1" dirty="0">
                <a:solidFill>
                  <a:srgbClr val="C00000"/>
                </a:solidFill>
              </a:rPr>
              <a:t>1. </a:t>
            </a:r>
            <a:r>
              <a:rPr lang="pt-PT" sz="2400" b="1" dirty="0">
                <a:solidFill>
                  <a:srgbClr val="002060"/>
                </a:solidFill>
              </a:rPr>
              <a:t>Observa os prismas seguintes.</a:t>
            </a:r>
          </a:p>
          <a:p>
            <a:pPr algn="just"/>
            <a:endParaRPr lang="pt-PT" sz="2400" b="1" dirty="0">
              <a:solidFill>
                <a:srgbClr val="002060"/>
              </a:solidFill>
            </a:endParaRPr>
          </a:p>
          <a:p>
            <a:pPr algn="just"/>
            <a:endParaRPr lang="pt-PT" sz="2400" b="1" dirty="0">
              <a:solidFill>
                <a:srgbClr val="002060"/>
              </a:solidFill>
            </a:endParaRPr>
          </a:p>
          <a:p>
            <a:pPr algn="just"/>
            <a:endParaRPr lang="pt-PT" sz="2400" b="1" dirty="0">
              <a:solidFill>
                <a:srgbClr val="002060"/>
              </a:solidFill>
            </a:endParaRPr>
          </a:p>
          <a:p>
            <a:pPr algn="just"/>
            <a:endParaRPr lang="pt-PT" sz="2400" b="1" dirty="0">
              <a:solidFill>
                <a:srgbClr val="002060"/>
              </a:solidFill>
            </a:endParaRPr>
          </a:p>
          <a:p>
            <a:pPr algn="just"/>
            <a:endParaRPr lang="pt-PT" sz="2400" b="1" dirty="0">
              <a:solidFill>
                <a:srgbClr val="002060"/>
              </a:solidFill>
            </a:endParaRPr>
          </a:p>
          <a:p>
            <a:pPr algn="just"/>
            <a:endParaRPr lang="pt-PT" sz="2400" b="1" dirty="0">
              <a:solidFill>
                <a:srgbClr val="002060"/>
              </a:solidFill>
            </a:endParaRPr>
          </a:p>
          <a:p>
            <a:pPr algn="just"/>
            <a:endParaRPr lang="pt-PT" sz="2400" b="1" dirty="0">
              <a:solidFill>
                <a:srgbClr val="002060"/>
              </a:solidFill>
            </a:endParaRPr>
          </a:p>
          <a:p>
            <a:pPr algn="just"/>
            <a:r>
              <a:rPr lang="pt-PT" sz="2400" dirty="0"/>
              <a:t>     </a:t>
            </a:r>
            <a:r>
              <a:rPr lang="pt-PT" sz="2400" dirty="0">
                <a:solidFill>
                  <a:srgbClr val="C00000"/>
                </a:solidFill>
              </a:rPr>
              <a:t>1.1. </a:t>
            </a:r>
            <a:r>
              <a:rPr lang="pt-PT" sz="2400" dirty="0"/>
              <a:t>Identifica, usando as letras da figura, os prismas oblíquos. </a:t>
            </a:r>
          </a:p>
        </p:txBody>
      </p:sp>
      <p:pic>
        <p:nvPicPr>
          <p:cNvPr id="1026" name="Picture 2" descr="C:\Users\Susana\Desktop\areal\Parte2\Parte3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74098"/>
            <a:ext cx="8311065" cy="228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6D0FCBA4-5F99-454A-9305-42193A4377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572290"/>
              </p:ext>
            </p:extLst>
          </p:nvPr>
        </p:nvGraphicFramePr>
        <p:xfrm>
          <a:off x="791580" y="4377058"/>
          <a:ext cx="7560840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sz="2200" b="1" dirty="0">
                          <a:solidFill>
                            <a:srgbClr val="C00000"/>
                          </a:solidFill>
                        </a:rPr>
                        <a:t>Resolução: </a:t>
                      </a:r>
                      <a:r>
                        <a:rPr lang="pt-PT" sz="2200" b="1" dirty="0">
                          <a:solidFill>
                            <a:schemeClr val="tx1"/>
                          </a:solidFill>
                        </a:rPr>
                        <a:t>B, D e F</a:t>
                      </a:r>
                      <a:endParaRPr lang="pt-PT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387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571472" y="1285860"/>
            <a:ext cx="8143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b="1" dirty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O nosso mundo é um espaço a três dimensões…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00034" y="214290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lin Sans FB" pitchFamily="34" charset="0"/>
              </a:rPr>
              <a:t>Recorda…</a:t>
            </a:r>
            <a:endParaRPr lang="pt-PT" sz="2400" dirty="0">
              <a:solidFill>
                <a:schemeClr val="accent2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Berlin Sans FB" pitchFamily="34" charset="0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11" name="CaixaDeTexto 10"/>
          <p:cNvSpPr txBox="1"/>
          <p:nvPr/>
        </p:nvSpPr>
        <p:spPr>
          <a:xfrm>
            <a:off x="2214546" y="1714488"/>
            <a:ext cx="2000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/>
              <a:buChar char="¥"/>
            </a:pPr>
            <a:r>
              <a:rPr lang="pt-PT" sz="2000" dirty="0">
                <a:solidFill>
                  <a:schemeClr val="accent1">
                    <a:lumMod val="50000"/>
                  </a:schemeClr>
                </a:solidFill>
                <a:latin typeface="Corbel" pitchFamily="34" charset="0"/>
                <a:sym typeface="Wingdings"/>
              </a:rPr>
              <a:t>comprimento</a:t>
            </a:r>
            <a:r>
              <a:rPr lang="pt-PT" sz="2000" dirty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;</a:t>
            </a:r>
          </a:p>
          <a:p>
            <a:pPr algn="just">
              <a:buFont typeface="Wingdings"/>
              <a:buChar char="¥"/>
            </a:pPr>
            <a:r>
              <a:rPr lang="pt-PT" sz="2000" dirty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 largura;</a:t>
            </a:r>
          </a:p>
          <a:p>
            <a:pPr algn="just">
              <a:buFont typeface="Wingdings"/>
              <a:buChar char="¥"/>
            </a:pPr>
            <a:r>
              <a:rPr lang="pt-PT" sz="2000" dirty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 altura. </a:t>
            </a: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728" name="Rectangle 32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731" name="Rectangle 35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90" name="Grupo 89"/>
          <p:cNvGrpSpPr/>
          <p:nvPr/>
        </p:nvGrpSpPr>
        <p:grpSpPr>
          <a:xfrm>
            <a:off x="3500430" y="2643182"/>
            <a:ext cx="4357718" cy="1940968"/>
            <a:chOff x="3500430" y="2643182"/>
            <a:chExt cx="4357718" cy="1940968"/>
          </a:xfrm>
        </p:grpSpPr>
        <p:grpSp>
          <p:nvGrpSpPr>
            <p:cNvPr id="82" name="Grupo 81"/>
            <p:cNvGrpSpPr/>
            <p:nvPr/>
          </p:nvGrpSpPr>
          <p:grpSpPr>
            <a:xfrm>
              <a:off x="4357686" y="2643182"/>
              <a:ext cx="2814637" cy="1741731"/>
              <a:chOff x="4703989" y="2387683"/>
              <a:chExt cx="2814637" cy="1741731"/>
            </a:xfrm>
          </p:grpSpPr>
          <p:grpSp>
            <p:nvGrpSpPr>
              <p:cNvPr id="81" name="Grupo 80"/>
              <p:cNvGrpSpPr/>
              <p:nvPr/>
            </p:nvGrpSpPr>
            <p:grpSpPr>
              <a:xfrm>
                <a:off x="4714874" y="2971796"/>
                <a:ext cx="2773384" cy="1128722"/>
                <a:chOff x="4729162" y="3443286"/>
                <a:chExt cx="2773384" cy="1128722"/>
              </a:xfrm>
            </p:grpSpPr>
            <p:cxnSp>
              <p:nvCxnSpPr>
                <p:cNvPr id="63" name="Conexão recta unidireccional 62"/>
                <p:cNvCxnSpPr/>
                <p:nvPr/>
              </p:nvCxnSpPr>
              <p:spPr>
                <a:xfrm rot="5400000">
                  <a:off x="7287438" y="3928272"/>
                  <a:ext cx="428628" cy="1588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Conexão recta unidireccional 66"/>
                <p:cNvCxnSpPr/>
                <p:nvPr/>
              </p:nvCxnSpPr>
              <p:spPr>
                <a:xfrm rot="16200000" flipH="1">
                  <a:off x="4550567" y="3621881"/>
                  <a:ext cx="1057286" cy="700095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Conexão recta unidireccional 68"/>
                <p:cNvCxnSpPr/>
                <p:nvPr/>
              </p:nvCxnSpPr>
              <p:spPr>
                <a:xfrm flipV="1">
                  <a:off x="5715008" y="4286256"/>
                  <a:ext cx="1714512" cy="285752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254466">
                <a:off x="4703989" y="2387683"/>
                <a:ext cx="2814637" cy="17417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84" name="CaixaDeTexto 83"/>
            <p:cNvSpPr txBox="1"/>
            <p:nvPr/>
          </p:nvSpPr>
          <p:spPr>
            <a:xfrm>
              <a:off x="6072198" y="4214818"/>
              <a:ext cx="1000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>
                  <a:latin typeface="Agency FB" pitchFamily="34" charset="0"/>
                </a:rPr>
                <a:t>largura</a:t>
              </a:r>
            </a:p>
          </p:txBody>
        </p:sp>
        <p:sp>
          <p:nvSpPr>
            <p:cNvPr id="85" name="CaixaDeTexto 84"/>
            <p:cNvSpPr txBox="1"/>
            <p:nvPr/>
          </p:nvSpPr>
          <p:spPr>
            <a:xfrm>
              <a:off x="3500430" y="3643314"/>
              <a:ext cx="1285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PT" dirty="0">
                  <a:latin typeface="Agency FB" pitchFamily="34" charset="0"/>
                </a:rPr>
                <a:t>comprimento</a:t>
              </a:r>
            </a:p>
          </p:txBody>
        </p:sp>
        <p:sp>
          <p:nvSpPr>
            <p:cNvPr id="87" name="CaixaDeTexto 86"/>
            <p:cNvSpPr txBox="1"/>
            <p:nvPr/>
          </p:nvSpPr>
          <p:spPr>
            <a:xfrm>
              <a:off x="7143768" y="3500438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>
                  <a:latin typeface="Agency FB" pitchFamily="34" charset="0"/>
                </a:rPr>
                <a:t>altura</a:t>
              </a:r>
            </a:p>
          </p:txBody>
        </p:sp>
      </p:grpSp>
      <p:grpSp>
        <p:nvGrpSpPr>
          <p:cNvPr id="89" name="Grupo 88"/>
          <p:cNvGrpSpPr/>
          <p:nvPr/>
        </p:nvGrpSpPr>
        <p:grpSpPr>
          <a:xfrm>
            <a:off x="1000100" y="4000504"/>
            <a:ext cx="3000396" cy="2298158"/>
            <a:chOff x="1000100" y="4000504"/>
            <a:chExt cx="3000396" cy="2298158"/>
          </a:xfrm>
        </p:grpSpPr>
        <p:grpSp>
          <p:nvGrpSpPr>
            <p:cNvPr id="61" name="Grupo 60"/>
            <p:cNvGrpSpPr/>
            <p:nvPr/>
          </p:nvGrpSpPr>
          <p:grpSpPr>
            <a:xfrm>
              <a:off x="1500166" y="4000504"/>
              <a:ext cx="2071702" cy="2071702"/>
              <a:chOff x="1142976" y="3500438"/>
              <a:chExt cx="2071702" cy="2071702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142976" y="3500438"/>
                <a:ext cx="2071702" cy="20717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50" name="Conexão recta unidireccional 49"/>
              <p:cNvCxnSpPr/>
              <p:nvPr/>
            </p:nvCxnSpPr>
            <p:spPr>
              <a:xfrm flipV="1">
                <a:off x="1843068" y="5329250"/>
                <a:ext cx="1000132" cy="214314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exão recta unidireccional 52"/>
              <p:cNvCxnSpPr/>
              <p:nvPr/>
            </p:nvCxnSpPr>
            <p:spPr>
              <a:xfrm rot="5400000" flipH="1" flipV="1">
                <a:off x="2128026" y="4414844"/>
                <a:ext cx="1572430" cy="2937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exão recta unidireccional 58"/>
              <p:cNvCxnSpPr/>
              <p:nvPr/>
            </p:nvCxnSpPr>
            <p:spPr>
              <a:xfrm rot="16200000" flipH="1">
                <a:off x="1435873" y="5207805"/>
                <a:ext cx="357190" cy="285752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" name="CaixaDeTexto 82"/>
            <p:cNvSpPr txBox="1"/>
            <p:nvPr/>
          </p:nvSpPr>
          <p:spPr>
            <a:xfrm>
              <a:off x="3286116" y="4857760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>
                  <a:latin typeface="Agency FB" pitchFamily="34" charset="0"/>
                </a:rPr>
                <a:t>altura</a:t>
              </a:r>
            </a:p>
          </p:txBody>
        </p:sp>
        <p:sp>
          <p:nvSpPr>
            <p:cNvPr id="86" name="CaixaDeTexto 85"/>
            <p:cNvSpPr txBox="1"/>
            <p:nvPr/>
          </p:nvSpPr>
          <p:spPr>
            <a:xfrm>
              <a:off x="2643174" y="5929330"/>
              <a:ext cx="1285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>
                  <a:latin typeface="Agency FB" pitchFamily="34" charset="0"/>
                </a:rPr>
                <a:t>comprimento</a:t>
              </a:r>
            </a:p>
          </p:txBody>
        </p:sp>
        <p:sp>
          <p:nvSpPr>
            <p:cNvPr id="88" name="CaixaDeTexto 87"/>
            <p:cNvSpPr txBox="1"/>
            <p:nvPr/>
          </p:nvSpPr>
          <p:spPr>
            <a:xfrm>
              <a:off x="1000100" y="5715016"/>
              <a:ext cx="1000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PT" dirty="0">
                  <a:latin typeface="Agency FB" pitchFamily="34" charset="0"/>
                </a:rPr>
                <a:t>largura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ângulo 13"/>
          <p:cNvSpPr/>
          <p:nvPr/>
        </p:nvSpPr>
        <p:spPr>
          <a:xfrm>
            <a:off x="395536" y="586366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b="1" dirty="0">
                <a:solidFill>
                  <a:srgbClr val="C00000"/>
                </a:solidFill>
              </a:rPr>
              <a:t>1. </a:t>
            </a:r>
            <a:r>
              <a:rPr lang="pt-PT" sz="2400" b="1" dirty="0">
                <a:solidFill>
                  <a:srgbClr val="002060"/>
                </a:solidFill>
              </a:rPr>
              <a:t>Observa os prismas seguintes.</a:t>
            </a:r>
          </a:p>
          <a:p>
            <a:pPr algn="just"/>
            <a:endParaRPr lang="pt-PT" sz="2400" b="1" dirty="0">
              <a:solidFill>
                <a:srgbClr val="002060"/>
              </a:solidFill>
            </a:endParaRPr>
          </a:p>
          <a:p>
            <a:pPr algn="just"/>
            <a:endParaRPr lang="pt-PT" sz="2400" b="1" dirty="0">
              <a:solidFill>
                <a:srgbClr val="002060"/>
              </a:solidFill>
            </a:endParaRPr>
          </a:p>
          <a:p>
            <a:pPr algn="just"/>
            <a:endParaRPr lang="pt-PT" sz="2400" b="1" dirty="0">
              <a:solidFill>
                <a:srgbClr val="002060"/>
              </a:solidFill>
            </a:endParaRPr>
          </a:p>
          <a:p>
            <a:pPr algn="just"/>
            <a:endParaRPr lang="pt-PT" sz="2400" b="1" dirty="0">
              <a:solidFill>
                <a:srgbClr val="002060"/>
              </a:solidFill>
            </a:endParaRPr>
          </a:p>
          <a:p>
            <a:pPr algn="just"/>
            <a:endParaRPr lang="pt-PT" sz="2400" b="1" dirty="0">
              <a:solidFill>
                <a:srgbClr val="002060"/>
              </a:solidFill>
            </a:endParaRPr>
          </a:p>
          <a:p>
            <a:pPr algn="just"/>
            <a:endParaRPr lang="pt-PT" sz="2400" b="1" dirty="0">
              <a:solidFill>
                <a:srgbClr val="002060"/>
              </a:solidFill>
            </a:endParaRPr>
          </a:p>
          <a:p>
            <a:pPr algn="just"/>
            <a:endParaRPr lang="pt-PT" sz="2400" b="1" dirty="0">
              <a:solidFill>
                <a:srgbClr val="002060"/>
              </a:solidFill>
            </a:endParaRPr>
          </a:p>
          <a:p>
            <a:pPr algn="just"/>
            <a:r>
              <a:rPr lang="pt-PT" sz="2400" dirty="0"/>
              <a:t>     </a:t>
            </a:r>
            <a:r>
              <a:rPr lang="pt-PT" sz="2400" dirty="0">
                <a:solidFill>
                  <a:srgbClr val="C00000"/>
                </a:solidFill>
              </a:rPr>
              <a:t>1.2. </a:t>
            </a:r>
            <a:r>
              <a:rPr lang="pt-PT" sz="2400" dirty="0"/>
              <a:t>Identifica os prismas que te parecem ser regulares. </a:t>
            </a:r>
          </a:p>
        </p:txBody>
      </p:sp>
      <p:pic>
        <p:nvPicPr>
          <p:cNvPr id="1026" name="Picture 2" descr="C:\Users\Susana\Desktop\areal\Parte2\Parte3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74098"/>
            <a:ext cx="7661123" cy="211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5F39B38-2836-4C7B-8963-001DF70EBA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347849"/>
              </p:ext>
            </p:extLst>
          </p:nvPr>
        </p:nvGraphicFramePr>
        <p:xfrm>
          <a:off x="791580" y="4377058"/>
          <a:ext cx="7560840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sz="2200" b="1" dirty="0">
                          <a:solidFill>
                            <a:srgbClr val="C00000"/>
                          </a:solidFill>
                        </a:rPr>
                        <a:t>Resolução: </a:t>
                      </a:r>
                      <a:r>
                        <a:rPr lang="pt-PT" sz="2200" b="1" dirty="0">
                          <a:solidFill>
                            <a:schemeClr val="tx1"/>
                          </a:solidFill>
                        </a:rPr>
                        <a:t>A e C</a:t>
                      </a:r>
                      <a:endParaRPr lang="pt-PT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779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ângulo 13"/>
          <p:cNvSpPr/>
          <p:nvPr/>
        </p:nvSpPr>
        <p:spPr>
          <a:xfrm>
            <a:off x="395536" y="586366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b="1" dirty="0">
                <a:solidFill>
                  <a:srgbClr val="C00000"/>
                </a:solidFill>
              </a:rPr>
              <a:t>1. </a:t>
            </a:r>
            <a:r>
              <a:rPr lang="pt-PT" sz="2400" b="1" dirty="0">
                <a:solidFill>
                  <a:srgbClr val="002060"/>
                </a:solidFill>
              </a:rPr>
              <a:t>Observa os prismas seguintes.</a:t>
            </a:r>
          </a:p>
          <a:p>
            <a:pPr algn="just"/>
            <a:endParaRPr lang="pt-PT" sz="2400" b="1" dirty="0">
              <a:solidFill>
                <a:srgbClr val="002060"/>
              </a:solidFill>
            </a:endParaRPr>
          </a:p>
          <a:p>
            <a:pPr algn="just"/>
            <a:endParaRPr lang="pt-PT" sz="2400" b="1" dirty="0">
              <a:solidFill>
                <a:srgbClr val="002060"/>
              </a:solidFill>
            </a:endParaRPr>
          </a:p>
          <a:p>
            <a:pPr algn="just"/>
            <a:endParaRPr lang="pt-PT" sz="2400" b="1" dirty="0">
              <a:solidFill>
                <a:srgbClr val="002060"/>
              </a:solidFill>
            </a:endParaRPr>
          </a:p>
          <a:p>
            <a:pPr algn="just"/>
            <a:endParaRPr lang="pt-PT" sz="2400" b="1" dirty="0">
              <a:solidFill>
                <a:srgbClr val="002060"/>
              </a:solidFill>
            </a:endParaRPr>
          </a:p>
          <a:p>
            <a:pPr algn="just"/>
            <a:endParaRPr lang="pt-PT" sz="2400" b="1" dirty="0">
              <a:solidFill>
                <a:srgbClr val="002060"/>
              </a:solidFill>
            </a:endParaRPr>
          </a:p>
          <a:p>
            <a:pPr algn="just"/>
            <a:endParaRPr lang="pt-PT" sz="2400" b="1" dirty="0">
              <a:solidFill>
                <a:srgbClr val="002060"/>
              </a:solidFill>
            </a:endParaRPr>
          </a:p>
          <a:p>
            <a:pPr algn="just"/>
            <a:endParaRPr lang="pt-PT" sz="2400" b="1" dirty="0">
              <a:solidFill>
                <a:srgbClr val="002060"/>
              </a:solidFill>
            </a:endParaRPr>
          </a:p>
          <a:p>
            <a:pPr algn="just"/>
            <a:r>
              <a:rPr lang="pt-PT" sz="2400" dirty="0"/>
              <a:t>     </a:t>
            </a:r>
            <a:r>
              <a:rPr lang="pt-PT" sz="2400" dirty="0">
                <a:solidFill>
                  <a:srgbClr val="C00000"/>
                </a:solidFill>
              </a:rPr>
              <a:t>1.3. </a:t>
            </a:r>
            <a:r>
              <a:rPr lang="pt-PT" sz="2400" dirty="0"/>
              <a:t>Classifica os prismas de acordo com o polígono da base. </a:t>
            </a:r>
          </a:p>
        </p:txBody>
      </p:sp>
      <p:pic>
        <p:nvPicPr>
          <p:cNvPr id="1026" name="Picture 2" descr="C:\Users\Susana\Desktop\areal\Parte2\Parte3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74098"/>
            <a:ext cx="8311065" cy="228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ângulo 1"/>
          <p:cNvSpPr/>
          <p:nvPr/>
        </p:nvSpPr>
        <p:spPr>
          <a:xfrm>
            <a:off x="827584" y="4765921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dirty="0"/>
              <a:t>A – prisma triangular            B – prisma quadrangular  </a:t>
            </a:r>
          </a:p>
          <a:p>
            <a:pPr algn="just"/>
            <a:r>
              <a:rPr lang="pt-PT" sz="2400" dirty="0"/>
              <a:t>C – prisma pentagonal           D – prisma hexagonal  </a:t>
            </a:r>
          </a:p>
          <a:p>
            <a:pPr algn="just"/>
            <a:r>
              <a:rPr lang="pt-PT" sz="2400" dirty="0"/>
              <a:t>E – prisma pentagonal           F – prisma hexagonal 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227981"/>
              </p:ext>
            </p:extLst>
          </p:nvPr>
        </p:nvGraphicFramePr>
        <p:xfrm>
          <a:off x="827584" y="4363017"/>
          <a:ext cx="7560840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sz="2200" b="1" dirty="0">
                          <a:solidFill>
                            <a:srgbClr val="C00000"/>
                          </a:solidFill>
                        </a:rPr>
                        <a:t>Resolução:</a:t>
                      </a:r>
                      <a:endParaRPr lang="pt-PT" sz="22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194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ângulo 13"/>
          <p:cNvSpPr/>
          <p:nvPr/>
        </p:nvSpPr>
        <p:spPr>
          <a:xfrm>
            <a:off x="395536" y="586366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b="1" dirty="0">
                <a:solidFill>
                  <a:srgbClr val="C00000"/>
                </a:solidFill>
              </a:rPr>
              <a:t>1. </a:t>
            </a:r>
            <a:r>
              <a:rPr lang="pt-PT" sz="2400" b="1" dirty="0">
                <a:solidFill>
                  <a:srgbClr val="002060"/>
                </a:solidFill>
              </a:rPr>
              <a:t>Observa os prismas seguintes.</a:t>
            </a:r>
          </a:p>
          <a:p>
            <a:pPr algn="just"/>
            <a:endParaRPr lang="pt-PT" sz="2400" b="1" dirty="0">
              <a:solidFill>
                <a:srgbClr val="002060"/>
              </a:solidFill>
            </a:endParaRPr>
          </a:p>
          <a:p>
            <a:pPr algn="just"/>
            <a:endParaRPr lang="pt-PT" sz="2400" b="1" dirty="0">
              <a:solidFill>
                <a:srgbClr val="002060"/>
              </a:solidFill>
            </a:endParaRPr>
          </a:p>
          <a:p>
            <a:pPr algn="just"/>
            <a:endParaRPr lang="pt-PT" sz="2400" b="1" dirty="0">
              <a:solidFill>
                <a:srgbClr val="002060"/>
              </a:solidFill>
            </a:endParaRPr>
          </a:p>
          <a:p>
            <a:pPr algn="just"/>
            <a:endParaRPr lang="pt-PT" sz="2400" b="1" dirty="0">
              <a:solidFill>
                <a:srgbClr val="002060"/>
              </a:solidFill>
            </a:endParaRPr>
          </a:p>
          <a:p>
            <a:pPr algn="just"/>
            <a:endParaRPr lang="pt-PT" sz="2400" b="1" dirty="0">
              <a:solidFill>
                <a:srgbClr val="002060"/>
              </a:solidFill>
            </a:endParaRPr>
          </a:p>
          <a:p>
            <a:pPr algn="just"/>
            <a:endParaRPr lang="pt-PT" sz="2400" b="1" dirty="0">
              <a:solidFill>
                <a:srgbClr val="002060"/>
              </a:solidFill>
            </a:endParaRPr>
          </a:p>
          <a:p>
            <a:pPr algn="just"/>
            <a:endParaRPr lang="pt-PT" sz="2400" b="1" dirty="0">
              <a:solidFill>
                <a:srgbClr val="002060"/>
              </a:solidFill>
            </a:endParaRPr>
          </a:p>
          <a:p>
            <a:pPr algn="just"/>
            <a:r>
              <a:rPr lang="pt-PT" sz="2400" dirty="0"/>
              <a:t>     </a:t>
            </a:r>
            <a:r>
              <a:rPr lang="pt-PT" sz="2400" dirty="0">
                <a:solidFill>
                  <a:srgbClr val="C00000"/>
                </a:solidFill>
              </a:rPr>
              <a:t>1.4. </a:t>
            </a:r>
            <a:r>
              <a:rPr lang="pt-PT" sz="2400" dirty="0"/>
              <a:t>Indica o número de faces, de arestas e de vértices do prisma  A. </a:t>
            </a:r>
          </a:p>
        </p:txBody>
      </p:sp>
      <p:pic>
        <p:nvPicPr>
          <p:cNvPr id="1026" name="Picture 2" descr="C:\Users\Susana\Desktop\areal\Parte2\Parte3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74098"/>
            <a:ext cx="8311065" cy="228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ângulo 1"/>
          <p:cNvSpPr/>
          <p:nvPr/>
        </p:nvSpPr>
        <p:spPr>
          <a:xfrm>
            <a:off x="3203848" y="4935840"/>
            <a:ext cx="3024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400" dirty="0"/>
              <a:t>Faces: 5 </a:t>
            </a:r>
          </a:p>
          <a:p>
            <a:pPr algn="ctr"/>
            <a:r>
              <a:rPr lang="pt-PT" sz="2400" dirty="0"/>
              <a:t>Arestas: 9 </a:t>
            </a:r>
          </a:p>
          <a:p>
            <a:pPr algn="ctr"/>
            <a:r>
              <a:rPr lang="pt-PT" sz="2400" dirty="0"/>
              <a:t>Vértices: 6 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827584" y="4437112"/>
          <a:ext cx="7560840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sz="2200" b="1" dirty="0">
                          <a:solidFill>
                            <a:srgbClr val="C00000"/>
                          </a:solidFill>
                        </a:rPr>
                        <a:t>Resolução:</a:t>
                      </a:r>
                      <a:endParaRPr lang="pt-PT" sz="22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837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ângulo 13"/>
          <p:cNvSpPr/>
          <p:nvPr/>
        </p:nvSpPr>
        <p:spPr>
          <a:xfrm>
            <a:off x="395536" y="586366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b="1" dirty="0">
                <a:solidFill>
                  <a:srgbClr val="C00000"/>
                </a:solidFill>
              </a:rPr>
              <a:t>2. </a:t>
            </a:r>
            <a:r>
              <a:rPr lang="pt-PT" sz="2400" b="1" dirty="0">
                <a:solidFill>
                  <a:srgbClr val="002060"/>
                </a:solidFill>
              </a:rPr>
              <a:t>Qual é o nome de um prisma que tem:</a:t>
            </a:r>
          </a:p>
          <a:p>
            <a:pPr algn="just"/>
            <a:endParaRPr lang="pt-PT" sz="1000" b="1" dirty="0">
              <a:solidFill>
                <a:srgbClr val="002060"/>
              </a:solidFill>
            </a:endParaRPr>
          </a:p>
          <a:p>
            <a:pPr algn="just"/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    </a:t>
            </a:r>
            <a:r>
              <a:rPr lang="fr-FR" sz="2400" dirty="0">
                <a:solidFill>
                  <a:srgbClr val="C00000"/>
                </a:solidFill>
              </a:rPr>
              <a:t>2.1.  </a:t>
            </a:r>
            <a:r>
              <a:rPr lang="fr-FR" sz="2400" dirty="0"/>
              <a:t>6  </a:t>
            </a:r>
            <a:r>
              <a:rPr lang="fr-FR" sz="2400" dirty="0" err="1"/>
              <a:t>vértices</a:t>
            </a:r>
            <a:r>
              <a:rPr lang="fr-FR" sz="2400" dirty="0"/>
              <a:t>? </a:t>
            </a:r>
          </a:p>
          <a:p>
            <a:pPr algn="just"/>
            <a:endParaRPr lang="fr-FR" sz="1000" dirty="0"/>
          </a:p>
          <a:p>
            <a:pPr algn="just"/>
            <a:r>
              <a:rPr lang="fr-FR" sz="2400" dirty="0"/>
              <a:t>    </a:t>
            </a:r>
          </a:p>
          <a:p>
            <a:pPr algn="just"/>
            <a:endParaRPr lang="fr-FR" sz="2400" dirty="0"/>
          </a:p>
          <a:p>
            <a:pPr algn="just"/>
            <a:endParaRPr lang="fr-FR" sz="2400" dirty="0"/>
          </a:p>
          <a:p>
            <a:pPr algn="just"/>
            <a:r>
              <a:rPr lang="fr-FR" sz="2400" dirty="0">
                <a:solidFill>
                  <a:srgbClr val="C00000"/>
                </a:solidFill>
              </a:rPr>
              <a:t>    2.2.  </a:t>
            </a:r>
            <a:r>
              <a:rPr lang="fr-FR" sz="2400" dirty="0"/>
              <a:t>7  faces? </a:t>
            </a:r>
          </a:p>
          <a:p>
            <a:pPr algn="just"/>
            <a:endParaRPr lang="fr-FR" sz="1000" dirty="0"/>
          </a:p>
          <a:p>
            <a:pPr algn="just"/>
            <a:endParaRPr lang="fr-FR" sz="1000" dirty="0"/>
          </a:p>
          <a:p>
            <a:pPr algn="just"/>
            <a:endParaRPr lang="fr-FR" sz="1000" dirty="0"/>
          </a:p>
          <a:p>
            <a:pPr algn="just"/>
            <a:endParaRPr lang="fr-FR" sz="1000" dirty="0"/>
          </a:p>
          <a:p>
            <a:pPr algn="just"/>
            <a:endParaRPr lang="fr-FR" sz="1000" dirty="0"/>
          </a:p>
          <a:p>
            <a:pPr algn="just"/>
            <a:endParaRPr lang="fr-FR" sz="1000" dirty="0"/>
          </a:p>
          <a:p>
            <a:pPr algn="just"/>
            <a:endParaRPr lang="fr-FR" sz="1000" dirty="0"/>
          </a:p>
          <a:p>
            <a:pPr algn="just"/>
            <a:endParaRPr lang="fr-FR" sz="1000" dirty="0"/>
          </a:p>
          <a:p>
            <a:pPr algn="just"/>
            <a:endParaRPr lang="fr-FR" sz="1000" dirty="0"/>
          </a:p>
          <a:p>
            <a:pPr algn="just"/>
            <a:endParaRPr lang="fr-FR" sz="1000" dirty="0"/>
          </a:p>
          <a:p>
            <a:pPr algn="just"/>
            <a:r>
              <a:rPr lang="fr-FR" sz="2400" dirty="0"/>
              <a:t>    </a:t>
            </a:r>
            <a:r>
              <a:rPr lang="fr-FR" sz="2400" dirty="0">
                <a:solidFill>
                  <a:srgbClr val="C00000"/>
                </a:solidFill>
              </a:rPr>
              <a:t>2.3.  </a:t>
            </a:r>
            <a:r>
              <a:rPr lang="fr-FR" sz="2400" dirty="0"/>
              <a:t>8  </a:t>
            </a:r>
            <a:r>
              <a:rPr lang="fr-FR" sz="2400" dirty="0" err="1"/>
              <a:t>vértices</a:t>
            </a:r>
            <a:r>
              <a:rPr lang="fr-FR" sz="2400" dirty="0"/>
              <a:t>? </a:t>
            </a:r>
            <a:endParaRPr lang="pt-PT" sz="2400" dirty="0"/>
          </a:p>
        </p:txBody>
      </p:sp>
      <p:sp>
        <p:nvSpPr>
          <p:cNvPr id="6" name="Rectângulo 5"/>
          <p:cNvSpPr/>
          <p:nvPr/>
        </p:nvSpPr>
        <p:spPr>
          <a:xfrm>
            <a:off x="3419872" y="1206971"/>
            <a:ext cx="3816423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400" dirty="0">
                <a:solidFill>
                  <a:srgbClr val="C00000"/>
                </a:solidFill>
              </a:rPr>
              <a:t>R: </a:t>
            </a:r>
            <a:r>
              <a:rPr lang="pt-PT" sz="2400" dirty="0">
                <a:solidFill>
                  <a:schemeClr val="tx1"/>
                </a:solidFill>
              </a:rPr>
              <a:t>Prisma triangular.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ângulo 7"/>
              <p:cNvSpPr/>
              <p:nvPr/>
            </p:nvSpPr>
            <p:spPr>
              <a:xfrm>
                <a:off x="3469820" y="2691671"/>
                <a:ext cx="3816425" cy="43204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pt-PT" sz="2400" dirty="0">
                    <a:solidFill>
                      <a:srgbClr val="C00000"/>
                    </a:solidFill>
                  </a:rPr>
                  <a:t>R: </a:t>
                </a:r>
                <a:r>
                  <a:rPr lang="pt-PT" sz="2400" dirty="0">
                    <a:solidFill>
                      <a:schemeClr val="tx1"/>
                    </a:solidFill>
                  </a:rPr>
                  <a:t>Prisma pentagonal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pt-PT" sz="2400" dirty="0">
                    <a:solidFill>
                      <a:schemeClr val="tx1"/>
                    </a:solidFill>
                  </a:rPr>
                  <a:t>  </a:t>
                </a:r>
                <a:endParaRPr lang="pt-PT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Rec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820" y="2691671"/>
                <a:ext cx="3816425" cy="432048"/>
              </a:xfrm>
              <a:prstGeom prst="rect">
                <a:avLst/>
              </a:prstGeom>
              <a:blipFill>
                <a:blip r:embed="rId3"/>
                <a:stretch>
                  <a:fillRect l="-2396" t="-15714" b="-35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ângulo 8"/>
              <p:cNvSpPr/>
              <p:nvPr/>
            </p:nvSpPr>
            <p:spPr>
              <a:xfrm>
                <a:off x="3455874" y="4670036"/>
                <a:ext cx="3830371" cy="43204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pt-PT" sz="2400" dirty="0">
                    <a:solidFill>
                      <a:srgbClr val="C00000"/>
                    </a:solidFill>
                  </a:rPr>
                  <a:t>R: </a:t>
                </a:r>
                <a:r>
                  <a:rPr lang="pt-PT" sz="2400" dirty="0">
                    <a:solidFill>
                      <a:schemeClr val="tx1"/>
                    </a:solidFill>
                  </a:rPr>
                  <a:t>Prisma quadrangular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pt-PT" sz="2400" dirty="0">
                    <a:solidFill>
                      <a:srgbClr val="C00000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9" name="Rec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5874" y="4670036"/>
                <a:ext cx="3830371" cy="432048"/>
              </a:xfrm>
              <a:prstGeom prst="rect">
                <a:avLst/>
              </a:prstGeom>
              <a:blipFill>
                <a:blip r:embed="rId4"/>
                <a:stretch>
                  <a:fillRect l="-2548" t="-14085" b="-352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m 1">
            <a:extLst>
              <a:ext uri="{FF2B5EF4-FFF2-40B4-BE49-F238E27FC236}">
                <a16:creationId xmlns:a16="http://schemas.microsoft.com/office/drawing/2014/main" id="{D0DABF3C-33B3-4281-BA24-F4729EFF59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0771" y="1164714"/>
            <a:ext cx="1363216" cy="117683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05B10F5-FCAF-4EA3-9B8E-5FE031D78FF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750" t="10100" r="24801" b="11151"/>
          <a:stretch/>
        </p:blipFill>
        <p:spPr>
          <a:xfrm>
            <a:off x="7560331" y="2578580"/>
            <a:ext cx="864096" cy="132259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AC08DE8-82B6-4C3E-AD2F-5E2E05FA9C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5979" y="4455343"/>
            <a:ext cx="892799" cy="123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86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o 23"/>
          <p:cNvGrpSpPr/>
          <p:nvPr/>
        </p:nvGrpSpPr>
        <p:grpSpPr>
          <a:xfrm>
            <a:off x="571472" y="1142984"/>
            <a:ext cx="2541082" cy="1726654"/>
            <a:chOff x="571472" y="1142984"/>
            <a:chExt cx="2541082" cy="1726654"/>
          </a:xfrm>
        </p:grpSpPr>
        <p:sp>
          <p:nvSpPr>
            <p:cNvPr id="10" name="CaixaDeTexto 9"/>
            <p:cNvSpPr txBox="1"/>
            <p:nvPr/>
          </p:nvSpPr>
          <p:spPr>
            <a:xfrm>
              <a:off x="857224" y="2500306"/>
              <a:ext cx="18710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>
                  <a:latin typeface="Agency FB" pitchFamily="34" charset="0"/>
                </a:rPr>
                <a:t>Museu do </a:t>
              </a:r>
              <a:r>
                <a:rPr lang="pt-PT" dirty="0" err="1">
                  <a:latin typeface="Agency FB" pitchFamily="34" charset="0"/>
                </a:rPr>
                <a:t>Louvre</a:t>
              </a:r>
              <a:r>
                <a:rPr lang="pt-PT" dirty="0">
                  <a:latin typeface="Agency FB" pitchFamily="34" charset="0"/>
                </a:rPr>
                <a:t>, Paris</a:t>
              </a: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1472" y="1142984"/>
              <a:ext cx="2541082" cy="1428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412" t="55177" r="4705"/>
          <a:stretch>
            <a:fillRect/>
          </a:stretch>
        </p:blipFill>
        <p:spPr bwMode="auto">
          <a:xfrm>
            <a:off x="2571736" y="1714488"/>
            <a:ext cx="1609009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0" name="Grupo 19"/>
          <p:cNvGrpSpPr/>
          <p:nvPr/>
        </p:nvGrpSpPr>
        <p:grpSpPr>
          <a:xfrm>
            <a:off x="5972531" y="1214422"/>
            <a:ext cx="1928877" cy="2571768"/>
            <a:chOff x="6286512" y="857232"/>
            <a:chExt cx="2472152" cy="2941100"/>
          </a:xfrm>
        </p:grpSpPr>
        <p:sp>
          <p:nvSpPr>
            <p:cNvPr id="17" name="CaixaDeTexto 16"/>
            <p:cNvSpPr txBox="1"/>
            <p:nvPr/>
          </p:nvSpPr>
          <p:spPr>
            <a:xfrm>
              <a:off x="6286512" y="3429000"/>
              <a:ext cx="24721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>
                  <a:latin typeface="Agency FB" pitchFamily="34" charset="0"/>
                </a:rPr>
                <a:t>Edifício das Nações Unidas, EUA</a:t>
              </a:r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l="31250" r="8750"/>
            <a:stretch>
              <a:fillRect/>
            </a:stretch>
          </p:blipFill>
          <p:spPr bwMode="auto">
            <a:xfrm>
              <a:off x="6286512" y="857232"/>
              <a:ext cx="2286016" cy="254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530" t="12262" b="50953"/>
          <a:stretch>
            <a:fillRect/>
          </a:stretch>
        </p:blipFill>
        <p:spPr bwMode="auto">
          <a:xfrm>
            <a:off x="4857752" y="1276889"/>
            <a:ext cx="1151916" cy="1124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3571876"/>
            <a:ext cx="2021681" cy="152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353" t="51090" r="59411"/>
          <a:stretch>
            <a:fillRect/>
          </a:stretch>
        </p:blipFill>
        <p:spPr bwMode="auto">
          <a:xfrm>
            <a:off x="4929190" y="4645080"/>
            <a:ext cx="857256" cy="12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4239780"/>
            <a:ext cx="1432294" cy="168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7647" b="50953"/>
          <a:stretch>
            <a:fillRect/>
          </a:stretch>
        </p:blipFill>
        <p:spPr bwMode="auto">
          <a:xfrm>
            <a:off x="6691367" y="4071942"/>
            <a:ext cx="603753" cy="134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 cstate="print"/>
          <a:srcRect l="27500" t="20000" r="26250" b="18750"/>
          <a:stretch>
            <a:fillRect/>
          </a:stretch>
        </p:blipFill>
        <p:spPr bwMode="auto">
          <a:xfrm>
            <a:off x="1000100" y="3357562"/>
            <a:ext cx="1216714" cy="16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765" t="10218" r="45294" b="50953"/>
          <a:stretch>
            <a:fillRect/>
          </a:stretch>
        </p:blipFill>
        <p:spPr bwMode="auto">
          <a:xfrm>
            <a:off x="1777980" y="4843472"/>
            <a:ext cx="722318" cy="108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CaixaDeTexto 36"/>
          <p:cNvSpPr txBox="1"/>
          <p:nvPr/>
        </p:nvSpPr>
        <p:spPr>
          <a:xfrm>
            <a:off x="500034" y="214290"/>
            <a:ext cx="5929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lin Sans FB" pitchFamily="34" charset="0"/>
              </a:rPr>
              <a:t>Onde há formas geométricas…</a:t>
            </a:r>
            <a:endParaRPr lang="pt-PT" sz="2400" dirty="0">
              <a:solidFill>
                <a:schemeClr val="accent2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500034" y="214290"/>
            <a:ext cx="807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lin Sans FB" pitchFamily="34" charset="0"/>
              </a:rPr>
              <a:t>Alguns termos matemáticos que já conheces….</a:t>
            </a:r>
            <a:endParaRPr lang="pt-PT" sz="2400" dirty="0">
              <a:solidFill>
                <a:schemeClr val="accent2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Berlin Sans FB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1285860"/>
            <a:ext cx="1914539" cy="200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Conexão recta unidireccional 9"/>
          <p:cNvCxnSpPr/>
          <p:nvPr/>
        </p:nvCxnSpPr>
        <p:spPr>
          <a:xfrm rot="10800000">
            <a:off x="2214546" y="1643050"/>
            <a:ext cx="1428760" cy="1588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cta unidireccional 12"/>
          <p:cNvCxnSpPr/>
          <p:nvPr/>
        </p:nvCxnSpPr>
        <p:spPr>
          <a:xfrm rot="10800000">
            <a:off x="2971788" y="2357430"/>
            <a:ext cx="642942" cy="1588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cta unidireccional 14"/>
          <p:cNvCxnSpPr/>
          <p:nvPr/>
        </p:nvCxnSpPr>
        <p:spPr>
          <a:xfrm rot="10800000" flipV="1">
            <a:off x="2117022" y="3228974"/>
            <a:ext cx="1512000" cy="28576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3643304" y="1385872"/>
            <a:ext cx="4097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Face </a:t>
            </a:r>
            <a:r>
              <a:rPr lang="pt-PT" dirty="0">
                <a:latin typeface="Agency FB" pitchFamily="34" charset="0"/>
              </a:rPr>
              <a:t>(cada um dos polígonos que limitam o sólido) 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3643306" y="2071678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Aresta </a:t>
            </a:r>
            <a:r>
              <a:rPr lang="pt-PT" dirty="0">
                <a:latin typeface="Agency FB" pitchFamily="34" charset="0"/>
              </a:rPr>
              <a:t>(intersecção entre duas faces)</a:t>
            </a:r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3629020" y="2928934"/>
            <a:ext cx="4372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Vértice </a:t>
            </a:r>
            <a:r>
              <a:rPr lang="pt-PT" dirty="0">
                <a:latin typeface="Agency FB" pitchFamily="34" charset="0"/>
              </a:rPr>
              <a:t>(intersecção de duas ou mais arestas)</a:t>
            </a:r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</a:t>
            </a:r>
          </a:p>
        </p:txBody>
      </p:sp>
      <p:grpSp>
        <p:nvGrpSpPr>
          <p:cNvPr id="52" name="Grupo 51"/>
          <p:cNvGrpSpPr/>
          <p:nvPr/>
        </p:nvGrpSpPr>
        <p:grpSpPr>
          <a:xfrm>
            <a:off x="3214678" y="3857628"/>
            <a:ext cx="3714776" cy="2643206"/>
            <a:chOff x="2428860" y="3857628"/>
            <a:chExt cx="3714776" cy="2643206"/>
          </a:xfrm>
        </p:grpSpPr>
        <p:grpSp>
          <p:nvGrpSpPr>
            <p:cNvPr id="47" name="Grupo 46"/>
            <p:cNvGrpSpPr/>
            <p:nvPr/>
          </p:nvGrpSpPr>
          <p:grpSpPr>
            <a:xfrm>
              <a:off x="3743320" y="3857628"/>
              <a:ext cx="2400316" cy="2643206"/>
              <a:chOff x="3743320" y="3857628"/>
              <a:chExt cx="2400316" cy="2643206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285" t="29375" r="14286" b="1250"/>
              <a:stretch>
                <a:fillRect/>
              </a:stretch>
            </p:blipFill>
            <p:spPr bwMode="auto">
              <a:xfrm>
                <a:off x="4000496" y="3857628"/>
                <a:ext cx="2143140" cy="2643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24" name="Conexão recta unidireccional 23"/>
              <p:cNvCxnSpPr/>
              <p:nvPr/>
            </p:nvCxnSpPr>
            <p:spPr>
              <a:xfrm>
                <a:off x="3743320" y="4214816"/>
                <a:ext cx="1285884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5" name="Conexão recta unidireccional 24"/>
              <p:cNvCxnSpPr/>
              <p:nvPr/>
            </p:nvCxnSpPr>
            <p:spPr>
              <a:xfrm>
                <a:off x="3786182" y="5429264"/>
                <a:ext cx="1000132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7" name="Conexão recta unidireccional 26"/>
              <p:cNvCxnSpPr/>
              <p:nvPr/>
            </p:nvCxnSpPr>
            <p:spPr>
              <a:xfrm>
                <a:off x="3748082" y="4857760"/>
                <a:ext cx="1243022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9" name="Conexão em ângulos rectos 38"/>
              <p:cNvCxnSpPr/>
              <p:nvPr/>
            </p:nvCxnSpPr>
            <p:spPr>
              <a:xfrm>
                <a:off x="3786182" y="6143644"/>
                <a:ext cx="1357322" cy="71438"/>
              </a:xfrm>
              <a:prstGeom prst="bentConnector4">
                <a:avLst>
                  <a:gd name="adj1" fmla="val -1"/>
                  <a:gd name="adj2" fmla="val 366665"/>
                </a:avLst>
              </a:prstGeom>
              <a:ln>
                <a:tailEnd type="arrow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48" name="CaixaDeTexto 47"/>
            <p:cNvSpPr txBox="1"/>
            <p:nvPr/>
          </p:nvSpPr>
          <p:spPr>
            <a:xfrm>
              <a:off x="2786050" y="3929066"/>
              <a:ext cx="10001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itchFamily="34" charset="0"/>
                </a:rPr>
                <a:t>Vértice</a:t>
              </a:r>
            </a:p>
          </p:txBody>
        </p:sp>
        <p:sp>
          <p:nvSpPr>
            <p:cNvPr id="49" name="CaixaDeTexto 48"/>
            <p:cNvSpPr txBox="1"/>
            <p:nvPr/>
          </p:nvSpPr>
          <p:spPr>
            <a:xfrm>
              <a:off x="2428860" y="5143512"/>
              <a:ext cx="15001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itchFamily="34" charset="0"/>
                </a:rPr>
                <a:t>Face lateral</a:t>
              </a:r>
            </a:p>
          </p:txBody>
        </p:sp>
        <p:sp>
          <p:nvSpPr>
            <p:cNvPr id="50" name="CaixaDeTexto 49"/>
            <p:cNvSpPr txBox="1"/>
            <p:nvPr/>
          </p:nvSpPr>
          <p:spPr>
            <a:xfrm>
              <a:off x="2714612" y="4572008"/>
              <a:ext cx="10001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PT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itchFamily="34" charset="0"/>
                </a:rPr>
                <a:t>Aresta</a:t>
              </a:r>
            </a:p>
          </p:txBody>
        </p:sp>
        <p:sp>
          <p:nvSpPr>
            <p:cNvPr id="51" name="CaixaDeTexto 50"/>
            <p:cNvSpPr txBox="1"/>
            <p:nvPr/>
          </p:nvSpPr>
          <p:spPr>
            <a:xfrm>
              <a:off x="3071802" y="5715016"/>
              <a:ext cx="10001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PT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itchFamily="34" charset="0"/>
                </a:rPr>
                <a:t>Base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00034" y="214290"/>
            <a:ext cx="692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lin Sans FB" pitchFamily="34" charset="0"/>
              </a:rPr>
              <a:t>Os sólidos geométricos podem ser…</a:t>
            </a:r>
            <a:endParaRPr lang="pt-PT" sz="2400" dirty="0">
              <a:solidFill>
                <a:schemeClr val="accent2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Berlin Sans FB" pitchFamily="34" charset="0"/>
            </a:endParaRPr>
          </a:p>
        </p:txBody>
      </p:sp>
      <p:pic>
        <p:nvPicPr>
          <p:cNvPr id="13" name="Imagem 12"/>
          <p:cNvPicPr/>
          <p:nvPr/>
        </p:nvPicPr>
        <p:blipFill>
          <a:blip r:embed="rId3" cstate="print"/>
          <a:srcRect l="22219" t="41533" r="23542" b="20367"/>
          <a:stretch>
            <a:fillRect/>
          </a:stretch>
        </p:blipFill>
        <p:spPr bwMode="auto">
          <a:xfrm>
            <a:off x="428596" y="2000240"/>
            <a:ext cx="764386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hamada rectangular arredondada 10"/>
          <p:cNvSpPr/>
          <p:nvPr/>
        </p:nvSpPr>
        <p:spPr>
          <a:xfrm>
            <a:off x="1214414" y="1357298"/>
            <a:ext cx="3714776" cy="1214446"/>
          </a:xfrm>
          <a:prstGeom prst="wedgeRoundRectCallout">
            <a:avLst>
              <a:gd name="adj1" fmla="val -43439"/>
              <a:gd name="adj2" fmla="val 13492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Poliedros</a:t>
            </a:r>
            <a:r>
              <a:rPr lang="pt-PT" dirty="0">
                <a:latin typeface="Berlin Sans FB" pitchFamily="34" charset="0"/>
              </a:rPr>
              <a:t>, quando são limitados apenas por superfícies planas.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2285992"/>
            <a:ext cx="1552943" cy="1401962"/>
          </a:xfrm>
          <a:prstGeom prst="round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Chamada rectangular arredondada 14"/>
          <p:cNvSpPr/>
          <p:nvPr/>
        </p:nvSpPr>
        <p:spPr>
          <a:xfrm>
            <a:off x="5072066" y="2857496"/>
            <a:ext cx="3714776" cy="1000132"/>
          </a:xfrm>
          <a:prstGeom prst="wedgeRoundRectCallout">
            <a:avLst>
              <a:gd name="adj1" fmla="val 12472"/>
              <a:gd name="adj2" fmla="val 811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Não Poliedros</a:t>
            </a:r>
            <a:r>
              <a:rPr lang="pt-PT" dirty="0">
                <a:latin typeface="Berlin Sans FB" pitchFamily="34" charset="0"/>
              </a:rPr>
              <a:t>, quando têm pelo menos uma superfície curva.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 l="9091" t="16188" r="43085" b="16188"/>
          <a:stretch>
            <a:fillRect/>
          </a:stretch>
        </p:blipFill>
        <p:spPr bwMode="auto">
          <a:xfrm>
            <a:off x="5429256" y="3714752"/>
            <a:ext cx="1357322" cy="723223"/>
          </a:xfrm>
          <a:prstGeom prst="round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834C0C-22D2-4F24-89DB-88AF99EBA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492896"/>
            <a:ext cx="3168352" cy="1143000"/>
          </a:xfrm>
        </p:spPr>
        <p:txBody>
          <a:bodyPr anchor="b">
            <a:normAutofit/>
          </a:bodyPr>
          <a:lstStyle/>
          <a:p>
            <a:r>
              <a:rPr lang="pt-PT" b="1" dirty="0"/>
              <a:t>Vou Aplicar…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DA32633-F72C-4BA8-B0A5-ACE691E10E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00" r="12776"/>
          <a:stretch/>
        </p:blipFill>
        <p:spPr>
          <a:xfrm>
            <a:off x="3779912" y="1366464"/>
            <a:ext cx="4608512" cy="4125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9251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ângulo 13"/>
          <p:cNvSpPr/>
          <p:nvPr/>
        </p:nvSpPr>
        <p:spPr>
          <a:xfrm>
            <a:off x="202304" y="578419"/>
            <a:ext cx="30735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b="1" dirty="0">
                <a:solidFill>
                  <a:srgbClr val="C00000"/>
                </a:solidFill>
              </a:rPr>
              <a:t>1. </a:t>
            </a:r>
            <a:r>
              <a:rPr lang="pt-PT" b="1" dirty="0">
                <a:solidFill>
                  <a:srgbClr val="002060"/>
                </a:solidFill>
              </a:rPr>
              <a:t>Considera os sólidos geométricos a seguir representados.</a:t>
            </a:r>
          </a:p>
          <a:p>
            <a:pPr algn="just"/>
            <a:endParaRPr lang="pt-PT" b="1" dirty="0">
              <a:solidFill>
                <a:srgbClr val="002060"/>
              </a:solidFill>
            </a:endParaRPr>
          </a:p>
          <a:p>
            <a:pPr algn="just"/>
            <a:r>
              <a:rPr lang="pt-PT" dirty="0">
                <a:solidFill>
                  <a:srgbClr val="C00000"/>
                </a:solidFill>
              </a:rPr>
              <a:t>     1.1. </a:t>
            </a:r>
            <a:r>
              <a:rPr lang="pt-PT" dirty="0"/>
              <a:t>Completa a tabela seguinte, usando as letras da figura.  </a:t>
            </a:r>
          </a:p>
        </p:txBody>
      </p:sp>
      <p:pic>
        <p:nvPicPr>
          <p:cNvPr id="1027" name="Picture 3" descr="C:\Users\Susana\Desktop\areal\Parte2\Parte3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565" y="548680"/>
            <a:ext cx="5400313" cy="368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usana\Desktop\areal\Parte2\Parte3\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63" y="4357816"/>
            <a:ext cx="7992888" cy="176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827584" y="5263148"/>
                <a:ext cx="25202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263148"/>
                <a:ext cx="2520280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3347864" y="5263148"/>
                <a:ext cx="25202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latin typeface="Cambria Math"/>
                        </a:rPr>
                        <m:t>𝐴</m:t>
                      </m:r>
                      <m:r>
                        <a:rPr lang="pt-PT" sz="2400" b="0" i="1" smtClean="0">
                          <a:latin typeface="Cambria Math"/>
                        </a:rPr>
                        <m:t>, </m:t>
                      </m:r>
                      <m:r>
                        <a:rPr lang="pt-PT" sz="2400" b="0" i="1" smtClean="0">
                          <a:latin typeface="Cambria Math"/>
                        </a:rPr>
                        <m:t>𝐶</m:t>
                      </m:r>
                      <m:r>
                        <a:rPr lang="pt-PT" sz="2400" b="0" i="1" smtClean="0">
                          <a:latin typeface="Cambria Math"/>
                        </a:rPr>
                        <m:t>, </m:t>
                      </m:r>
                      <m:r>
                        <a:rPr lang="pt-PT" sz="2400" b="0" i="1" smtClean="0">
                          <a:latin typeface="Cambria Math"/>
                        </a:rPr>
                        <m:t>𝐸</m:t>
                      </m:r>
                      <m:r>
                        <a:rPr lang="pt-PT" sz="2400" b="0" i="1" smtClean="0">
                          <a:latin typeface="Cambria Math"/>
                        </a:rPr>
                        <m:t>, </m:t>
                      </m:r>
                      <m:r>
                        <a:rPr lang="pt-PT" sz="2400" b="0" i="1" smtClean="0">
                          <a:latin typeface="Cambria Math"/>
                        </a:rPr>
                        <m:t>𝐼</m:t>
                      </m:r>
                      <m:r>
                        <a:rPr lang="pt-PT" sz="2400" b="0" i="1" smtClean="0">
                          <a:latin typeface="Cambria Math"/>
                        </a:rPr>
                        <m:t>, </m:t>
                      </m:r>
                      <m:r>
                        <a:rPr lang="pt-PT" sz="2400" b="0" i="1" smtClean="0">
                          <a:latin typeface="Cambria Math"/>
                        </a:rPr>
                        <m:t>𝐽</m:t>
                      </m:r>
                      <m:r>
                        <a:rPr lang="pt-PT" sz="2400" b="0" i="1" smtClean="0">
                          <a:latin typeface="Cambria Math"/>
                        </a:rPr>
                        <m:t>, </m:t>
                      </m:r>
                      <m:r>
                        <a:rPr lang="pt-PT" sz="2400" b="0" i="1" smtClean="0">
                          <a:latin typeface="Cambria Math"/>
                        </a:rPr>
                        <m:t>𝐾</m:t>
                      </m:r>
                      <m:r>
                        <a:rPr lang="pt-PT" sz="2400" b="0" i="1" smtClean="0">
                          <a:latin typeface="Cambria Math"/>
                        </a:rPr>
                        <m:t>, </m:t>
                      </m:r>
                      <m:r>
                        <a:rPr lang="pt-PT" sz="2400" b="0" i="1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5263148"/>
                <a:ext cx="2520280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/>
              <p:cNvSpPr txBox="1"/>
              <p:nvPr/>
            </p:nvSpPr>
            <p:spPr>
              <a:xfrm>
                <a:off x="5903011" y="5261572"/>
                <a:ext cx="25202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latin typeface="Cambria Math"/>
                        </a:rPr>
                        <m:t>𝐷</m:t>
                      </m:r>
                      <m:r>
                        <a:rPr lang="pt-PT" sz="2400" b="0" i="1" smtClean="0">
                          <a:latin typeface="Cambria Math"/>
                        </a:rPr>
                        <m:t>, </m:t>
                      </m:r>
                      <m:r>
                        <a:rPr lang="pt-PT" sz="2400" b="0" i="1" smtClean="0">
                          <a:latin typeface="Cambria Math"/>
                        </a:rPr>
                        <m:t>𝐹</m:t>
                      </m:r>
                      <m:r>
                        <a:rPr lang="pt-PT" sz="2400" b="0" i="1" smtClean="0">
                          <a:latin typeface="Cambria Math"/>
                        </a:rPr>
                        <m:t>, </m:t>
                      </m:r>
                      <m:r>
                        <a:rPr lang="pt-PT" sz="2400" b="0" i="1" smtClean="0">
                          <a:latin typeface="Cambria Math"/>
                        </a:rPr>
                        <m:t>𝐺</m:t>
                      </m:r>
                      <m:r>
                        <a:rPr lang="pt-PT" sz="2400" b="0" i="1" smtClean="0">
                          <a:latin typeface="Cambria Math"/>
                        </a:rPr>
                        <m:t>, </m:t>
                      </m:r>
                      <m:r>
                        <a:rPr lang="pt-PT" sz="2400" b="0" i="1" smtClean="0">
                          <a:latin typeface="Cambria Math"/>
                        </a:rPr>
                        <m:t>𝐻</m:t>
                      </m:r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29" name="CaixaDe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011" y="5261572"/>
                <a:ext cx="2520280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841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2" grpId="0"/>
      <p:bldP spid="1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Susana\Desktop\areal\Parte2\Parte3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31195"/>
            <a:ext cx="8324640" cy="160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ângulo 13"/>
          <p:cNvSpPr/>
          <p:nvPr/>
        </p:nvSpPr>
        <p:spPr>
          <a:xfrm>
            <a:off x="395536" y="586366"/>
            <a:ext cx="30243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b="1" dirty="0">
                <a:solidFill>
                  <a:srgbClr val="C00000"/>
                </a:solidFill>
              </a:rPr>
              <a:t>2. </a:t>
            </a:r>
            <a:r>
              <a:rPr lang="pt-PT" b="1" dirty="0">
                <a:solidFill>
                  <a:srgbClr val="002060"/>
                </a:solidFill>
              </a:rPr>
              <a:t>Considera os sólidos geométricos a seguir representados.</a:t>
            </a:r>
          </a:p>
          <a:p>
            <a:pPr algn="just"/>
            <a:endParaRPr lang="pt-PT" b="1" dirty="0">
              <a:solidFill>
                <a:srgbClr val="002060"/>
              </a:solidFill>
            </a:endParaRPr>
          </a:p>
          <a:p>
            <a:pPr algn="just"/>
            <a:r>
              <a:rPr lang="pt-PT" dirty="0">
                <a:solidFill>
                  <a:srgbClr val="C00000"/>
                </a:solidFill>
              </a:rPr>
              <a:t>     1.3. </a:t>
            </a:r>
            <a:r>
              <a:rPr lang="pt-PT" dirty="0"/>
              <a:t>Completa a tabela seguinte, usando as letras da figura. </a:t>
            </a:r>
          </a:p>
        </p:txBody>
      </p:sp>
      <p:pic>
        <p:nvPicPr>
          <p:cNvPr id="1027" name="Picture 3" descr="C:\Users\Susana\Desktop\areal\Parte2\Parte3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487" y="476714"/>
            <a:ext cx="5659513" cy="386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CaixaDeTexto 1"/>
              <p:cNvSpPr txBox="1"/>
              <p:nvPr/>
            </p:nvSpPr>
            <p:spPr>
              <a:xfrm>
                <a:off x="578733" y="5264475"/>
                <a:ext cx="20554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latin typeface="Cambria Math"/>
                        </a:rPr>
                        <m:t>𝐸</m:t>
                      </m:r>
                      <m:r>
                        <a:rPr lang="pt-PT" sz="2400" b="0" i="1" smtClean="0">
                          <a:latin typeface="Cambria Math"/>
                        </a:rPr>
                        <m:t>;</m:t>
                      </m:r>
                      <m:r>
                        <a:rPr lang="pt-PT" sz="2400" b="0" i="1" smtClean="0">
                          <a:latin typeface="Cambria Math"/>
                        </a:rPr>
                        <m:t>𝐼</m:t>
                      </m:r>
                    </m:oMath>
                  </m:oMathPara>
                </a14:m>
                <a:endParaRPr lang="pt-PT" sz="2400" dirty="0"/>
              </a:p>
            </p:txBody>
          </p:sp>
        </mc:Choice>
        <mc:Fallback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733" y="5264475"/>
                <a:ext cx="2055405" cy="461665"/>
              </a:xfrm>
              <a:prstGeom prst="rect">
                <a:avLst/>
              </a:prstGeom>
              <a:blipFill>
                <a:blip r:embed="rId5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2555776" y="5264973"/>
                <a:ext cx="20020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latin typeface="Cambria Math"/>
                        </a:rPr>
                        <m:t>𝐶</m:t>
                      </m:r>
                      <m:r>
                        <a:rPr lang="pt-PT" sz="2400" b="0" i="1" smtClean="0">
                          <a:latin typeface="Cambria Math"/>
                        </a:rPr>
                        <m:t>;</m:t>
                      </m:r>
                      <m:r>
                        <a:rPr lang="pt-PT" sz="2400" b="0" i="1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5264973"/>
                <a:ext cx="2002080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4557856" y="5264973"/>
                <a:ext cx="20020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latin typeface="Cambria Math"/>
                        </a:rPr>
                        <m:t>𝐷</m:t>
                      </m:r>
                      <m:r>
                        <a:rPr lang="pt-PT" sz="2400" b="0" i="1" smtClean="0">
                          <a:latin typeface="Cambria Math"/>
                        </a:rPr>
                        <m:t>;</m:t>
                      </m:r>
                      <m:r>
                        <a:rPr lang="pt-PT" sz="2400" b="0" i="1" smtClean="0"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856" y="5264973"/>
                <a:ext cx="2002080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/>
              <p:cNvSpPr txBox="1"/>
              <p:nvPr/>
            </p:nvSpPr>
            <p:spPr>
              <a:xfrm>
                <a:off x="6559936" y="5335227"/>
                <a:ext cx="20020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latin typeface="Cambria Math"/>
                        </a:rPr>
                        <m:t>𝐻</m:t>
                      </m:r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41" name="CaixaDe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9936" y="5335227"/>
                <a:ext cx="2002080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214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2" grpId="0"/>
      <p:bldP spid="18" grpId="0"/>
      <p:bldP spid="38" grpId="0"/>
      <p:bldP spid="4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nte">
  <a:themeElements>
    <a:clrScheme name="Mirante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nte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nt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2529</TotalTime>
  <Words>1065</Words>
  <Application>Microsoft Office PowerPoint</Application>
  <PresentationFormat>Apresentação no Ecrã (4:3)</PresentationFormat>
  <Paragraphs>248</Paragraphs>
  <Slides>33</Slides>
  <Notes>25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33</vt:i4>
      </vt:variant>
    </vt:vector>
  </HeadingPairs>
  <TitlesOfParts>
    <vt:vector size="45" baseType="lpstr">
      <vt:lpstr>Agency FB</vt:lpstr>
      <vt:lpstr>Arial</vt:lpstr>
      <vt:lpstr>Berlin Sans FB</vt:lpstr>
      <vt:lpstr>Berlin Sans FB Demi</vt:lpstr>
      <vt:lpstr>Calibri</vt:lpstr>
      <vt:lpstr>Cambria Math</vt:lpstr>
      <vt:lpstr>Century Schoolbook</vt:lpstr>
      <vt:lpstr>Cooper Black</vt:lpstr>
      <vt:lpstr>Corbel</vt:lpstr>
      <vt:lpstr>Wingdings</vt:lpstr>
      <vt:lpstr>Wingdings 2</vt:lpstr>
      <vt:lpstr>Mirante</vt:lpstr>
      <vt:lpstr>1 ª Aula</vt:lpstr>
      <vt:lpstr>Recorda…</vt:lpstr>
      <vt:lpstr>Apresentação do PowerPoint</vt:lpstr>
      <vt:lpstr>Apresentação do PowerPoint</vt:lpstr>
      <vt:lpstr>Apresentação do PowerPoint</vt:lpstr>
      <vt:lpstr>Apresentação do PowerPoint</vt:lpstr>
      <vt:lpstr>Vou Aplicar…</vt:lpstr>
      <vt:lpstr>Apresentação do PowerPoint</vt:lpstr>
      <vt:lpstr>Apresentação do PowerPoint</vt:lpstr>
      <vt:lpstr>Apresentação do PowerPoint</vt:lpstr>
      <vt:lpstr> PIRÂMIDES</vt:lpstr>
      <vt:lpstr>Apresentação do PowerPoint</vt:lpstr>
      <vt:lpstr>Apresentação do PowerPoint</vt:lpstr>
      <vt:lpstr>Apresentação do PowerPoint</vt:lpstr>
      <vt:lpstr>Vou Aplicar…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PRISMAS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Vou Aplicar…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 Números racionais</dc:title>
  <dc:creator>Silvina</dc:creator>
  <cp:lastModifiedBy>Isabel Alexandra Rato da Silva</cp:lastModifiedBy>
  <cp:revision>246</cp:revision>
  <dcterms:created xsi:type="dcterms:W3CDTF">2010-08-16T21:42:52Z</dcterms:created>
  <dcterms:modified xsi:type="dcterms:W3CDTF">2021-03-02T21:12:42Z</dcterms:modified>
</cp:coreProperties>
</file>