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90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8" r:id="rId11"/>
    <p:sldId id="302" r:id="rId12"/>
    <p:sldId id="301" r:id="rId13"/>
    <p:sldId id="303" r:id="rId14"/>
    <p:sldId id="304" r:id="rId15"/>
    <p:sldId id="305" r:id="rId16"/>
    <p:sldId id="314" r:id="rId17"/>
    <p:sldId id="315" r:id="rId18"/>
    <p:sldId id="307" r:id="rId19"/>
    <p:sldId id="310" r:id="rId20"/>
    <p:sldId id="312" r:id="rId21"/>
    <p:sldId id="313" r:id="rId22"/>
    <p:sldId id="316" r:id="rId23"/>
    <p:sldId id="317" r:id="rId24"/>
    <p:sldId id="318" r:id="rId25"/>
    <p:sldId id="29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578ED-F8C8-4821-9747-0C44A6A60B55}" type="datetimeFigureOut">
              <a:rPr lang="pt-PT" smtClean="0"/>
              <a:t>06/04/2021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B2E62-7E0A-4492-A0F9-E15B6C1B862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002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B2E62-7E0A-4492-A0F9-E15B6C1B862C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5363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B2E62-7E0A-4492-A0F9-E15B6C1B862C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9072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B2E62-7E0A-4492-A0F9-E15B6C1B862C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2171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B2E62-7E0A-4492-A0F9-E15B6C1B862C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9608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B2E62-7E0A-4492-A0F9-E15B6C1B862C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4974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B2E62-7E0A-4492-A0F9-E15B6C1B862C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9884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B2E62-7E0A-4492-A0F9-E15B6C1B862C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3602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B2E62-7E0A-4492-A0F9-E15B6C1B862C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3273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B2E62-7E0A-4492-A0F9-E15B6C1B862C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8493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B2E62-7E0A-4492-A0F9-E15B6C1B862C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118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B2E62-7E0A-4492-A0F9-E15B6C1B862C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1936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B2E62-7E0A-4492-A0F9-E15B6C1B862C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3381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B2E62-7E0A-4492-A0F9-E15B6C1B862C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4880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B2E62-7E0A-4492-A0F9-E15B6C1B862C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81939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B2E62-7E0A-4492-A0F9-E15B6C1B862C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0782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B2E62-7E0A-4492-A0F9-E15B6C1B862C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3550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B2E62-7E0A-4492-A0F9-E15B6C1B862C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5399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B2E62-7E0A-4492-A0F9-E15B6C1B862C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5826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B2E62-7E0A-4492-A0F9-E15B6C1B862C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4214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B2E62-7E0A-4492-A0F9-E15B6C1B862C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324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B2E62-7E0A-4492-A0F9-E15B6C1B862C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1732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B2E62-7E0A-4492-A0F9-E15B6C1B862C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5787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B2E62-7E0A-4492-A0F9-E15B6C1B862C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5967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565-58AE-40D1-AA32-58AEC1D1F4F2}" type="datetimeFigureOut">
              <a:rPr lang="pt-PT" smtClean="0"/>
              <a:t>06/04/2021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FAD8-FA57-4181-A1A0-17438F76DF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74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565-58AE-40D1-AA32-58AEC1D1F4F2}" type="datetimeFigureOut">
              <a:rPr lang="pt-PT" smtClean="0"/>
              <a:t>06/04/2021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FAD8-FA57-4181-A1A0-17438F76DF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045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565-58AE-40D1-AA32-58AEC1D1F4F2}" type="datetimeFigureOut">
              <a:rPr lang="pt-PT" smtClean="0"/>
              <a:t>06/04/2021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FAD8-FA57-4181-A1A0-17438F76DF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822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565-58AE-40D1-AA32-58AEC1D1F4F2}" type="datetimeFigureOut">
              <a:rPr lang="pt-PT" smtClean="0"/>
              <a:t>06/04/2021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FAD8-FA57-4181-A1A0-17438F76DF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828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565-58AE-40D1-AA32-58AEC1D1F4F2}" type="datetimeFigureOut">
              <a:rPr lang="pt-PT" smtClean="0"/>
              <a:t>06/04/2021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FAD8-FA57-4181-A1A0-17438F76DF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675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565-58AE-40D1-AA32-58AEC1D1F4F2}" type="datetimeFigureOut">
              <a:rPr lang="pt-PT" smtClean="0"/>
              <a:t>06/04/2021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FAD8-FA57-4181-A1A0-17438F76DF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501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565-58AE-40D1-AA32-58AEC1D1F4F2}" type="datetimeFigureOut">
              <a:rPr lang="pt-PT" smtClean="0"/>
              <a:t>06/04/2021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FAD8-FA57-4181-A1A0-17438F76DF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18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565-58AE-40D1-AA32-58AEC1D1F4F2}" type="datetimeFigureOut">
              <a:rPr lang="pt-PT" smtClean="0"/>
              <a:t>06/04/2021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FAD8-FA57-4181-A1A0-17438F76DF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949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565-58AE-40D1-AA32-58AEC1D1F4F2}" type="datetimeFigureOut">
              <a:rPr lang="pt-PT" smtClean="0"/>
              <a:t>06/04/2021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FAD8-FA57-4181-A1A0-17438F76DF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66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565-58AE-40D1-AA32-58AEC1D1F4F2}" type="datetimeFigureOut">
              <a:rPr lang="pt-PT" smtClean="0"/>
              <a:t>06/04/2021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FAD8-FA57-4181-A1A0-17438F76DF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707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565-58AE-40D1-AA32-58AEC1D1F4F2}" type="datetimeFigureOut">
              <a:rPr lang="pt-PT" smtClean="0"/>
              <a:t>06/04/2021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FAD8-FA57-4181-A1A0-17438F76DF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885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B9565-58AE-40D1-AA32-58AEC1D1F4F2}" type="datetimeFigureOut">
              <a:rPr lang="pt-PT" smtClean="0"/>
              <a:t>06/04/2021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8FAD8-FA57-4181-A1A0-17438F76DF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009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7526" y="415635"/>
            <a:ext cx="10034651" cy="587828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Gestão de Instalações Desportivas</a:t>
            </a:r>
            <a:b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MÓDULO </a:t>
            </a: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7 -2ª parte</a:t>
            </a: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800" b="1" dirty="0" smtClean="0"/>
              <a:t/>
            </a:r>
            <a:br>
              <a:rPr lang="pt-PT" sz="2800" b="1" dirty="0" smtClean="0"/>
            </a:br>
            <a:r>
              <a:rPr lang="pt-PT" sz="2800" b="1" dirty="0" smtClean="0"/>
              <a:t/>
            </a:r>
            <a:br>
              <a:rPr lang="pt-PT" sz="2800" b="1" dirty="0" smtClean="0"/>
            </a:br>
            <a:r>
              <a:rPr lang="pt-PT" sz="2800" b="1" dirty="0" smtClean="0"/>
              <a:t/>
            </a:r>
            <a:br>
              <a:rPr lang="pt-PT" sz="2800" b="1" dirty="0" smtClean="0"/>
            </a:b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4000" b="1" dirty="0" smtClean="0">
                <a:latin typeface="+mn-lt"/>
              </a:rPr>
              <a:t>AQUISIÇÃO DE EQUIPAMENTOS E SERVIÇOS DESPORTIVOS</a:t>
            </a:r>
            <a:r>
              <a:rPr lang="pt-PT" sz="3200" b="1" dirty="0" smtClean="0">
                <a:latin typeface="+mn-lt"/>
              </a:rPr>
              <a:t/>
            </a:r>
            <a:br>
              <a:rPr lang="pt-PT" sz="3200" b="1" dirty="0" smtClean="0">
                <a:latin typeface="+mn-lt"/>
              </a:rPr>
            </a:br>
            <a:r>
              <a:rPr lang="pt-PT" sz="3200" b="1" dirty="0" smtClean="0">
                <a:latin typeface="+mn-lt"/>
              </a:rPr>
              <a:t> </a:t>
            </a:r>
            <a:endParaRPr lang="pt-PT" sz="3200" b="1" dirty="0"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034" y="2874584"/>
            <a:ext cx="3460173" cy="15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8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8768" y="1045030"/>
            <a:ext cx="10877797" cy="558140"/>
          </a:xfrm>
        </p:spPr>
        <p:txBody>
          <a:bodyPr>
            <a:normAutofit/>
          </a:bodyPr>
          <a:lstStyle/>
          <a:p>
            <a:r>
              <a:rPr lang="pt-PT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 Black" panose="020B0A04020102020204" pitchFamily="34" charset="0"/>
              </a:rPr>
              <a:t>Contrato de fornecimento</a:t>
            </a:r>
            <a:endParaRPr lang="pt-PT" sz="3200" b="1" dirty="0">
              <a:ln>
                <a:solidFill>
                  <a:schemeClr val="accent3">
                    <a:lumMod val="75000"/>
                  </a:schemeClr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93766" y="1472541"/>
            <a:ext cx="10972799" cy="5142016"/>
          </a:xfr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>
            <a:normAutofit fontScale="85000" lnSpcReduction="20000"/>
          </a:bodyPr>
          <a:lstStyle/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b="1" u="sng" dirty="0"/>
              <a:t>Contrato de </a:t>
            </a:r>
            <a:r>
              <a:rPr lang="pt-PT" altLang="pt-PT" b="1" u="sng" dirty="0" smtClean="0"/>
              <a:t>fornecimento</a:t>
            </a:r>
          </a:p>
          <a:p>
            <a:pPr marL="34290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dirty="0"/>
              <a:t>Um contrato de fornecimento </a:t>
            </a:r>
            <a:r>
              <a:rPr lang="pt-PT" altLang="pt-PT" dirty="0" smtClean="0"/>
              <a:t>obriga </a:t>
            </a:r>
            <a:r>
              <a:rPr lang="pt-PT" altLang="pt-PT" dirty="0"/>
              <a:t>o </a:t>
            </a:r>
            <a:r>
              <a:rPr lang="pt-PT" altLang="pt-PT" dirty="0" smtClean="0"/>
              <a:t>vendedor </a:t>
            </a:r>
            <a:r>
              <a:rPr lang="pt-PT" altLang="pt-PT" dirty="0"/>
              <a:t>a transferir </a:t>
            </a:r>
            <a:r>
              <a:rPr lang="pt-PT" altLang="pt-PT" dirty="0" smtClean="0"/>
              <a:t>o seu bem </a:t>
            </a:r>
            <a:r>
              <a:rPr lang="pt-PT" altLang="pt-PT" dirty="0"/>
              <a:t>para </a:t>
            </a:r>
            <a:r>
              <a:rPr lang="pt-PT" altLang="pt-PT" dirty="0" smtClean="0"/>
              <a:t>o </a:t>
            </a:r>
            <a:r>
              <a:rPr lang="pt-PT" altLang="pt-PT" dirty="0"/>
              <a:t>comprador, mediante </a:t>
            </a:r>
            <a:r>
              <a:rPr lang="pt-PT" altLang="pt-PT" dirty="0" smtClean="0"/>
              <a:t>um pagamento </a:t>
            </a:r>
            <a:r>
              <a:rPr lang="pt-PT" altLang="pt-PT" dirty="0"/>
              <a:t>do preço </a:t>
            </a:r>
            <a:r>
              <a:rPr lang="pt-PT" altLang="pt-PT" dirty="0" smtClean="0"/>
              <a:t>acordado</a:t>
            </a:r>
            <a:r>
              <a:rPr lang="pt-PT" altLang="pt-PT" dirty="0"/>
              <a:t>, em valor monetário e nas condições expressas no contrato, formalizado por uma  encomenda ou nota de encomenda</a:t>
            </a:r>
            <a:r>
              <a:rPr lang="pt-PT" altLang="pt-PT" dirty="0" smtClean="0"/>
              <a:t>.</a:t>
            </a:r>
          </a:p>
          <a:p>
            <a:pPr marL="34290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dirty="0" smtClean="0"/>
          </a:p>
          <a:p>
            <a:pPr marL="34290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b="1" u="sng" dirty="0" smtClean="0"/>
              <a:t>Elaboração do contrato</a:t>
            </a:r>
            <a:endParaRPr lang="pt-PT" altLang="pt-PT" dirty="0"/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dirty="0" smtClean="0"/>
              <a:t>O contrato deve ser elaborado após ter sido selecionado </a:t>
            </a:r>
            <a:r>
              <a:rPr lang="pt-PT" altLang="pt-PT" dirty="0"/>
              <a:t>o fornecedor mais adequado e que preenche todos os </a:t>
            </a:r>
            <a:r>
              <a:rPr lang="pt-PT" altLang="pt-PT" dirty="0" smtClean="0"/>
              <a:t>requisitos. (Fase final)</a:t>
            </a:r>
          </a:p>
          <a:p>
            <a:pPr algn="just"/>
            <a:r>
              <a:rPr lang="pt-PT" altLang="pt-PT" dirty="0" smtClean="0"/>
              <a:t>O </a:t>
            </a:r>
            <a:r>
              <a:rPr lang="pt-PT" altLang="pt-PT" dirty="0"/>
              <a:t>contrato deve incluir o resumo do fornecimento, ou seja, </a:t>
            </a:r>
            <a:r>
              <a:rPr lang="pt-PT" altLang="pt-PT" dirty="0" smtClean="0"/>
              <a:t>a </a:t>
            </a:r>
            <a:r>
              <a:rPr lang="pt-PT" altLang="pt-PT" dirty="0"/>
              <a:t>especificação </a:t>
            </a:r>
            <a:r>
              <a:rPr lang="pt-PT" altLang="pt-PT" dirty="0" smtClean="0"/>
              <a:t>do que foi negociado </a:t>
            </a:r>
            <a:r>
              <a:rPr lang="pt-PT" altLang="pt-PT" dirty="0"/>
              <a:t>e </a:t>
            </a:r>
            <a:r>
              <a:rPr lang="pt-PT" altLang="pt-PT" dirty="0" smtClean="0"/>
              <a:t>acordado </a:t>
            </a:r>
            <a:r>
              <a:rPr lang="pt-PT" altLang="pt-PT" dirty="0"/>
              <a:t>com o fornecedor. </a:t>
            </a:r>
          </a:p>
          <a:p>
            <a:pPr algn="just"/>
            <a:r>
              <a:rPr lang="pt-PT" altLang="pt-PT" dirty="0"/>
              <a:t>N</a:t>
            </a:r>
            <a:r>
              <a:rPr lang="pt-PT" altLang="pt-PT" dirty="0" smtClean="0"/>
              <a:t>ormalmente </a:t>
            </a:r>
            <a:r>
              <a:rPr lang="pt-PT" altLang="pt-PT" dirty="0"/>
              <a:t>o resumo do fornecimento inclui também </a:t>
            </a:r>
            <a:r>
              <a:rPr lang="pt-PT" altLang="pt-PT" dirty="0" smtClean="0"/>
              <a:t>pormenores </a:t>
            </a:r>
            <a:r>
              <a:rPr lang="pt-PT" altLang="pt-PT" dirty="0"/>
              <a:t>relativos à data em que fornecimento deve ser efetuado e à forma como deve ser realizado, por ex.: entrega </a:t>
            </a:r>
            <a:r>
              <a:rPr lang="pt-PT" altLang="pt-PT" smtClean="0"/>
              <a:t>num determinado local  </a:t>
            </a:r>
            <a:r>
              <a:rPr lang="pt-PT" altLang="pt-PT" dirty="0"/>
              <a:t>e a uma hora específica</a:t>
            </a:r>
            <a:r>
              <a:rPr lang="pt-PT" altLang="pt-PT" dirty="0" smtClean="0"/>
              <a:t>.</a:t>
            </a:r>
            <a:r>
              <a:rPr lang="pt-PT" altLang="pt-PT" dirty="0"/>
              <a:t> </a:t>
            </a:r>
            <a:endParaRPr lang="pt-PT" altLang="pt-PT" dirty="0" smtClean="0"/>
          </a:p>
          <a:p>
            <a:pPr algn="just"/>
            <a:endParaRPr lang="pt-PT" altLang="pt-PT" dirty="0"/>
          </a:p>
          <a:p>
            <a:pPr algn="just"/>
            <a:r>
              <a:rPr lang="pt-PT" altLang="pt-PT" dirty="0"/>
              <a:t>Regra geral, o acordo de fornecimento é descrito como um contrato e pode assumir uma forma verbal ou escrita. </a:t>
            </a:r>
          </a:p>
          <a:p>
            <a:pPr algn="just"/>
            <a:r>
              <a:rPr lang="pt-PT" altLang="pt-PT" dirty="0" smtClean="0"/>
              <a:t>No </a:t>
            </a:r>
            <a:r>
              <a:rPr lang="pt-PT" altLang="pt-PT" dirty="0"/>
              <a:t>entanto, pode ser difícil provar as cláusulas de um acordo verbal, em caso de incumprimento. </a:t>
            </a:r>
          </a:p>
          <a:p>
            <a:pPr algn="just"/>
            <a:endParaRPr lang="pt-PT" altLang="pt-PT" sz="2000" dirty="0" smtClean="0"/>
          </a:p>
          <a:p>
            <a:pPr algn="just"/>
            <a:endParaRPr lang="pt-PT" altLang="pt-PT" sz="2000" dirty="0"/>
          </a:p>
          <a:p>
            <a:pPr algn="just"/>
            <a:endParaRPr lang="pt-PT" altLang="pt-PT" sz="2000" dirty="0"/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kern="0" dirty="0">
              <a:solidFill>
                <a:srgbClr val="003366"/>
              </a:solidFill>
              <a:latin typeface="Arial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71896" y="213757"/>
            <a:ext cx="10695214" cy="8312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Gestão de Instalações Desportivas</a:t>
            </a:r>
            <a:r>
              <a:rPr lang="pt-PT" sz="2000" b="1" dirty="0" smtClean="0"/>
              <a:t/>
            </a:r>
            <a:br>
              <a:rPr lang="pt-PT" sz="2000" b="1" dirty="0" smtClean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b="1" dirty="0" smtClean="0">
                <a:latin typeface="+mn-lt"/>
              </a:rPr>
              <a:t>AQUISIÇÃO DE EQUIPAMENTOS E SERVIÇOS DESPORTIVOS </a:t>
            </a:r>
            <a:endParaRPr lang="pt-PT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68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8140" y="1425040"/>
            <a:ext cx="10908970" cy="653142"/>
          </a:xfrm>
        </p:spPr>
        <p:txBody>
          <a:bodyPr>
            <a:normAutofit/>
          </a:bodyPr>
          <a:lstStyle/>
          <a:p>
            <a:r>
              <a:rPr lang="pt-PT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 Black" panose="020B0A04020102020204" pitchFamily="34" charset="0"/>
              </a:rPr>
              <a:t>Elaboração do contrato</a:t>
            </a:r>
            <a:endParaRPr lang="pt-PT" sz="3200" b="1" dirty="0">
              <a:ln>
                <a:solidFill>
                  <a:schemeClr val="accent3">
                    <a:lumMod val="75000"/>
                  </a:schemeClr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58140" y="2280062"/>
            <a:ext cx="11008426" cy="4334494"/>
          </a:xfr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b="1" kern="0" dirty="0">
                <a:latin typeface="Arial"/>
              </a:rPr>
              <a:t>O processo de elaboração de um contrato é apresentado na figura seguinte</a:t>
            </a:r>
            <a:r>
              <a:rPr lang="pt-PT" altLang="pt-PT" b="1" kern="0" dirty="0" smtClean="0">
                <a:latin typeface="Arial"/>
              </a:rPr>
              <a:t>: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b="1" kern="0" dirty="0"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b="1" kern="0" dirty="0" smtClean="0"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kern="0" dirty="0">
              <a:latin typeface="Arial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58140" y="213757"/>
            <a:ext cx="10908970" cy="10426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Gestão de Instalações Desportivas</a:t>
            </a:r>
            <a:r>
              <a:rPr lang="pt-PT" sz="2000" b="1" dirty="0" smtClean="0"/>
              <a:t/>
            </a:r>
            <a:br>
              <a:rPr lang="pt-PT" sz="2000" b="1" dirty="0" smtClean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b="1" dirty="0" smtClean="0">
                <a:latin typeface="+mn-lt"/>
              </a:rPr>
              <a:t>AQUISIÇÃO DE EQUIPAMENTOS E SERVIÇOS DESPORTIVOS </a:t>
            </a:r>
            <a:endParaRPr lang="pt-PT" sz="2000" b="1" dirty="0"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296" y="2713512"/>
            <a:ext cx="8550234" cy="414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26327" y="1531918"/>
            <a:ext cx="5700156" cy="665017"/>
          </a:xfrm>
        </p:spPr>
        <p:txBody>
          <a:bodyPr>
            <a:normAutofit/>
          </a:bodyPr>
          <a:lstStyle/>
          <a:p>
            <a:r>
              <a:rPr lang="pt-PT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 Black" panose="020B0A04020102020204" pitchFamily="34" charset="0"/>
              </a:rPr>
              <a:t>Requisição</a:t>
            </a:r>
            <a:endParaRPr lang="pt-PT" sz="3200" b="1" dirty="0">
              <a:ln>
                <a:solidFill>
                  <a:schemeClr val="accent3">
                    <a:lumMod val="75000"/>
                  </a:schemeClr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41268" y="2196935"/>
            <a:ext cx="10548100" cy="4334494"/>
          </a:xfr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 smtClean="0">
              <a:solidFill>
                <a:srgbClr val="003366"/>
              </a:solidFill>
              <a:latin typeface="Arial"/>
            </a:endParaRPr>
          </a:p>
          <a:p>
            <a:pPr algn="just"/>
            <a:r>
              <a:rPr lang="pt-PT" altLang="pt-PT" dirty="0"/>
              <a:t>Para que se realize uma compra é necessário que seja efetuada uma requisição de materiais ao departamento de compras, assinada pelo chefe do departamento.</a:t>
            </a:r>
          </a:p>
          <a:p>
            <a:pPr algn="just"/>
            <a:endParaRPr lang="pt-PT" altLang="pt-PT" sz="1000" dirty="0" smtClean="0"/>
          </a:p>
          <a:p>
            <a:pPr algn="just"/>
            <a:r>
              <a:rPr lang="pt-PT" altLang="pt-PT" dirty="0" smtClean="0"/>
              <a:t>A </a:t>
            </a:r>
            <a:r>
              <a:rPr lang="pt-PT" altLang="pt-PT" dirty="0"/>
              <a:t>requisição de materiais, em regra, é emitida em duplicado, destinando-se o </a:t>
            </a:r>
            <a:r>
              <a:rPr lang="pt-PT" altLang="pt-PT" u="sng" dirty="0"/>
              <a:t>original ao departamento de compras </a:t>
            </a:r>
            <a:r>
              <a:rPr lang="pt-PT" altLang="pt-PT" dirty="0"/>
              <a:t>e ficando o </a:t>
            </a:r>
            <a:r>
              <a:rPr lang="pt-PT" altLang="pt-PT" u="sng" dirty="0"/>
              <a:t>duplicado arquivado no serviço requisitante</a:t>
            </a:r>
            <a:r>
              <a:rPr lang="pt-PT" altLang="pt-PT" dirty="0" smtClean="0"/>
              <a:t>.(dentro da empresa)</a:t>
            </a:r>
            <a:endParaRPr lang="pt-PT" altLang="pt-PT" dirty="0"/>
          </a:p>
          <a:p>
            <a:endParaRPr lang="pt-PT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58140" y="213757"/>
            <a:ext cx="10908970" cy="10426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Gestão de Instalações Desportivas</a:t>
            </a:r>
            <a:r>
              <a:rPr lang="pt-PT" sz="2000" b="1" dirty="0" smtClean="0"/>
              <a:t/>
            </a:r>
            <a:br>
              <a:rPr lang="pt-PT" sz="2000" b="1" dirty="0" smtClean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b="1" dirty="0" smtClean="0">
                <a:latin typeface="+mn-lt"/>
              </a:rPr>
              <a:t>AQUISIÇÃO DE EQUIPAMENTOS E SERVIÇOS DESPORTIVOS </a:t>
            </a:r>
            <a:endParaRPr lang="pt-PT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468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26327" y="1531918"/>
            <a:ext cx="5700156" cy="665017"/>
          </a:xfrm>
        </p:spPr>
        <p:txBody>
          <a:bodyPr>
            <a:normAutofit/>
          </a:bodyPr>
          <a:lstStyle/>
          <a:p>
            <a:r>
              <a:rPr lang="pt-PT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 Black" panose="020B0A04020102020204" pitchFamily="34" charset="0"/>
              </a:rPr>
              <a:t>Requisição</a:t>
            </a:r>
            <a:endParaRPr lang="pt-PT" sz="3200" b="1" dirty="0">
              <a:ln>
                <a:solidFill>
                  <a:schemeClr val="accent3">
                    <a:lumMod val="75000"/>
                  </a:schemeClr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41268" y="2196935"/>
            <a:ext cx="10548100" cy="4334494"/>
          </a:xfr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>
            <a:normAutofit fontScale="92500" lnSpcReduction="20000"/>
          </a:bodyPr>
          <a:lstStyle/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 smtClean="0">
              <a:solidFill>
                <a:srgbClr val="003366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600" b="1" u="sng" kern="0" dirty="0">
                <a:latin typeface="Arial"/>
              </a:rPr>
              <a:t>A requisição deve conter: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>
              <a:solidFill>
                <a:srgbClr val="003366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000" b="1" kern="0" dirty="0">
                <a:solidFill>
                  <a:srgbClr val="003366"/>
                </a:solidFill>
                <a:latin typeface="Arial"/>
              </a:rPr>
              <a:t>1. Identificação do departamento requisitante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>
              <a:solidFill>
                <a:srgbClr val="003366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000" b="1" kern="0" dirty="0">
                <a:solidFill>
                  <a:srgbClr val="003366"/>
                </a:solidFill>
                <a:latin typeface="Arial"/>
              </a:rPr>
              <a:t>2. Identificação do armazém de destino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>
              <a:solidFill>
                <a:srgbClr val="003366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000" b="1" kern="0" dirty="0">
                <a:solidFill>
                  <a:srgbClr val="003366"/>
                </a:solidFill>
                <a:latin typeface="Arial"/>
              </a:rPr>
              <a:t>3. Especificação dos materiais a adquirir, indicando: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>
              <a:solidFill>
                <a:srgbClr val="003366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000" kern="0" dirty="0">
                <a:latin typeface="Arial"/>
              </a:rPr>
              <a:t>- Quantidade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kern="0" dirty="0"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000" kern="0" dirty="0">
                <a:latin typeface="Arial"/>
              </a:rPr>
              <a:t>- Qualidade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kern="0" dirty="0"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000" kern="0" dirty="0">
                <a:latin typeface="Arial"/>
              </a:rPr>
              <a:t>- Prazo/data limite de receção.</a:t>
            </a:r>
          </a:p>
          <a:p>
            <a:endParaRPr lang="pt-PT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58140" y="213757"/>
            <a:ext cx="10908970" cy="10426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Gestão de Instalações Desportivas</a:t>
            </a:r>
            <a:r>
              <a:rPr lang="pt-PT" sz="2000" b="1" dirty="0" smtClean="0"/>
              <a:t/>
            </a:r>
            <a:br>
              <a:rPr lang="pt-PT" sz="2000" b="1" dirty="0" smtClean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b="1" dirty="0" smtClean="0">
                <a:latin typeface="+mn-lt"/>
              </a:rPr>
              <a:t>AQUISIÇÃO DE EQUIPAMENTOS E SERVIÇOS DESPORTIVOS </a:t>
            </a:r>
            <a:endParaRPr lang="pt-PT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31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26327" y="1531918"/>
            <a:ext cx="5700156" cy="665017"/>
          </a:xfrm>
        </p:spPr>
        <p:txBody>
          <a:bodyPr>
            <a:normAutofit/>
          </a:bodyPr>
          <a:lstStyle/>
          <a:p>
            <a:r>
              <a:rPr lang="pt-PT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 Black" panose="020B0A04020102020204" pitchFamily="34" charset="0"/>
              </a:rPr>
              <a:t>Requisição</a:t>
            </a:r>
            <a:endParaRPr lang="pt-PT" sz="3200" b="1" dirty="0">
              <a:ln>
                <a:solidFill>
                  <a:schemeClr val="accent3">
                    <a:lumMod val="75000"/>
                  </a:schemeClr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41268" y="2196935"/>
            <a:ext cx="10548100" cy="4334494"/>
          </a:xfr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 smtClean="0">
              <a:solidFill>
                <a:srgbClr val="003366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200" u="sng" kern="0" dirty="0" smtClean="0">
                <a:latin typeface="Arial"/>
              </a:rPr>
              <a:t>Seguidamente</a:t>
            </a:r>
            <a:r>
              <a:rPr lang="pt-PT" altLang="pt-PT" sz="2200" kern="0" dirty="0">
                <a:latin typeface="Arial"/>
              </a:rPr>
              <a:t>, o departamento de compras deve proceder à consulta do seu ficheiro de fornecedores, ou a uma consulta ao mercado, de modo a encontrar os materiais necessários nas melhores condições de qualidade e preço. 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200" kern="0" dirty="0" smtClean="0"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200" u="sng" kern="0" dirty="0" smtClean="0">
                <a:latin typeface="Arial"/>
              </a:rPr>
              <a:t>Após </a:t>
            </a:r>
            <a:r>
              <a:rPr lang="pt-PT" altLang="pt-PT" sz="2200" u="sng" kern="0" dirty="0">
                <a:latin typeface="Arial"/>
              </a:rPr>
              <a:t>ter escolhido o fornecedor</a:t>
            </a:r>
            <a:r>
              <a:rPr lang="pt-PT" altLang="pt-PT" sz="2200" kern="0" dirty="0">
                <a:latin typeface="Arial"/>
              </a:rPr>
              <a:t>, o departamento de compras realiza a encomenda, preenchendo a nota de encomenda que deve especificar as condições de compra</a:t>
            </a:r>
            <a:r>
              <a:rPr lang="pt-PT" altLang="pt-PT" sz="2000" b="1" kern="0" dirty="0">
                <a:solidFill>
                  <a:srgbClr val="003366"/>
                </a:solidFill>
                <a:latin typeface="Arial"/>
              </a:rPr>
              <a:t>.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kern="0" dirty="0" smtClean="0">
              <a:latin typeface="Arial"/>
            </a:endParaRPr>
          </a:p>
          <a:p>
            <a:endParaRPr lang="pt-PT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58140" y="213757"/>
            <a:ext cx="10908970" cy="10426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Gestão de Instalações Desportivas</a:t>
            </a:r>
            <a:r>
              <a:rPr lang="pt-PT" sz="2000" b="1" dirty="0" smtClean="0"/>
              <a:t/>
            </a:r>
            <a:br>
              <a:rPr lang="pt-PT" sz="2000" b="1" dirty="0" smtClean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b="1" dirty="0" smtClean="0">
                <a:latin typeface="+mn-lt"/>
              </a:rPr>
              <a:t>AQUISIÇÃO DE EQUIPAMENTOS E SERVIÇOS DESPORTIVOS </a:t>
            </a:r>
            <a:endParaRPr lang="pt-PT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24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26327" y="1531918"/>
            <a:ext cx="5700156" cy="665017"/>
          </a:xfrm>
        </p:spPr>
        <p:txBody>
          <a:bodyPr>
            <a:normAutofit fontScale="90000"/>
          </a:bodyPr>
          <a:lstStyle/>
          <a:p>
            <a:r>
              <a:rPr lang="pt-PT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 Black" panose="020B0A04020102020204" pitchFamily="34" charset="0"/>
              </a:rPr>
              <a:t>Nota de encomenda</a:t>
            </a:r>
            <a:br>
              <a:rPr lang="pt-PT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 Black" panose="020B0A04020102020204" pitchFamily="34" charset="0"/>
              </a:rPr>
            </a:br>
            <a:r>
              <a:rPr lang="pt-PT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 Black" panose="020B0A04020102020204" pitchFamily="34" charset="0"/>
              </a:rPr>
              <a:t> (</a:t>
            </a:r>
            <a:r>
              <a:rPr lang="pt-PT" sz="27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 Black" panose="020B0A04020102020204" pitchFamily="34" charset="0"/>
              </a:rPr>
              <a:t>dentro da empresa</a:t>
            </a:r>
            <a:r>
              <a:rPr lang="pt-PT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 Black" panose="020B0A04020102020204" pitchFamily="34" charset="0"/>
              </a:rPr>
              <a:t>)</a:t>
            </a:r>
            <a:endParaRPr lang="pt-PT" sz="3200" b="1" dirty="0">
              <a:ln>
                <a:solidFill>
                  <a:schemeClr val="accent3">
                    <a:lumMod val="75000"/>
                  </a:schemeClr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41268" y="2196935"/>
            <a:ext cx="10548100" cy="4334494"/>
          </a:xfr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kern="0" dirty="0" smtClean="0"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b="1" u="sng" kern="0" dirty="0">
                <a:latin typeface="Arial"/>
              </a:rPr>
              <a:t>A nota de encomenda deve ser preenchida em quadruplicado, sendo: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000" b="1" kern="0" dirty="0">
                <a:solidFill>
                  <a:srgbClr val="003366"/>
                </a:solidFill>
                <a:latin typeface="Arial"/>
              </a:rPr>
              <a:t>	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000" b="1" kern="0" dirty="0">
                <a:solidFill>
                  <a:srgbClr val="003366"/>
                </a:solidFill>
                <a:latin typeface="Arial"/>
              </a:rPr>
              <a:t>	</a:t>
            </a:r>
            <a:r>
              <a:rPr lang="pt-PT" altLang="pt-PT" sz="2000" kern="0" dirty="0">
                <a:latin typeface="Arial"/>
              </a:rPr>
              <a:t>O	</a:t>
            </a:r>
            <a:r>
              <a:rPr lang="pt-PT" altLang="pt-PT" sz="2000" u="sng" kern="0" dirty="0">
                <a:latin typeface="Arial"/>
              </a:rPr>
              <a:t>original</a:t>
            </a:r>
            <a:r>
              <a:rPr lang="pt-PT" altLang="pt-PT" sz="2000" kern="0" dirty="0">
                <a:latin typeface="Arial"/>
              </a:rPr>
              <a:t>  para o </a:t>
            </a:r>
            <a:r>
              <a:rPr lang="pt-PT" altLang="pt-PT" sz="2000" u="sng" kern="0" dirty="0">
                <a:latin typeface="Arial"/>
              </a:rPr>
              <a:t>fornecedor</a:t>
            </a:r>
            <a:r>
              <a:rPr lang="pt-PT" altLang="pt-PT" sz="2000" kern="0" dirty="0">
                <a:latin typeface="Arial"/>
              </a:rPr>
              <a:t>.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kern="0" dirty="0"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000" kern="0" dirty="0">
                <a:latin typeface="Arial"/>
              </a:rPr>
              <a:t>	A </a:t>
            </a:r>
            <a:r>
              <a:rPr lang="pt-PT" altLang="pt-PT" sz="2000" u="sng" kern="0" dirty="0">
                <a:latin typeface="Arial"/>
              </a:rPr>
              <a:t>1ª cópia </a:t>
            </a:r>
            <a:r>
              <a:rPr lang="pt-PT" altLang="pt-PT" sz="2000" kern="0" dirty="0">
                <a:latin typeface="Arial"/>
              </a:rPr>
              <a:t>para o </a:t>
            </a:r>
            <a:r>
              <a:rPr lang="pt-PT" altLang="pt-PT" sz="2000" u="sng" kern="0" dirty="0">
                <a:latin typeface="Arial"/>
              </a:rPr>
              <a:t>departamento de receção dos produtos</a:t>
            </a:r>
            <a:r>
              <a:rPr lang="pt-PT" altLang="pt-PT" sz="2000" kern="0" dirty="0">
                <a:latin typeface="Arial"/>
              </a:rPr>
              <a:t>, para confrontar com a guia de remessa.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000" kern="0" dirty="0">
                <a:latin typeface="Arial"/>
              </a:rPr>
              <a:t>	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000" kern="0" dirty="0">
                <a:latin typeface="Arial"/>
              </a:rPr>
              <a:t>	A </a:t>
            </a:r>
            <a:r>
              <a:rPr lang="pt-PT" altLang="pt-PT" sz="2000" u="sng" kern="0" dirty="0">
                <a:latin typeface="Arial"/>
              </a:rPr>
              <a:t>2ª cópia  </a:t>
            </a:r>
            <a:r>
              <a:rPr lang="pt-PT" altLang="pt-PT" sz="2000" kern="0" dirty="0">
                <a:latin typeface="Arial"/>
              </a:rPr>
              <a:t>para o </a:t>
            </a:r>
            <a:r>
              <a:rPr lang="pt-PT" altLang="pt-PT" sz="2000" u="sng" kern="0" dirty="0">
                <a:latin typeface="Arial"/>
              </a:rPr>
              <a:t>departamento de compras</a:t>
            </a:r>
            <a:r>
              <a:rPr lang="pt-PT" altLang="pt-PT" sz="2000" kern="0" dirty="0">
                <a:latin typeface="Arial"/>
              </a:rPr>
              <a:t>.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000" kern="0" dirty="0">
                <a:latin typeface="Arial"/>
              </a:rPr>
              <a:t>	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000" kern="0" dirty="0">
                <a:latin typeface="Arial"/>
              </a:rPr>
              <a:t>	A </a:t>
            </a:r>
            <a:r>
              <a:rPr lang="pt-PT" altLang="pt-PT" sz="2000" u="sng" kern="0" dirty="0">
                <a:latin typeface="Arial"/>
              </a:rPr>
              <a:t>3ª cópia  </a:t>
            </a:r>
            <a:r>
              <a:rPr lang="pt-PT" altLang="pt-PT" sz="2000" kern="0" dirty="0">
                <a:latin typeface="Arial"/>
              </a:rPr>
              <a:t>para o </a:t>
            </a:r>
            <a:r>
              <a:rPr lang="pt-PT" altLang="pt-PT" sz="2000" u="sng" kern="0" dirty="0">
                <a:latin typeface="Arial"/>
              </a:rPr>
              <a:t>departamento de contabilidade</a:t>
            </a:r>
            <a:r>
              <a:rPr lang="pt-PT" altLang="pt-PT" sz="2000" kern="0" dirty="0">
                <a:latin typeface="Arial"/>
              </a:rPr>
              <a:t>.</a:t>
            </a:r>
          </a:p>
          <a:p>
            <a:endParaRPr lang="pt-PT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58140" y="213757"/>
            <a:ext cx="10908970" cy="10426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Gestão de Instalações Desportivas</a:t>
            </a:r>
            <a:r>
              <a:rPr lang="pt-PT" sz="2000" b="1" dirty="0" smtClean="0"/>
              <a:t/>
            </a:r>
            <a:br>
              <a:rPr lang="pt-PT" sz="2000" b="1" dirty="0" smtClean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b="1" dirty="0" smtClean="0">
                <a:latin typeface="+mn-lt"/>
              </a:rPr>
              <a:t>AQUISIÇÃO DE EQUIPAMENTOS E SERVIÇOS DESPORTIVOS </a:t>
            </a:r>
            <a:endParaRPr lang="pt-PT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00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26327" y="1531918"/>
            <a:ext cx="5700156" cy="665017"/>
          </a:xfrm>
        </p:spPr>
        <p:txBody>
          <a:bodyPr>
            <a:normAutofit fontScale="90000"/>
          </a:bodyPr>
          <a:lstStyle/>
          <a:p>
            <a:r>
              <a:rPr lang="pt-PT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 Black" panose="020B0A04020102020204" pitchFamily="34" charset="0"/>
              </a:rPr>
              <a:t>No processo de Adjudicação</a:t>
            </a:r>
            <a:endParaRPr lang="pt-PT" sz="3200" b="1" dirty="0">
              <a:ln>
                <a:solidFill>
                  <a:schemeClr val="accent3">
                    <a:lumMod val="75000"/>
                  </a:schemeClr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41268" y="2196935"/>
            <a:ext cx="10548100" cy="4334494"/>
          </a:xfr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kern="0" dirty="0" smtClean="0">
              <a:latin typeface="Arial"/>
            </a:endParaRPr>
          </a:p>
          <a:p>
            <a:pPr algn="just"/>
            <a:r>
              <a:rPr lang="pt-PT" altLang="pt-PT" dirty="0"/>
              <a:t>O comprador, responsável pela encomenda, pode verificar se as faturas emitidas pelo fornecedor condizem com as condições da encomenda e com as guias de entrada, no entanto, o mais normal é esta atividade ser realizada na área financeira.</a:t>
            </a:r>
          </a:p>
          <a:p>
            <a:pPr algn="just"/>
            <a:endParaRPr lang="pt-PT" altLang="pt-PT" dirty="0"/>
          </a:p>
          <a:p>
            <a:pPr algn="just"/>
            <a:r>
              <a:rPr lang="pt-PT" altLang="pt-PT" dirty="0" smtClean="0"/>
              <a:t>As </a:t>
            </a:r>
            <a:r>
              <a:rPr lang="pt-PT" altLang="pt-PT" dirty="0"/>
              <a:t>faturas devem conter, obrigatoriamente, a identificação do seu emitente e a do adquirente dos </a:t>
            </a:r>
            <a:r>
              <a:rPr lang="pt-PT" altLang="pt-PT" dirty="0" smtClean="0"/>
              <a:t>produtos, </a:t>
            </a:r>
            <a:r>
              <a:rPr lang="pt-PT" altLang="pt-PT" dirty="0"/>
              <a:t>os números de identificação fiscal de ambos, a quantidade e denominação usual dos bens ou serviços, a taxa do IVA aplicável e o montante do imposto devido.</a:t>
            </a:r>
          </a:p>
          <a:p>
            <a:endParaRPr lang="pt-PT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58140" y="213757"/>
            <a:ext cx="10908970" cy="10426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Gestão de Instalações Desportivas</a:t>
            </a:r>
            <a:r>
              <a:rPr lang="pt-PT" sz="2000" b="1" dirty="0" smtClean="0"/>
              <a:t/>
            </a:r>
            <a:br>
              <a:rPr lang="pt-PT" sz="2000" b="1" dirty="0" smtClean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b="1" dirty="0" smtClean="0">
                <a:latin typeface="+mn-lt"/>
              </a:rPr>
              <a:t>AQUISIÇÃO DE EQUIPAMENTOS E SERVIÇOS DESPORTIVOS </a:t>
            </a:r>
            <a:endParaRPr lang="pt-PT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96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26327" y="1531918"/>
            <a:ext cx="5700156" cy="665017"/>
          </a:xfrm>
        </p:spPr>
        <p:txBody>
          <a:bodyPr>
            <a:normAutofit fontScale="90000"/>
          </a:bodyPr>
          <a:lstStyle/>
          <a:p>
            <a:r>
              <a:rPr lang="pt-PT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 Black" panose="020B0A04020102020204" pitchFamily="34" charset="0"/>
              </a:rPr>
              <a:t>No processo de Adjudicação</a:t>
            </a:r>
            <a:endParaRPr lang="pt-PT" sz="3200" b="1" dirty="0">
              <a:ln>
                <a:solidFill>
                  <a:schemeClr val="accent3">
                    <a:lumMod val="75000"/>
                  </a:schemeClr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65018" y="2196935"/>
            <a:ext cx="10524350" cy="4334494"/>
          </a:xfr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kern="0" dirty="0" smtClean="0">
              <a:latin typeface="Arial"/>
            </a:endParaRPr>
          </a:p>
          <a:p>
            <a:pPr algn="just"/>
            <a:r>
              <a:rPr lang="pt-PT" altLang="pt-PT" sz="2200" b="1" u="sng" dirty="0"/>
              <a:t>As faturas são obrigatoriamente emitidas por tipografia autorizada ou processadas por computador, e devem ser datadas, numeradas sequencialmente e processadas em duplicado</a:t>
            </a:r>
            <a:r>
              <a:rPr lang="pt-PT" altLang="pt-PT" sz="2200" b="1" dirty="0"/>
              <a:t>. </a:t>
            </a:r>
          </a:p>
          <a:p>
            <a:pPr algn="just"/>
            <a:endParaRPr lang="pt-PT" altLang="pt-PT" sz="2200" dirty="0"/>
          </a:p>
          <a:p>
            <a:pPr algn="just"/>
            <a:r>
              <a:rPr lang="pt-PT" altLang="pt-PT" sz="2200" dirty="0"/>
              <a:t>	</a:t>
            </a:r>
            <a:r>
              <a:rPr lang="pt-PT" altLang="pt-PT" sz="2200" b="1" dirty="0" smtClean="0"/>
              <a:t>- O </a:t>
            </a:r>
            <a:r>
              <a:rPr lang="pt-PT" altLang="pt-PT" sz="2200" b="1" dirty="0"/>
              <a:t>original da fatura destina-se ao cliente e a cópia ao arquivo do fornecedor.</a:t>
            </a:r>
          </a:p>
          <a:p>
            <a:pPr algn="just"/>
            <a:endParaRPr lang="pt-PT" altLang="pt-PT" sz="2200" dirty="0"/>
          </a:p>
          <a:p>
            <a:pPr algn="just"/>
            <a:r>
              <a:rPr lang="pt-PT" altLang="pt-PT" sz="2200" dirty="0"/>
              <a:t>	</a:t>
            </a:r>
            <a:r>
              <a:rPr lang="pt-PT" altLang="pt-PT" sz="2200" dirty="0" smtClean="0"/>
              <a:t>(Em </a:t>
            </a:r>
            <a:r>
              <a:rPr lang="pt-PT" altLang="pt-PT" sz="2200" dirty="0"/>
              <a:t>caso de extravio de uma fatura deve ser emitida uma nova fatura e anulada a anterior, mas, nunca deve ser emitida uma 2ª via da fatura</a:t>
            </a:r>
            <a:r>
              <a:rPr lang="pt-PT" altLang="pt-PT" sz="2200" dirty="0" smtClean="0"/>
              <a:t>.)</a:t>
            </a:r>
            <a:endParaRPr lang="pt-PT" altLang="pt-PT" sz="2200" dirty="0"/>
          </a:p>
          <a:p>
            <a:endParaRPr lang="pt-PT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58140" y="213757"/>
            <a:ext cx="10908970" cy="10426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Gestão de Instalações Desportivas</a:t>
            </a:r>
            <a:r>
              <a:rPr lang="pt-PT" sz="2000" b="1" dirty="0" smtClean="0"/>
              <a:t/>
            </a:r>
            <a:br>
              <a:rPr lang="pt-PT" sz="2000" b="1" dirty="0" smtClean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b="1" dirty="0" smtClean="0">
                <a:latin typeface="+mn-lt"/>
              </a:rPr>
              <a:t>AQUISIÇÃO DE EQUIPAMENTOS E SERVIÇOS DESPORTIVOS </a:t>
            </a:r>
            <a:endParaRPr lang="pt-PT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950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41268" y="1579418"/>
            <a:ext cx="10825842" cy="4952011"/>
          </a:xfrm>
          <a:ln w="38100" cap="sq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Consulta de Mercado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32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200" kern="0" dirty="0">
                <a:solidFill>
                  <a:schemeClr val="tx1"/>
                </a:solidFill>
                <a:latin typeface="Arial"/>
              </a:rPr>
              <a:t>As especificações dos materiais e serviços a comprar devem ser formalizadas em pedidos </a:t>
            </a:r>
            <a:r>
              <a:rPr lang="pt-PT" altLang="pt-PT" sz="2200" kern="0" dirty="0" smtClean="0">
                <a:solidFill>
                  <a:schemeClr val="tx1"/>
                </a:solidFill>
                <a:latin typeface="Arial"/>
              </a:rPr>
              <a:t>pelos </a:t>
            </a:r>
            <a:r>
              <a:rPr lang="pt-PT" altLang="pt-PT" sz="2200" kern="0" dirty="0">
                <a:solidFill>
                  <a:schemeClr val="tx1"/>
                </a:solidFill>
                <a:latin typeface="Arial"/>
              </a:rPr>
              <a:t>utilizadores com competência para o efeito.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200" kern="0" dirty="0" smtClean="0">
              <a:solidFill>
                <a:schemeClr val="tx1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200" b="1" kern="0" dirty="0" smtClean="0">
                <a:solidFill>
                  <a:schemeClr val="tx1"/>
                </a:solidFill>
                <a:latin typeface="Arial"/>
              </a:rPr>
              <a:t>Exemplo numa obra de construção de uma instalação </a:t>
            </a:r>
            <a:r>
              <a:rPr lang="pt-PT" altLang="pt-PT" sz="2200" b="1" kern="0" dirty="0">
                <a:solidFill>
                  <a:schemeClr val="tx1"/>
                </a:solidFill>
                <a:latin typeface="Arial"/>
              </a:rPr>
              <a:t>desportiva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2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200" kern="0" dirty="0">
                <a:solidFill>
                  <a:schemeClr val="tx1"/>
                </a:solidFill>
                <a:latin typeface="Arial"/>
              </a:rPr>
              <a:t>	</a:t>
            </a:r>
            <a:r>
              <a:rPr lang="pt-PT" altLang="pt-PT" sz="2200" kern="0" dirty="0" smtClean="0">
                <a:solidFill>
                  <a:schemeClr val="tx1"/>
                </a:solidFill>
                <a:latin typeface="Arial"/>
              </a:rPr>
              <a:t>•Os </a:t>
            </a:r>
            <a:r>
              <a:rPr lang="pt-PT" altLang="pt-PT" sz="2200" kern="0" dirty="0">
                <a:solidFill>
                  <a:schemeClr val="tx1"/>
                </a:solidFill>
                <a:latin typeface="Arial"/>
              </a:rPr>
              <a:t>materiais consumíveis na produção, tais como matérias-primas, devem ser especificados pelos </a:t>
            </a:r>
            <a:r>
              <a:rPr lang="pt-PT" altLang="pt-PT" sz="2200" kern="0" dirty="0" smtClean="0">
                <a:solidFill>
                  <a:schemeClr val="tx1"/>
                </a:solidFill>
                <a:latin typeface="Arial"/>
              </a:rPr>
              <a:t>engenheiros da respetiva construção;</a:t>
            </a:r>
            <a:endParaRPr lang="pt-PT" altLang="pt-PT" sz="22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200" kern="0" dirty="0">
                <a:solidFill>
                  <a:schemeClr val="tx1"/>
                </a:solidFill>
                <a:latin typeface="Arial"/>
              </a:rPr>
              <a:t>	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200" kern="0" dirty="0">
                <a:solidFill>
                  <a:schemeClr val="tx1"/>
                </a:solidFill>
                <a:latin typeface="Arial"/>
              </a:rPr>
              <a:t>	 </a:t>
            </a:r>
            <a:r>
              <a:rPr lang="pt-PT" altLang="pt-PT" sz="2200" kern="0" dirty="0" smtClean="0">
                <a:solidFill>
                  <a:schemeClr val="tx1"/>
                </a:solidFill>
                <a:latin typeface="Arial"/>
              </a:rPr>
              <a:t>•Os </a:t>
            </a:r>
            <a:r>
              <a:rPr lang="pt-PT" altLang="pt-PT" sz="2200" kern="0" dirty="0">
                <a:solidFill>
                  <a:schemeClr val="tx1"/>
                </a:solidFill>
                <a:latin typeface="Arial"/>
              </a:rPr>
              <a:t>materiais consumíveis da secretaria devem ser identificados e especificados pelo responsável pelos serviços administrativos.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200" kern="0" dirty="0">
                <a:solidFill>
                  <a:schemeClr val="tx1"/>
                </a:solidFill>
                <a:latin typeface="Arial"/>
              </a:rPr>
              <a:t>	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200" kern="0" dirty="0">
                <a:solidFill>
                  <a:schemeClr val="tx1"/>
                </a:solidFill>
                <a:latin typeface="Arial"/>
              </a:rPr>
              <a:t>	</a:t>
            </a:r>
            <a:r>
              <a:rPr lang="pt-PT" altLang="pt-PT" sz="2200" kern="0" dirty="0" smtClean="0">
                <a:solidFill>
                  <a:schemeClr val="tx1"/>
                </a:solidFill>
                <a:latin typeface="Arial"/>
              </a:rPr>
              <a:t>•Os </a:t>
            </a:r>
            <a:r>
              <a:rPr lang="pt-PT" altLang="pt-PT" sz="2200" kern="0" dirty="0">
                <a:solidFill>
                  <a:schemeClr val="tx1"/>
                </a:solidFill>
                <a:latin typeface="Arial"/>
              </a:rPr>
              <a:t>equipamentos necessários para as atividades desportivas devem ser identificados e especificados pelos responsáveis técnicos pelas atividades.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2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800" kern="0" dirty="0"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800" kern="0" dirty="0">
              <a:latin typeface="Arial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58140" y="213757"/>
            <a:ext cx="10908970" cy="10426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Gestão de Instalações Desportivas</a:t>
            </a:r>
            <a:r>
              <a:rPr lang="pt-PT" sz="2000" b="1" dirty="0" smtClean="0"/>
              <a:t/>
            </a:r>
            <a:br>
              <a:rPr lang="pt-PT" sz="2000" b="1" dirty="0" smtClean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b="1" dirty="0" smtClean="0">
                <a:latin typeface="+mn-lt"/>
              </a:rPr>
              <a:t>AQUISIÇÃO DE EQUIPAMENTOS E SERVIÇOS DESPORTIVOS </a:t>
            </a:r>
            <a:endParaRPr lang="pt-PT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575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58140" y="1389413"/>
            <a:ext cx="10972800" cy="5070764"/>
          </a:xfrm>
          <a:ln w="38100" cap="sq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Consulta de </a:t>
            </a:r>
            <a:r>
              <a:rPr lang="pt-PT" altLang="pt-PT" sz="32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Mercado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800" kern="0" dirty="0"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200" b="1" kern="0" dirty="0" smtClean="0">
                <a:solidFill>
                  <a:schemeClr val="tx1"/>
                </a:solidFill>
                <a:latin typeface="Arial"/>
              </a:rPr>
              <a:t>O fornecedor </a:t>
            </a:r>
            <a:r>
              <a:rPr lang="pt-PT" altLang="pt-PT" sz="2200" b="1" kern="0" dirty="0">
                <a:solidFill>
                  <a:schemeClr val="tx1"/>
                </a:solidFill>
                <a:latin typeface="Arial"/>
              </a:rPr>
              <a:t>ideal </a:t>
            </a:r>
            <a:r>
              <a:rPr lang="pt-PT" altLang="pt-PT" sz="2200" b="1" kern="0" dirty="0" smtClean="0">
                <a:solidFill>
                  <a:schemeClr val="tx1"/>
                </a:solidFill>
                <a:latin typeface="Arial"/>
              </a:rPr>
              <a:t>deverá </a:t>
            </a:r>
            <a:r>
              <a:rPr lang="pt-PT" altLang="pt-PT" sz="2200" b="1" kern="0" dirty="0">
                <a:solidFill>
                  <a:schemeClr val="tx1"/>
                </a:solidFill>
                <a:latin typeface="Arial"/>
              </a:rPr>
              <a:t>ser aquele que apresentar o </a:t>
            </a:r>
            <a:r>
              <a:rPr lang="pt-PT" altLang="pt-PT" sz="2200" b="1" u="sng" kern="0" dirty="0">
                <a:solidFill>
                  <a:schemeClr val="tx1"/>
                </a:solidFill>
                <a:latin typeface="Arial"/>
              </a:rPr>
              <a:t>melhor produto</a:t>
            </a:r>
            <a:r>
              <a:rPr lang="pt-PT" altLang="pt-PT" sz="2200" b="1" kern="0" dirty="0">
                <a:solidFill>
                  <a:schemeClr val="tx1"/>
                </a:solidFill>
                <a:latin typeface="Arial"/>
              </a:rPr>
              <a:t>, ao </a:t>
            </a:r>
            <a:r>
              <a:rPr lang="pt-PT" altLang="pt-PT" sz="2200" b="1" u="sng" kern="0" dirty="0">
                <a:solidFill>
                  <a:schemeClr val="tx1"/>
                </a:solidFill>
                <a:latin typeface="Arial"/>
              </a:rPr>
              <a:t>mais baixo preço, </a:t>
            </a:r>
            <a:r>
              <a:rPr lang="pt-PT" altLang="pt-PT" sz="2200" b="1" kern="0" dirty="0">
                <a:solidFill>
                  <a:schemeClr val="tx1"/>
                </a:solidFill>
                <a:latin typeface="Arial"/>
              </a:rPr>
              <a:t>concedendo o mais </a:t>
            </a:r>
            <a:r>
              <a:rPr lang="pt-PT" altLang="pt-PT" sz="2200" b="1" u="sng" kern="0" dirty="0">
                <a:solidFill>
                  <a:schemeClr val="tx1"/>
                </a:solidFill>
                <a:latin typeface="Arial"/>
              </a:rPr>
              <a:t>alargado prazo de pagamento</a:t>
            </a:r>
            <a:r>
              <a:rPr lang="pt-PT" altLang="pt-PT" sz="2200" b="1" kern="0" dirty="0">
                <a:solidFill>
                  <a:schemeClr val="tx1"/>
                </a:solidFill>
                <a:latin typeface="Arial"/>
              </a:rPr>
              <a:t> e assegurando a </a:t>
            </a:r>
            <a:r>
              <a:rPr lang="pt-PT" altLang="pt-PT" sz="2200" b="1" u="sng" kern="0" dirty="0">
                <a:solidFill>
                  <a:schemeClr val="tx1"/>
                </a:solidFill>
                <a:latin typeface="Arial"/>
              </a:rPr>
              <a:t>entrega do produto o mais rapidamente possível.</a:t>
            </a:r>
          </a:p>
          <a:p>
            <a:pPr marL="34290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200" kern="0" dirty="0">
                <a:solidFill>
                  <a:schemeClr val="tx1"/>
                </a:solidFill>
                <a:latin typeface="Arial"/>
              </a:rPr>
              <a:t>A escolha de um fornecedor de um conjunto alargado de produtos pode resultar naturalmente em ganhos de tempo e de dinheiro.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200" kern="0" dirty="0" smtClean="0">
              <a:solidFill>
                <a:schemeClr val="tx1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200" b="1" i="1" kern="0" dirty="0" smtClean="0">
                <a:solidFill>
                  <a:schemeClr val="tx1"/>
                </a:solidFill>
                <a:latin typeface="Arial"/>
              </a:rPr>
              <a:t>A </a:t>
            </a:r>
            <a:r>
              <a:rPr lang="pt-PT" altLang="pt-PT" sz="2200" b="1" i="1" kern="0" dirty="0">
                <a:solidFill>
                  <a:schemeClr val="tx1"/>
                </a:solidFill>
                <a:latin typeface="Arial"/>
              </a:rPr>
              <a:t>avaliação dos fornecedores </a:t>
            </a:r>
            <a:r>
              <a:rPr lang="pt-PT" altLang="pt-PT" sz="2200" kern="0" dirty="0">
                <a:solidFill>
                  <a:schemeClr val="tx1"/>
                </a:solidFill>
                <a:latin typeface="Arial"/>
              </a:rPr>
              <a:t>consiste </a:t>
            </a:r>
            <a:r>
              <a:rPr lang="pt-PT" altLang="pt-PT" sz="2200" kern="0" dirty="0" smtClean="0">
                <a:solidFill>
                  <a:schemeClr val="tx1"/>
                </a:solidFill>
                <a:latin typeface="Arial"/>
              </a:rPr>
              <a:t>em critérios </a:t>
            </a:r>
            <a:r>
              <a:rPr lang="pt-PT" altLang="pt-PT" sz="2200" kern="0" dirty="0">
                <a:solidFill>
                  <a:schemeClr val="tx1"/>
                </a:solidFill>
                <a:latin typeface="Arial"/>
              </a:rPr>
              <a:t>fundamentais exigidos pela empresa, designadamente: preço, qualidade e entrega. 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2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200" kern="0" dirty="0">
                <a:solidFill>
                  <a:schemeClr val="tx1"/>
                </a:solidFill>
                <a:latin typeface="Arial"/>
              </a:rPr>
              <a:t>		A avaliação pode ser feita através de uma pontuação </a:t>
            </a:r>
            <a:r>
              <a:rPr lang="pt-PT" altLang="pt-PT" sz="2200" kern="0" dirty="0" smtClean="0">
                <a:solidFill>
                  <a:schemeClr val="tx1"/>
                </a:solidFill>
                <a:latin typeface="Arial"/>
              </a:rPr>
              <a:t>ou </a:t>
            </a:r>
            <a:r>
              <a:rPr lang="pt-PT" altLang="pt-PT" sz="2200" kern="0" dirty="0">
                <a:solidFill>
                  <a:schemeClr val="tx1"/>
                </a:solidFill>
                <a:latin typeface="Arial"/>
              </a:rPr>
              <a:t>pontuação </a:t>
            </a:r>
            <a:r>
              <a:rPr lang="pt-PT" altLang="pt-PT" sz="2200" kern="0" dirty="0" smtClean="0">
                <a:solidFill>
                  <a:schemeClr val="tx1"/>
                </a:solidFill>
                <a:latin typeface="Arial"/>
              </a:rPr>
              <a:t>objetiva.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200" b="1" kern="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pt-PT" altLang="pt-PT" sz="2200" kern="0" dirty="0" smtClean="0">
                <a:solidFill>
                  <a:schemeClr val="tx1"/>
                </a:solidFill>
                <a:latin typeface="Arial"/>
              </a:rPr>
              <a:t>(ex</a:t>
            </a:r>
            <a:r>
              <a:rPr lang="pt-PT" altLang="pt-PT" sz="2200" kern="0" dirty="0">
                <a:solidFill>
                  <a:schemeClr val="tx1"/>
                </a:solidFill>
                <a:latin typeface="Arial"/>
              </a:rPr>
              <a:t>. rejeição de materiais, pontualidade</a:t>
            </a:r>
            <a:r>
              <a:rPr lang="pt-PT" altLang="pt-PT" sz="2200" kern="0" dirty="0" smtClean="0">
                <a:solidFill>
                  <a:schemeClr val="tx1"/>
                </a:solidFill>
                <a:latin typeface="Arial"/>
              </a:rPr>
              <a:t>, incumprimento dos prazos </a:t>
            </a:r>
            <a:r>
              <a:rPr lang="pt-PT" altLang="pt-PT" sz="2200" kern="0" dirty="0">
                <a:solidFill>
                  <a:schemeClr val="tx1"/>
                </a:solidFill>
                <a:latin typeface="Arial"/>
              </a:rPr>
              <a:t>ou </a:t>
            </a:r>
            <a:r>
              <a:rPr lang="pt-PT" altLang="pt-PT" sz="2200" kern="0" dirty="0" smtClean="0">
                <a:solidFill>
                  <a:schemeClr val="tx1"/>
                </a:solidFill>
                <a:latin typeface="Arial"/>
              </a:rPr>
              <a:t>outros)</a:t>
            </a:r>
            <a:endParaRPr lang="pt-PT" altLang="pt-PT" sz="2200" kern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58140" y="213757"/>
            <a:ext cx="10908970" cy="9856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Gestão de Instalações Desportivas</a:t>
            </a:r>
            <a:r>
              <a:rPr lang="pt-PT" sz="2000" b="1" dirty="0" smtClean="0"/>
              <a:t/>
            </a:r>
            <a:br>
              <a:rPr lang="pt-PT" sz="2000" b="1" dirty="0" smtClean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b="1" dirty="0" smtClean="0">
                <a:latin typeface="+mn-lt"/>
              </a:rPr>
              <a:t>AQUISIÇÃO DE EQUIPAMENTOS E SERVIÇOS DESPORTIVOS </a:t>
            </a:r>
            <a:endParaRPr lang="pt-PT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569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86571" y="1229096"/>
            <a:ext cx="5404286" cy="641268"/>
          </a:xfrm>
        </p:spPr>
        <p:txBody>
          <a:bodyPr>
            <a:normAutofit/>
          </a:bodyPr>
          <a:lstStyle/>
          <a:p>
            <a:r>
              <a:rPr lang="pt-PT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 Black" panose="020B0A04020102020204" pitchFamily="34" charset="0"/>
              </a:rPr>
              <a:t>GESTÃO DE STOCK</a:t>
            </a:r>
            <a:endParaRPr lang="pt-PT" sz="3200" b="1" dirty="0">
              <a:ln>
                <a:solidFill>
                  <a:schemeClr val="accent3">
                    <a:lumMod val="75000"/>
                  </a:schemeClr>
                </a:solidFill>
              </a:ln>
              <a:latin typeface="Arial Black" panose="020B0A04020102020204" pitchFamily="34" charset="0"/>
            </a:endParaRPr>
          </a:p>
        </p:txBody>
      </p:sp>
      <p:sp useBgFill="1"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819397" y="1995056"/>
            <a:ext cx="10647712" cy="4862944"/>
          </a:xfrm>
        </p:spPr>
        <p:txBody>
          <a:bodyPr>
            <a:normAutofit/>
          </a:bodyPr>
          <a:lstStyle/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b="1" dirty="0" smtClean="0"/>
              <a:t>A gestão do stock é </a:t>
            </a:r>
            <a:r>
              <a:rPr lang="pt-PT" b="1" dirty="0"/>
              <a:t>uma área da administração das </a:t>
            </a:r>
            <a:r>
              <a:rPr lang="pt-PT" b="1" dirty="0" smtClean="0"/>
              <a:t>empresas. </a:t>
            </a:r>
            <a:endParaRPr lang="pt-PT" altLang="pt-PT" sz="2000" b="1" kern="0" dirty="0" smtClean="0"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000" b="1" kern="0" dirty="0" smtClean="0">
                <a:latin typeface="Arial"/>
              </a:rPr>
              <a:t>Um </a:t>
            </a:r>
            <a:r>
              <a:rPr lang="pt-PT" altLang="pt-PT" sz="2000" b="1" kern="0" dirty="0">
                <a:latin typeface="Arial"/>
              </a:rPr>
              <a:t>stock traduz-se num conjunto de materiais destinados a </a:t>
            </a:r>
            <a:r>
              <a:rPr lang="pt-PT" altLang="pt-PT" sz="2000" b="1" kern="0" dirty="0" smtClean="0">
                <a:latin typeface="Arial"/>
              </a:rPr>
              <a:t>serem consumidos </a:t>
            </a:r>
            <a:r>
              <a:rPr lang="pt-PT" altLang="pt-PT" sz="2000" b="1" kern="0" dirty="0">
                <a:latin typeface="Arial"/>
              </a:rPr>
              <a:t>de modo a garantir a atividade da empresa</a:t>
            </a:r>
            <a:r>
              <a:rPr lang="pt-PT" altLang="pt-PT" sz="2000" b="1" kern="0" dirty="0" smtClean="0">
                <a:latin typeface="Arial"/>
              </a:rPr>
              <a:t>.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000" b="1" kern="0" dirty="0">
                <a:latin typeface="Arial"/>
              </a:rPr>
              <a:t>Quando pretendemos decidir o que é </a:t>
            </a:r>
            <a:r>
              <a:rPr lang="pt-PT" altLang="pt-PT" sz="2000" b="1" u="sng" kern="0" dirty="0">
                <a:latin typeface="Arial"/>
              </a:rPr>
              <a:t>necessário</a:t>
            </a:r>
            <a:r>
              <a:rPr lang="pt-PT" altLang="pt-PT" sz="2000" b="1" kern="0" dirty="0">
                <a:latin typeface="Arial"/>
              </a:rPr>
              <a:t> comprar para stock, que </a:t>
            </a:r>
            <a:r>
              <a:rPr lang="pt-PT" altLang="pt-PT" sz="2000" b="1" u="sng" kern="0" dirty="0">
                <a:latin typeface="Arial"/>
              </a:rPr>
              <a:t>quantidade</a:t>
            </a:r>
            <a:r>
              <a:rPr lang="pt-PT" altLang="pt-PT" sz="2000" b="1" kern="0" dirty="0">
                <a:latin typeface="Arial"/>
              </a:rPr>
              <a:t> devemos comprar e </a:t>
            </a:r>
            <a:r>
              <a:rPr lang="pt-PT" altLang="pt-PT" sz="2000" b="1" u="sng" kern="0" dirty="0">
                <a:latin typeface="Arial"/>
              </a:rPr>
              <a:t>quando</a:t>
            </a:r>
            <a:r>
              <a:rPr lang="pt-PT" altLang="pt-PT" sz="2000" b="1" kern="0" dirty="0">
                <a:latin typeface="Arial"/>
              </a:rPr>
              <a:t> o vamos fazer, teremos de nos basear no que </a:t>
            </a:r>
            <a:r>
              <a:rPr lang="pt-PT" altLang="pt-PT" sz="2000" b="1" u="sng" kern="0" dirty="0">
                <a:latin typeface="Arial"/>
              </a:rPr>
              <a:t>prevemos utilizar, consumir ou vender. 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000" b="1" kern="0" dirty="0">
                <a:latin typeface="Arial"/>
              </a:rPr>
              <a:t>	</a:t>
            </a:r>
            <a:endParaRPr lang="pt-PT" altLang="pt-PT" sz="2000" b="1" kern="0" dirty="0">
              <a:solidFill>
                <a:srgbClr val="003366"/>
              </a:solidFill>
              <a:latin typeface="Arial"/>
            </a:endParaRPr>
          </a:p>
          <a:p>
            <a:endParaRPr lang="pt-PT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12519" y="-17645"/>
            <a:ext cx="10754590" cy="1009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Gestão de Instalações Desportivas</a:t>
            </a:r>
            <a:r>
              <a:rPr lang="pt-PT" sz="2000" b="1" dirty="0" smtClean="0"/>
              <a:t/>
            </a:r>
            <a:br>
              <a:rPr lang="pt-PT" sz="2000" b="1" dirty="0" smtClean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b="1" dirty="0" smtClean="0">
                <a:latin typeface="+mn-lt"/>
              </a:rPr>
              <a:t>AQUISIÇÃO DE EQUIPAMENTOS E SERVIÇOS DESPORTIVOS </a:t>
            </a:r>
            <a:endParaRPr lang="pt-PT" sz="2000" b="1" dirty="0"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078" y="4654797"/>
            <a:ext cx="4763018" cy="209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41268" y="1733797"/>
            <a:ext cx="10548100" cy="4797632"/>
          </a:xfrm>
          <a:ln w="38100" cap="sq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 smtClean="0">
              <a:solidFill>
                <a:schemeClr val="tx1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b="1" kern="0" dirty="0">
                <a:solidFill>
                  <a:schemeClr val="tx1"/>
                </a:solidFill>
                <a:latin typeface="Arial"/>
              </a:rPr>
              <a:t>E</a:t>
            </a:r>
            <a:r>
              <a:rPr lang="pt-PT" altLang="pt-PT" b="1" kern="0" dirty="0" smtClean="0">
                <a:solidFill>
                  <a:schemeClr val="tx1"/>
                </a:solidFill>
                <a:latin typeface="Arial"/>
              </a:rPr>
              <a:t>lementos </a:t>
            </a:r>
            <a:r>
              <a:rPr lang="pt-PT" altLang="pt-PT" b="1" kern="0" dirty="0">
                <a:solidFill>
                  <a:schemeClr val="tx1"/>
                </a:solidFill>
                <a:latin typeface="Arial"/>
              </a:rPr>
              <a:t>importantes registar numa base de dados de </a:t>
            </a:r>
            <a:r>
              <a:rPr lang="pt-PT" altLang="pt-PT" b="1" kern="0" dirty="0" smtClean="0">
                <a:solidFill>
                  <a:schemeClr val="tx1"/>
                </a:solidFill>
                <a:latin typeface="Arial"/>
              </a:rPr>
              <a:t>fornecedores:</a:t>
            </a:r>
            <a:endParaRPr lang="pt-PT" altLang="pt-PT" b="1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kern="0" dirty="0">
                <a:solidFill>
                  <a:schemeClr val="tx1"/>
                </a:solidFill>
                <a:latin typeface="Arial"/>
              </a:rPr>
              <a:t>•	O nome do fornecedor;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kern="0" dirty="0">
                <a:solidFill>
                  <a:schemeClr val="tx1"/>
                </a:solidFill>
                <a:latin typeface="Arial"/>
              </a:rPr>
              <a:t>•	A morada;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kern="0" dirty="0">
                <a:solidFill>
                  <a:schemeClr val="tx1"/>
                </a:solidFill>
                <a:latin typeface="Arial"/>
              </a:rPr>
              <a:t>•	O contacto telefónico;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kern="0" dirty="0">
                <a:solidFill>
                  <a:schemeClr val="tx1"/>
                </a:solidFill>
                <a:latin typeface="Arial"/>
              </a:rPr>
              <a:t>•	O tipo de produto;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kern="0" dirty="0">
                <a:solidFill>
                  <a:schemeClr val="tx1"/>
                </a:solidFill>
                <a:latin typeface="Arial"/>
              </a:rPr>
              <a:t>•	O prazo de entrega;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kern="0" dirty="0">
                <a:solidFill>
                  <a:schemeClr val="tx1"/>
                </a:solidFill>
                <a:latin typeface="Arial"/>
              </a:rPr>
              <a:t>•	O prazo de pagamento;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kern="0" dirty="0">
                <a:solidFill>
                  <a:schemeClr val="tx1"/>
                </a:solidFill>
                <a:latin typeface="Arial"/>
              </a:rPr>
              <a:t>•	O transporte que utiliza.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b="1" kern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58140" y="213757"/>
            <a:ext cx="10908970" cy="10426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Gestão de Instalações Desportivas</a:t>
            </a:r>
            <a:r>
              <a:rPr lang="pt-PT" sz="2000" b="1" dirty="0" smtClean="0"/>
              <a:t/>
            </a:r>
            <a:br>
              <a:rPr lang="pt-PT" sz="2000" b="1" dirty="0" smtClean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b="1" dirty="0" smtClean="0">
                <a:latin typeface="+mn-lt"/>
              </a:rPr>
              <a:t>AQUISIÇÃO DE EQUIPAMENTOS E SERVIÇOS DESPORTIVOS </a:t>
            </a:r>
            <a:endParaRPr lang="pt-PT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92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41268" y="1256443"/>
            <a:ext cx="10707088" cy="5320318"/>
          </a:xfrm>
          <a:ln w="38100" cap="sq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8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	</a:t>
            </a:r>
            <a:r>
              <a:rPr lang="pt-PT" altLang="pt-PT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Controlo de Qualidade</a:t>
            </a:r>
            <a:endParaRPr lang="pt-PT" altLang="pt-PT" b="1" u="sng" kern="0" dirty="0">
              <a:solidFill>
                <a:srgbClr val="FF0000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000" b="1" kern="0" dirty="0">
                <a:solidFill>
                  <a:srgbClr val="003366"/>
                </a:solidFill>
                <a:latin typeface="Arial"/>
              </a:rPr>
              <a:t>	</a:t>
            </a:r>
            <a:endParaRPr lang="pt-PT" altLang="pt-PT" sz="2000" b="1" kern="0" dirty="0" smtClean="0">
              <a:solidFill>
                <a:srgbClr val="003366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kern="0" dirty="0" smtClean="0">
              <a:solidFill>
                <a:schemeClr val="tx1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kern="0" dirty="0" smtClean="0">
                <a:solidFill>
                  <a:schemeClr val="tx1"/>
                </a:solidFill>
                <a:latin typeface="Arial"/>
              </a:rPr>
              <a:t>É </a:t>
            </a:r>
            <a:r>
              <a:rPr lang="pt-PT" altLang="pt-PT" kern="0" dirty="0">
                <a:solidFill>
                  <a:schemeClr val="tx1"/>
                </a:solidFill>
                <a:latin typeface="Arial"/>
              </a:rPr>
              <a:t>sempre necessário uma verificação da qualidade do </a:t>
            </a:r>
            <a:r>
              <a:rPr lang="pt-PT" altLang="pt-PT" kern="0" dirty="0" smtClean="0">
                <a:solidFill>
                  <a:schemeClr val="tx1"/>
                </a:solidFill>
                <a:latin typeface="Arial"/>
              </a:rPr>
              <a:t>aprovisionamento (fornecer) </a:t>
            </a:r>
            <a:r>
              <a:rPr lang="pt-PT" altLang="pt-PT" kern="0" dirty="0">
                <a:solidFill>
                  <a:schemeClr val="tx1"/>
                </a:solidFill>
                <a:latin typeface="Arial"/>
              </a:rPr>
              <a:t>ou serviço prestado pelo fornecedor</a:t>
            </a:r>
            <a:r>
              <a:rPr lang="pt-PT" altLang="pt-PT" kern="0" dirty="0" smtClean="0">
                <a:solidFill>
                  <a:schemeClr val="tx1"/>
                </a:solidFill>
                <a:latin typeface="Arial"/>
              </a:rPr>
              <a:t>.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b="1" u="sng" kern="0" dirty="0">
                <a:solidFill>
                  <a:prstClr val="black"/>
                </a:solidFill>
                <a:latin typeface="Arial"/>
              </a:rPr>
              <a:t>O controlo dos produtos pode ser efetuado por 2 formas: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		 ►  </a:t>
            </a:r>
            <a:r>
              <a:rPr lang="pt-PT" altLang="pt-PT" b="1" kern="0" dirty="0" smtClean="0">
                <a:solidFill>
                  <a:prstClr val="black"/>
                </a:solidFill>
                <a:latin typeface="Arial"/>
              </a:rPr>
              <a:t>Controlo Qualitativo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b="1" kern="0" dirty="0" smtClean="0">
                <a:solidFill>
                  <a:prstClr val="black"/>
                </a:solidFill>
                <a:latin typeface="Arial"/>
              </a:rPr>
              <a:t>		</a:t>
            </a:r>
            <a:r>
              <a:rPr lang="pt-PT" altLang="pt-PT" b="1" kern="0" dirty="0">
                <a:solidFill>
                  <a:prstClr val="black"/>
                </a:solidFill>
                <a:latin typeface="Arial"/>
              </a:rPr>
              <a:t> ► </a:t>
            </a:r>
            <a:r>
              <a:rPr lang="pt-PT" altLang="pt-PT" b="1" kern="0" dirty="0" smtClean="0">
                <a:solidFill>
                  <a:prstClr val="black"/>
                </a:solidFill>
                <a:latin typeface="Arial"/>
              </a:rPr>
              <a:t> Controlo Quantitativo</a:t>
            </a:r>
            <a:endParaRPr lang="pt-PT" altLang="pt-PT" sz="2000" b="1" kern="0" dirty="0" smtClean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58140" y="213757"/>
            <a:ext cx="10908970" cy="10426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Gestão de Instalações Desportivas</a:t>
            </a:r>
            <a:r>
              <a:rPr lang="pt-PT" sz="2000" b="1" dirty="0" smtClean="0"/>
              <a:t/>
            </a:r>
            <a:br>
              <a:rPr lang="pt-PT" sz="2000" b="1" dirty="0" smtClean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b="1" dirty="0" smtClean="0">
                <a:latin typeface="+mn-lt"/>
              </a:rPr>
              <a:t>AQUISIÇÃO DE EQUIPAMENTOS E SERVIÇOS DESPORTIVOS </a:t>
            </a:r>
            <a:endParaRPr lang="pt-PT" sz="2000" b="1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814" y="4821382"/>
            <a:ext cx="2905546" cy="193350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480" y="1772859"/>
            <a:ext cx="6072142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2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58140" y="1413164"/>
            <a:ext cx="11008426" cy="5165766"/>
          </a:xfrm>
          <a:ln w="38100" cap="sq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b="1" u="sng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000" b="1" kern="0" dirty="0">
                <a:solidFill>
                  <a:srgbClr val="003366"/>
                </a:solidFill>
                <a:latin typeface="Arial"/>
              </a:rPr>
              <a:t>	</a:t>
            </a:r>
            <a:r>
              <a:rPr lang="pt-PT" altLang="pt-PT" sz="2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pt-PT" altLang="pt-PT" sz="2000" b="1" kern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pt-PT" altLang="pt-PT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Controlo Quantitativo </a:t>
            </a:r>
            <a:r>
              <a:rPr lang="pt-PT" altLang="pt-PT" sz="2000" b="1" kern="0" dirty="0">
                <a:solidFill>
                  <a:srgbClr val="003366"/>
                </a:solidFill>
                <a:latin typeface="Arial"/>
              </a:rPr>
              <a:t>	</a:t>
            </a:r>
            <a:endParaRPr lang="pt-PT" altLang="pt-PT" sz="2000" b="1" kern="0" dirty="0" smtClean="0">
              <a:solidFill>
                <a:srgbClr val="003366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>
              <a:solidFill>
                <a:srgbClr val="003366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000" b="1" kern="0" dirty="0">
                <a:solidFill>
                  <a:srgbClr val="003366"/>
                </a:solidFill>
                <a:latin typeface="Arial"/>
              </a:rPr>
              <a:t>	</a:t>
            </a:r>
            <a:r>
              <a:rPr lang="pt-PT" altLang="pt-PT" sz="2000" kern="0" dirty="0">
                <a:solidFill>
                  <a:schemeClr val="tx1"/>
                </a:solidFill>
                <a:latin typeface="Arial"/>
              </a:rPr>
              <a:t>Este tipo de controlo tem em conta se a quantidade encomendada é igual à quantidade fornecida; se a quantidade inscrita na guia de transporte ou fatura é igual à quantidade fornecida; se  o valor da fatura é igual ao preço contratado; e se existe algum desconto</a:t>
            </a:r>
            <a:r>
              <a:rPr lang="pt-PT" altLang="pt-PT" sz="2000" kern="0" dirty="0" smtClean="0">
                <a:solidFill>
                  <a:schemeClr val="tx1"/>
                </a:solidFill>
                <a:latin typeface="Arial"/>
              </a:rPr>
              <a:t>.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000" kern="0" dirty="0" smtClean="0">
                <a:solidFill>
                  <a:schemeClr val="tx1"/>
                </a:solidFill>
                <a:latin typeface="Arial"/>
              </a:rPr>
              <a:t>	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000" kern="0" dirty="0">
                <a:solidFill>
                  <a:schemeClr val="tx1"/>
                </a:solidFill>
                <a:latin typeface="Arial"/>
              </a:rPr>
              <a:t>	</a:t>
            </a:r>
            <a:r>
              <a:rPr lang="pt-PT" altLang="pt-PT" sz="2000" kern="0" dirty="0" smtClean="0">
                <a:solidFill>
                  <a:schemeClr val="tx1"/>
                </a:solidFill>
                <a:latin typeface="Arial"/>
              </a:rPr>
              <a:t>A </a:t>
            </a:r>
            <a:r>
              <a:rPr lang="pt-PT" altLang="pt-PT" sz="2000" kern="0" dirty="0">
                <a:solidFill>
                  <a:schemeClr val="tx1"/>
                </a:solidFill>
                <a:latin typeface="Arial"/>
              </a:rPr>
              <a:t>verificação pode </a:t>
            </a:r>
            <a:r>
              <a:rPr lang="pt-PT" altLang="pt-PT" sz="2000" kern="0" dirty="0" smtClean="0">
                <a:solidFill>
                  <a:schemeClr val="tx1"/>
                </a:solidFill>
                <a:latin typeface="Arial"/>
              </a:rPr>
              <a:t>efetuar-se </a:t>
            </a:r>
            <a:r>
              <a:rPr lang="pt-PT" altLang="pt-PT" sz="2000" kern="0" dirty="0">
                <a:solidFill>
                  <a:schemeClr val="tx1"/>
                </a:solidFill>
                <a:latin typeface="Arial"/>
              </a:rPr>
              <a:t>conforme o produto que se trata, por "contagem" (unidades), por "pesagem" (peso), por "medição" (volume ou capacidade).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000" kern="0" dirty="0">
                <a:solidFill>
                  <a:schemeClr val="tx1"/>
                </a:solidFill>
                <a:latin typeface="Arial"/>
              </a:rPr>
              <a:t>	Caso exista alguma discrepância, não é obrigatoriamente necessário devolver a mercadoria, mas sim ter em atenção que na próxima encomenda o erro seja corrigido.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kern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58140" y="213757"/>
            <a:ext cx="10908970" cy="10426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Gestão de Instalações Desportivas</a:t>
            </a:r>
            <a:r>
              <a:rPr lang="pt-PT" sz="2000" b="1" dirty="0" smtClean="0"/>
              <a:t/>
            </a:r>
            <a:br>
              <a:rPr lang="pt-PT" sz="2000" b="1" dirty="0" smtClean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b="1" dirty="0" smtClean="0">
                <a:latin typeface="+mn-lt"/>
              </a:rPr>
              <a:t>AQUISIÇÃO DE EQUIPAMENTOS E SERVIÇOS DESPORTIVOS </a:t>
            </a:r>
            <a:endParaRPr lang="pt-PT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796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58140" y="1650669"/>
            <a:ext cx="10548100" cy="4797632"/>
          </a:xfrm>
          <a:ln w="38100" cap="sq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8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	</a:t>
            </a:r>
            <a:r>
              <a:rPr lang="pt-PT" altLang="pt-PT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pt-PT" altLang="pt-PT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Controlo Qualitativo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>
              <a:solidFill>
                <a:srgbClr val="003366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000" b="1" kern="0" dirty="0">
                <a:solidFill>
                  <a:srgbClr val="003366"/>
                </a:solidFill>
                <a:latin typeface="Arial"/>
              </a:rPr>
              <a:t>	</a:t>
            </a:r>
            <a:r>
              <a:rPr lang="pt-PT" altLang="pt-PT" sz="2100" kern="0" dirty="0">
                <a:solidFill>
                  <a:schemeClr val="tx1"/>
                </a:solidFill>
                <a:latin typeface="Arial"/>
              </a:rPr>
              <a:t>Tem essencialmente a ver com a qualidade da mercadoria recebida, devendo-se verificar se as embalagens estão bem fechadas, se não há derrame do produto, se as embalagens não estão amarrotadas ou dobradas. 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1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100" kern="0" dirty="0">
                <a:solidFill>
                  <a:schemeClr val="tx1"/>
                </a:solidFill>
                <a:latin typeface="Arial"/>
              </a:rPr>
              <a:t>	Neste controlo deverá ainda se verificar a data de validade.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1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100" kern="0" dirty="0">
                <a:solidFill>
                  <a:schemeClr val="tx1"/>
                </a:solidFill>
                <a:latin typeface="Arial"/>
              </a:rPr>
              <a:t>	Uma vez que o controlo qualitativo é efetuado posteriormente à receção do produto, deve existir uma base de confiança entre o fornecedor e o comprador</a:t>
            </a:r>
            <a:r>
              <a:rPr lang="pt-PT" altLang="pt-PT" sz="2100" kern="0" dirty="0">
                <a:solidFill>
                  <a:srgbClr val="003366"/>
                </a:solidFill>
                <a:latin typeface="Arial"/>
              </a:rPr>
              <a:t>.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 smtClean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58140" y="213757"/>
            <a:ext cx="10908970" cy="10426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Gestão de Instalações Desportivas</a:t>
            </a:r>
            <a:r>
              <a:rPr lang="pt-PT" sz="2000" b="1" dirty="0" smtClean="0"/>
              <a:t/>
            </a:r>
            <a:br>
              <a:rPr lang="pt-PT" sz="2000" b="1" dirty="0" smtClean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b="1" dirty="0" smtClean="0">
                <a:latin typeface="+mn-lt"/>
              </a:rPr>
              <a:t>AQUISIÇÃO DE EQUIPAMENTOS E SERVIÇOS DESPORTIVOS </a:t>
            </a:r>
            <a:endParaRPr lang="pt-PT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96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58140" y="1650669"/>
            <a:ext cx="10548100" cy="4797632"/>
          </a:xfrm>
          <a:ln w="38100" cap="sq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8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	</a:t>
            </a:r>
            <a:r>
              <a:rPr lang="pt-PT" altLang="pt-PT" sz="2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TAREFA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>
              <a:solidFill>
                <a:prstClr val="black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>
              <a:solidFill>
                <a:prstClr val="black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000" b="1" kern="0" dirty="0">
                <a:solidFill>
                  <a:prstClr val="black"/>
                </a:solidFill>
                <a:latin typeface="Arial"/>
              </a:rPr>
              <a:t>Elabora uma lista de seis fatores que podem ser utilizados para avaliar os fornecedores</a:t>
            </a:r>
            <a:endParaRPr lang="pt-PT" altLang="pt-PT" sz="2800" kern="0" dirty="0">
              <a:solidFill>
                <a:prstClr val="black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 smtClean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58140" y="213757"/>
            <a:ext cx="10908970" cy="10426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Gestão de Instalações Desportivas</a:t>
            </a:r>
            <a:r>
              <a:rPr lang="pt-PT" sz="2000" b="1" dirty="0" smtClean="0"/>
              <a:t/>
            </a:r>
            <a:br>
              <a:rPr lang="pt-PT" sz="2000" b="1" dirty="0" smtClean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b="1" dirty="0" smtClean="0">
                <a:latin typeface="+mn-lt"/>
              </a:rPr>
              <a:t>AQUISIÇÃO DE EQUIPAMENTOS E SERVIÇOS DESPORTIVOS </a:t>
            </a:r>
            <a:endParaRPr lang="pt-PT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08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6325" y="593766"/>
            <a:ext cx="9528958" cy="1472541"/>
          </a:xfrm>
        </p:spPr>
        <p:txBody>
          <a:bodyPr>
            <a:normAutofit/>
          </a:bodyPr>
          <a:lstStyle/>
          <a:p>
            <a:pPr algn="ctr"/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 DO MÓDULO 7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5400" y="2645848"/>
            <a:ext cx="4110808" cy="308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0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85704" y="1009404"/>
            <a:ext cx="5569527" cy="653142"/>
          </a:xfrm>
        </p:spPr>
        <p:txBody>
          <a:bodyPr>
            <a:normAutofit/>
          </a:bodyPr>
          <a:lstStyle/>
          <a:p>
            <a:r>
              <a:rPr lang="pt-PT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 Black" panose="020B0A04020102020204" pitchFamily="34" charset="0"/>
              </a:rPr>
              <a:t>GESTÃO DE STOCK</a:t>
            </a:r>
            <a:endParaRPr lang="pt-PT" sz="3200" b="1" dirty="0">
              <a:ln>
                <a:solidFill>
                  <a:schemeClr val="accent3">
                    <a:lumMod val="75000"/>
                  </a:schemeClr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477240" y="1662545"/>
            <a:ext cx="10712128" cy="5195455"/>
          </a:xfr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b="1" u="sng" kern="0" dirty="0" smtClean="0">
                <a:latin typeface="Arial"/>
              </a:rPr>
              <a:t>A </a:t>
            </a:r>
            <a:r>
              <a:rPr lang="pt-PT" altLang="pt-PT" b="1" u="sng" kern="0" dirty="0">
                <a:latin typeface="Arial"/>
              </a:rPr>
              <a:t>gestão de stocks tem as três seguintes componentes: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>
              <a:latin typeface="Arial"/>
            </a:endParaRPr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000" b="1" kern="0" dirty="0" smtClean="0">
                <a:latin typeface="Arial"/>
              </a:rPr>
              <a:t>		•</a:t>
            </a:r>
            <a:r>
              <a:rPr lang="pt-PT" altLang="pt-PT" sz="2000" b="1" kern="0" dirty="0">
                <a:latin typeface="Arial"/>
              </a:rPr>
              <a:t>	Gestão previsional de stocks </a:t>
            </a:r>
            <a:r>
              <a:rPr lang="pt-PT" altLang="pt-PT" sz="2000" b="1" kern="0" dirty="0" smtClean="0">
                <a:latin typeface="Arial"/>
              </a:rPr>
              <a:t>- </a:t>
            </a:r>
            <a:r>
              <a:rPr lang="pt-PT" altLang="pt-PT" sz="2000" kern="0" dirty="0" smtClean="0">
                <a:latin typeface="Arial"/>
              </a:rPr>
              <a:t>tem </a:t>
            </a:r>
            <a:r>
              <a:rPr lang="pt-PT" altLang="pt-PT" sz="2000" kern="0" dirty="0">
                <a:latin typeface="Arial"/>
              </a:rPr>
              <a:t>por base a previsão de consumo, todo o processo que conduz à decisão de compra para stock.</a:t>
            </a:r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>
              <a:latin typeface="Arial"/>
            </a:endParaRPr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000" b="1" kern="0" dirty="0" smtClean="0">
                <a:latin typeface="Arial"/>
              </a:rPr>
              <a:t>		•</a:t>
            </a:r>
            <a:r>
              <a:rPr lang="pt-PT" altLang="pt-PT" sz="2000" b="1" kern="0" dirty="0">
                <a:latin typeface="Arial"/>
              </a:rPr>
              <a:t>	Gestão administrativa de stocks - </a:t>
            </a:r>
            <a:r>
              <a:rPr lang="pt-PT" altLang="pt-PT" sz="2000" kern="0" dirty="0">
                <a:latin typeface="Arial"/>
              </a:rPr>
              <a:t>para </a:t>
            </a:r>
            <a:r>
              <a:rPr lang="pt-PT" altLang="pt-PT" sz="2000" kern="0" dirty="0" smtClean="0">
                <a:latin typeface="Arial"/>
              </a:rPr>
              <a:t>isso é </a:t>
            </a:r>
            <a:r>
              <a:rPr lang="pt-PT" altLang="pt-PT" sz="2000" kern="0" dirty="0">
                <a:latin typeface="Arial"/>
              </a:rPr>
              <a:t>indispensável conhecer o que existe, quanto existe e onde se </a:t>
            </a:r>
            <a:r>
              <a:rPr lang="pt-PT" altLang="pt-PT" sz="2000" kern="0" dirty="0" smtClean="0">
                <a:latin typeface="Arial"/>
              </a:rPr>
              <a:t>encontram os produtos no armazém. </a:t>
            </a:r>
            <a:r>
              <a:rPr lang="pt-PT" altLang="pt-PT" sz="2000" kern="0" dirty="0">
                <a:latin typeface="Arial"/>
              </a:rPr>
              <a:t>Consegue-se a partir do registo de movimentos (entradas e saídas) e da própria identificação (nomenclatura) de cada artigo ou produto</a:t>
            </a:r>
            <a:r>
              <a:rPr lang="pt-PT" altLang="pt-PT" sz="2000" kern="0" dirty="0" smtClean="0">
                <a:latin typeface="Arial"/>
              </a:rPr>
              <a:t>. </a:t>
            </a:r>
            <a:r>
              <a:rPr lang="pt-PT" altLang="pt-PT" sz="2000" kern="0" dirty="0">
                <a:latin typeface="Arial"/>
              </a:rPr>
              <a:t>Para isso </a:t>
            </a:r>
            <a:r>
              <a:rPr lang="pt-PT" altLang="pt-PT" sz="2000" kern="0" dirty="0" smtClean="0">
                <a:latin typeface="Arial"/>
              </a:rPr>
              <a:t>o </a:t>
            </a:r>
            <a:r>
              <a:rPr lang="pt-PT" altLang="pt-PT" sz="2000" kern="0" dirty="0">
                <a:latin typeface="Arial"/>
              </a:rPr>
              <a:t>inventário </a:t>
            </a:r>
            <a:r>
              <a:rPr lang="pt-PT" altLang="pt-PT" sz="2000" kern="0" dirty="0" smtClean="0">
                <a:latin typeface="Arial"/>
              </a:rPr>
              <a:t>deve estar permanente atualizado.  </a:t>
            </a:r>
            <a:endParaRPr lang="pt-PT" altLang="pt-PT" sz="2000" kern="0" dirty="0">
              <a:latin typeface="Arial"/>
            </a:endParaRPr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>
              <a:latin typeface="Arial"/>
            </a:endParaRPr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000" b="1" kern="0" dirty="0" smtClean="0">
                <a:latin typeface="Arial"/>
              </a:rPr>
              <a:t>		•</a:t>
            </a:r>
            <a:r>
              <a:rPr lang="pt-PT" altLang="pt-PT" sz="2000" b="1" kern="0" dirty="0">
                <a:latin typeface="Arial"/>
              </a:rPr>
              <a:t>	Gestão física de stocks </a:t>
            </a:r>
            <a:r>
              <a:rPr lang="pt-PT" altLang="pt-PT" sz="2000" b="1" kern="0" dirty="0" smtClean="0">
                <a:latin typeface="Arial"/>
              </a:rPr>
              <a:t>–</a:t>
            </a:r>
            <a:r>
              <a:rPr lang="pt-PT" altLang="pt-PT" sz="2000" kern="0" dirty="0" smtClean="0">
                <a:latin typeface="Arial"/>
              </a:rPr>
              <a:t> </a:t>
            </a:r>
            <a:r>
              <a:rPr lang="pt-PT" altLang="pt-PT" sz="2000" kern="0" dirty="0">
                <a:latin typeface="Arial"/>
              </a:rPr>
              <a:t>A</a:t>
            </a:r>
            <a:r>
              <a:rPr lang="pt-PT" altLang="pt-PT" sz="2000" kern="0" dirty="0" smtClean="0">
                <a:latin typeface="Arial"/>
              </a:rPr>
              <a:t> forma </a:t>
            </a:r>
            <a:r>
              <a:rPr lang="pt-PT" altLang="pt-PT" sz="2000" kern="0" dirty="0">
                <a:latin typeface="Arial"/>
              </a:rPr>
              <a:t>como decidimos a arrumação e a </a:t>
            </a:r>
            <a:r>
              <a:rPr lang="pt-PT" altLang="pt-PT" sz="2000" kern="0" dirty="0" smtClean="0">
                <a:latin typeface="Arial"/>
              </a:rPr>
              <a:t>movimentação dos produtos corresponde </a:t>
            </a:r>
            <a:r>
              <a:rPr lang="pt-PT" altLang="pt-PT" sz="2000" kern="0" dirty="0">
                <a:latin typeface="Arial"/>
              </a:rPr>
              <a:t>à</a:t>
            </a:r>
            <a:r>
              <a:rPr lang="pt-PT" altLang="pt-PT" sz="2000" kern="0" dirty="0" smtClean="0">
                <a:latin typeface="Arial"/>
              </a:rPr>
              <a:t> gestão física de stock.</a:t>
            </a:r>
            <a:endParaRPr lang="pt-PT" altLang="pt-PT" sz="2000" kern="0" dirty="0">
              <a:latin typeface="Arial"/>
            </a:endParaRPr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 smtClean="0">
              <a:solidFill>
                <a:srgbClr val="003366"/>
              </a:solidFill>
              <a:latin typeface="Arial"/>
            </a:endParaRPr>
          </a:p>
          <a:p>
            <a:endParaRPr lang="pt-PT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77240" y="0"/>
            <a:ext cx="10932720" cy="9120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Gestão de Instalações Desportivas</a:t>
            </a:r>
            <a:r>
              <a:rPr lang="pt-PT" sz="2000" b="1" dirty="0" smtClean="0"/>
              <a:t/>
            </a:r>
            <a:br>
              <a:rPr lang="pt-PT" sz="2000" b="1" dirty="0" smtClean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b="1" dirty="0" smtClean="0">
                <a:latin typeface="+mn-lt"/>
              </a:rPr>
              <a:t>AQUISIÇÃO DE EQUIPAMENTOS E SERVIÇOS DESPORTIVOS </a:t>
            </a:r>
            <a:endParaRPr lang="pt-PT" sz="2000" b="1" dirty="0"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745" y="845862"/>
            <a:ext cx="2885158" cy="191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5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90701" y="1446556"/>
            <a:ext cx="5522026" cy="712519"/>
          </a:xfrm>
        </p:spPr>
        <p:txBody>
          <a:bodyPr>
            <a:normAutofit/>
          </a:bodyPr>
          <a:lstStyle/>
          <a:p>
            <a:r>
              <a:rPr lang="pt-PT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 Black" panose="020B0A04020102020204" pitchFamily="34" charset="0"/>
              </a:rPr>
              <a:t>GESTÃO DE STOCK</a:t>
            </a:r>
            <a:endParaRPr lang="pt-PT" sz="3200" b="1" dirty="0">
              <a:ln>
                <a:solidFill>
                  <a:schemeClr val="accent3">
                    <a:lumMod val="75000"/>
                  </a:schemeClr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97832" y="2404599"/>
            <a:ext cx="10491536" cy="3924950"/>
          </a:xfr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>
              <a:latin typeface="Arial"/>
            </a:endParaRPr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 smtClean="0">
              <a:solidFill>
                <a:srgbClr val="003366"/>
              </a:solidFill>
              <a:latin typeface="Arial"/>
            </a:endParaRPr>
          </a:p>
          <a:p>
            <a:endParaRPr lang="pt-PT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71302" y="240632"/>
            <a:ext cx="10944596" cy="10158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Gestão de Instalações Desportivas</a:t>
            </a:r>
            <a:r>
              <a:rPr lang="pt-PT" sz="2000" b="1" dirty="0" smtClean="0"/>
              <a:t/>
            </a:r>
            <a:br>
              <a:rPr lang="pt-PT" sz="2000" b="1" dirty="0" smtClean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b="1" dirty="0" smtClean="0">
                <a:latin typeface="+mn-lt"/>
              </a:rPr>
              <a:t>AQUISIÇÃO DE EQUIPAMENTOS E SERVIÇOS DESPORTIVOS </a:t>
            </a:r>
            <a:endParaRPr lang="pt-PT" sz="2000" b="1" dirty="0"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686" y="1256442"/>
            <a:ext cx="2714214" cy="180526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192" y="2731664"/>
            <a:ext cx="8285444" cy="325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26327" y="1531918"/>
            <a:ext cx="5700156" cy="665017"/>
          </a:xfrm>
        </p:spPr>
        <p:txBody>
          <a:bodyPr>
            <a:normAutofit/>
          </a:bodyPr>
          <a:lstStyle/>
          <a:p>
            <a:r>
              <a:rPr lang="pt-PT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 Black" panose="020B0A04020102020204" pitchFamily="34" charset="0"/>
              </a:rPr>
              <a:t>GESTÃO DE STOCK</a:t>
            </a:r>
            <a:endParaRPr lang="pt-PT" sz="3200" b="1" dirty="0">
              <a:ln>
                <a:solidFill>
                  <a:schemeClr val="accent3">
                    <a:lumMod val="75000"/>
                  </a:schemeClr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97832" y="2404599"/>
            <a:ext cx="10491536" cy="3924950"/>
          </a:xfr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>
              <a:latin typeface="Arial"/>
            </a:endParaRPr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 smtClean="0">
              <a:solidFill>
                <a:srgbClr val="003366"/>
              </a:solidFill>
              <a:latin typeface="Arial"/>
            </a:endParaRPr>
          </a:p>
          <a:p>
            <a:endParaRPr lang="pt-PT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58140" y="213757"/>
            <a:ext cx="10908970" cy="10426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Gestão de Instalações Desportivas</a:t>
            </a:r>
            <a:r>
              <a:rPr lang="pt-PT" sz="2000" b="1" dirty="0" smtClean="0"/>
              <a:t/>
            </a:r>
            <a:br>
              <a:rPr lang="pt-PT" sz="2000" b="1" dirty="0" smtClean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b="1" dirty="0" smtClean="0">
                <a:latin typeface="+mn-lt"/>
              </a:rPr>
              <a:t>AQUISIÇÃO DE EQUIPAMENTOS E SERVIÇOS DESPORTIVOS </a:t>
            </a:r>
            <a:endParaRPr lang="pt-PT" sz="2000" b="1" dirty="0"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686" y="1256442"/>
            <a:ext cx="2714214" cy="180526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276" y="2681384"/>
            <a:ext cx="8236410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26327" y="1531918"/>
            <a:ext cx="5700156" cy="665017"/>
          </a:xfrm>
        </p:spPr>
        <p:txBody>
          <a:bodyPr>
            <a:normAutofit/>
          </a:bodyPr>
          <a:lstStyle/>
          <a:p>
            <a:r>
              <a:rPr lang="pt-PT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 Black" panose="020B0A04020102020204" pitchFamily="34" charset="0"/>
              </a:rPr>
              <a:t>GESTÃO DE STOCK</a:t>
            </a:r>
            <a:endParaRPr lang="pt-PT" sz="3200" b="1" dirty="0">
              <a:ln>
                <a:solidFill>
                  <a:schemeClr val="accent3">
                    <a:lumMod val="75000"/>
                  </a:schemeClr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736270" y="2303813"/>
            <a:ext cx="10453098" cy="4322618"/>
          </a:xfr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>
              <a:latin typeface="Arial"/>
            </a:endParaRPr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 smtClean="0">
              <a:solidFill>
                <a:srgbClr val="003366"/>
              </a:solidFill>
              <a:latin typeface="Arial"/>
            </a:endParaRPr>
          </a:p>
          <a:p>
            <a:endParaRPr lang="pt-PT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58140" y="213757"/>
            <a:ext cx="10908970" cy="10426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Gestão de Instalações Desportivas</a:t>
            </a:r>
            <a:r>
              <a:rPr lang="pt-PT" sz="2000" b="1" dirty="0" smtClean="0"/>
              <a:t/>
            </a:r>
            <a:br>
              <a:rPr lang="pt-PT" sz="2000" b="1" dirty="0" smtClean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b="1" dirty="0" smtClean="0">
                <a:latin typeface="+mn-lt"/>
              </a:rPr>
              <a:t>AQUISIÇÃO DE EQUIPAMENTOS E SERVIÇOS DESPORTIVOS </a:t>
            </a:r>
            <a:endParaRPr lang="pt-PT" sz="2000" b="1" dirty="0"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686" y="1256442"/>
            <a:ext cx="2714214" cy="18052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156" y="2472409"/>
            <a:ext cx="8478982" cy="394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6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26327" y="1531918"/>
            <a:ext cx="5700156" cy="665017"/>
          </a:xfrm>
        </p:spPr>
        <p:txBody>
          <a:bodyPr>
            <a:normAutofit/>
          </a:bodyPr>
          <a:lstStyle/>
          <a:p>
            <a:r>
              <a:rPr lang="pt-PT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 Black" panose="020B0A04020102020204" pitchFamily="34" charset="0"/>
              </a:rPr>
              <a:t>GESTÃO DE STOCK</a:t>
            </a:r>
            <a:endParaRPr lang="pt-PT" sz="3200" b="1" dirty="0">
              <a:ln>
                <a:solidFill>
                  <a:schemeClr val="accent3">
                    <a:lumMod val="75000"/>
                  </a:schemeClr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97832" y="2404599"/>
            <a:ext cx="10491536" cy="3924950"/>
          </a:xfr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 smtClean="0">
              <a:solidFill>
                <a:srgbClr val="003366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b="1" kern="0" dirty="0" smtClean="0">
                <a:solidFill>
                  <a:srgbClr val="003366"/>
                </a:solidFill>
                <a:latin typeface="Arial"/>
              </a:rPr>
              <a:t>	A empresa, através da gestão do stock, deve assegurado </a:t>
            </a:r>
            <a:r>
              <a:rPr lang="pt-PT" altLang="pt-PT" b="1" kern="0" dirty="0">
                <a:solidFill>
                  <a:srgbClr val="003366"/>
                </a:solidFill>
                <a:latin typeface="Arial"/>
              </a:rPr>
              <a:t>que </a:t>
            </a:r>
            <a:r>
              <a:rPr lang="pt-PT" altLang="pt-PT" b="1" kern="0" dirty="0" smtClean="0">
                <a:solidFill>
                  <a:srgbClr val="003366"/>
                </a:solidFill>
                <a:latin typeface="Arial"/>
              </a:rPr>
              <a:t>a aquisição </a:t>
            </a:r>
            <a:r>
              <a:rPr lang="pt-PT" altLang="pt-PT" b="1" kern="0" dirty="0">
                <a:solidFill>
                  <a:srgbClr val="003366"/>
                </a:solidFill>
                <a:latin typeface="Arial"/>
              </a:rPr>
              <a:t>dos artigos e produtos </a:t>
            </a:r>
            <a:r>
              <a:rPr lang="pt-PT" altLang="pt-PT" b="1" kern="0" dirty="0" smtClean="0">
                <a:solidFill>
                  <a:srgbClr val="003366"/>
                </a:solidFill>
                <a:latin typeface="Arial"/>
              </a:rPr>
              <a:t>estejam </a:t>
            </a:r>
            <a:r>
              <a:rPr lang="pt-PT" altLang="pt-PT" b="1" kern="0" dirty="0">
                <a:solidFill>
                  <a:srgbClr val="003366"/>
                </a:solidFill>
                <a:latin typeface="Arial"/>
              </a:rPr>
              <a:t>em tempo útil, nas melhores condições de preço, qualidade, quantidade, prazo de entrega e prazo de pagamento</a:t>
            </a:r>
            <a:endParaRPr lang="pt-PT" altLang="pt-PT" b="1" kern="0" dirty="0" smtClean="0">
              <a:solidFill>
                <a:srgbClr val="003366"/>
              </a:solidFill>
              <a:latin typeface="Arial"/>
            </a:endParaRPr>
          </a:p>
          <a:p>
            <a:pPr algn="just"/>
            <a:endParaRPr lang="pt-PT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58140" y="213757"/>
            <a:ext cx="10908970" cy="10426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smtClean="0">
                <a:latin typeface="Arial" panose="020B0604020202020204" pitchFamily="34" charset="0"/>
                <a:cs typeface="Arial" panose="020B0604020202020204" pitchFamily="34" charset="0"/>
              </a:rPr>
              <a:t>Gestão de Instalações Desportivas</a:t>
            </a:r>
            <a:r>
              <a:rPr lang="pt-PT" sz="2000" b="1" smtClean="0"/>
              <a:t/>
            </a:r>
            <a:br>
              <a:rPr lang="pt-PT" sz="2000" b="1" smtClean="0"/>
            </a:br>
            <a:r>
              <a:rPr lang="pt-PT" sz="2000" smtClean="0"/>
              <a:t/>
            </a:r>
            <a:br>
              <a:rPr lang="pt-PT" sz="2000" smtClean="0"/>
            </a:br>
            <a:r>
              <a:rPr lang="pt-PT" sz="2000" b="1" smtClean="0">
                <a:latin typeface="+mn-lt"/>
              </a:rPr>
              <a:t>AQUISIÇÃO DE EQUIPAMENTOS E SERVIÇOS DESPORTIVOS </a:t>
            </a:r>
            <a:endParaRPr lang="pt-PT" sz="2000" b="1" dirty="0"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195" y="4524499"/>
            <a:ext cx="5842660" cy="15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7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0077" y="403761"/>
            <a:ext cx="5676405" cy="748146"/>
          </a:xfrm>
        </p:spPr>
        <p:txBody>
          <a:bodyPr>
            <a:normAutofit/>
          </a:bodyPr>
          <a:lstStyle/>
          <a:p>
            <a:r>
              <a:rPr lang="pt-PT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 Black" panose="020B0A04020102020204" pitchFamily="34" charset="0"/>
              </a:rPr>
              <a:t>Processo de Aquisição</a:t>
            </a:r>
            <a:endParaRPr lang="pt-PT" sz="3200" b="1" dirty="0">
              <a:ln>
                <a:solidFill>
                  <a:schemeClr val="accent3">
                    <a:lumMod val="75000"/>
                  </a:schemeClr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17518" y="1151908"/>
            <a:ext cx="10571850" cy="5706092"/>
          </a:xfr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000" b="1" kern="0" dirty="0">
                <a:solidFill>
                  <a:srgbClr val="003366"/>
                </a:solidFill>
                <a:latin typeface="Arial"/>
              </a:rPr>
              <a:t> </a:t>
            </a:r>
            <a:r>
              <a:rPr lang="pt-PT" altLang="pt-PT" sz="2000" b="1" kern="0" dirty="0" smtClean="0">
                <a:solidFill>
                  <a:srgbClr val="003366"/>
                </a:solidFill>
                <a:latin typeface="Arial"/>
              </a:rPr>
              <a:t>             </a:t>
            </a:r>
            <a:r>
              <a:rPr lang="pt-PT" altLang="pt-PT" b="1" u="sng" kern="0" dirty="0" smtClean="0">
                <a:latin typeface="Arial"/>
              </a:rPr>
              <a:t>Fases </a:t>
            </a:r>
            <a:r>
              <a:rPr lang="pt-PT" altLang="pt-PT" b="1" u="sng" kern="0" dirty="0">
                <a:latin typeface="Arial"/>
              </a:rPr>
              <a:t>e operações </a:t>
            </a:r>
            <a:endParaRPr lang="pt-PT" altLang="pt-PT" sz="2000" b="1" kern="0" dirty="0">
              <a:solidFill>
                <a:srgbClr val="003366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000" b="1" kern="0" dirty="0">
                <a:solidFill>
                  <a:srgbClr val="003366"/>
                </a:solidFill>
                <a:latin typeface="Arial"/>
              </a:rPr>
              <a:t>	O processo de compra tradicional desenvolve-se </a:t>
            </a:r>
            <a:r>
              <a:rPr lang="pt-PT" altLang="pt-PT" sz="2000" b="1" kern="0" dirty="0" smtClean="0">
                <a:solidFill>
                  <a:srgbClr val="003366"/>
                </a:solidFill>
                <a:latin typeface="Arial"/>
              </a:rPr>
              <a:t>numa </a:t>
            </a:r>
            <a:r>
              <a:rPr lang="pt-PT" altLang="pt-PT" sz="2000" b="1" kern="0" dirty="0">
                <a:solidFill>
                  <a:srgbClr val="003366"/>
                </a:solidFill>
                <a:latin typeface="Arial"/>
              </a:rPr>
              <a:t>sequência de atividades, das quais se destacam as seguintes: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>
              <a:solidFill>
                <a:srgbClr val="003366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100" b="1" kern="0" dirty="0" smtClean="0">
                <a:solidFill>
                  <a:srgbClr val="003366"/>
                </a:solidFill>
                <a:latin typeface="Arial"/>
              </a:rPr>
              <a:t>		1</a:t>
            </a:r>
            <a:r>
              <a:rPr lang="pt-PT" altLang="pt-PT" sz="2100" b="1" kern="0" dirty="0">
                <a:solidFill>
                  <a:srgbClr val="003366"/>
                </a:solidFill>
                <a:latin typeface="Arial"/>
              </a:rPr>
              <a:t>. Formalização das especificações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100" b="1" kern="0" dirty="0">
              <a:solidFill>
                <a:srgbClr val="003366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100" b="1" kern="0" dirty="0" smtClean="0">
                <a:solidFill>
                  <a:srgbClr val="003366"/>
                </a:solidFill>
                <a:latin typeface="Arial"/>
              </a:rPr>
              <a:t>		2</a:t>
            </a:r>
            <a:r>
              <a:rPr lang="pt-PT" altLang="pt-PT" sz="2100" b="1" kern="0" dirty="0">
                <a:solidFill>
                  <a:srgbClr val="003366"/>
                </a:solidFill>
                <a:latin typeface="Arial"/>
              </a:rPr>
              <a:t>. Análise do pedido de compra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100" b="1" kern="0" dirty="0">
              <a:solidFill>
                <a:srgbClr val="003366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100" b="1" kern="0" dirty="0" smtClean="0">
                <a:solidFill>
                  <a:srgbClr val="003366"/>
                </a:solidFill>
                <a:latin typeface="Arial"/>
              </a:rPr>
              <a:t>		3</a:t>
            </a:r>
            <a:r>
              <a:rPr lang="pt-PT" altLang="pt-PT" sz="2100" b="1" kern="0" dirty="0">
                <a:solidFill>
                  <a:srgbClr val="003366"/>
                </a:solidFill>
                <a:latin typeface="Arial"/>
              </a:rPr>
              <a:t>. Seleção de fornecedores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100" b="1" kern="0" dirty="0">
              <a:solidFill>
                <a:srgbClr val="003366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100" b="1" kern="0" dirty="0" smtClean="0">
                <a:solidFill>
                  <a:srgbClr val="003366"/>
                </a:solidFill>
                <a:latin typeface="Arial"/>
              </a:rPr>
              <a:t>		4</a:t>
            </a:r>
            <a:r>
              <a:rPr lang="pt-PT" altLang="pt-PT" sz="2100" b="1" kern="0" dirty="0">
                <a:solidFill>
                  <a:srgbClr val="003366"/>
                </a:solidFill>
                <a:latin typeface="Arial"/>
              </a:rPr>
              <a:t>. Consulta a fornecedores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100" b="1" kern="0" dirty="0">
              <a:solidFill>
                <a:srgbClr val="003366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100" b="1" kern="0" dirty="0" smtClean="0">
                <a:solidFill>
                  <a:srgbClr val="003366"/>
                </a:solidFill>
                <a:latin typeface="Arial"/>
              </a:rPr>
              <a:t>		5</a:t>
            </a:r>
            <a:r>
              <a:rPr lang="pt-PT" altLang="pt-PT" sz="2100" b="1" kern="0" dirty="0">
                <a:solidFill>
                  <a:srgbClr val="003366"/>
                </a:solidFill>
                <a:latin typeface="Arial"/>
              </a:rPr>
              <a:t>. Análise de </a:t>
            </a:r>
            <a:r>
              <a:rPr lang="pt-PT" altLang="pt-PT" sz="2100" b="1" kern="0" dirty="0" smtClean="0">
                <a:solidFill>
                  <a:srgbClr val="003366"/>
                </a:solidFill>
                <a:latin typeface="Arial"/>
              </a:rPr>
              <a:t>prop</a:t>
            </a:r>
            <a:r>
              <a:rPr lang="pt-PT" altLang="pt-PT" sz="2000" b="1" kern="0" dirty="0" smtClean="0">
                <a:solidFill>
                  <a:srgbClr val="003366"/>
                </a:solidFill>
                <a:latin typeface="Arial"/>
              </a:rPr>
              <a:t>ostas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>
              <a:solidFill>
                <a:srgbClr val="003366"/>
              </a:solidFill>
              <a:latin typeface="Arial"/>
            </a:endParaRPr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 smtClean="0">
              <a:solidFill>
                <a:srgbClr val="003366"/>
              </a:solidFill>
              <a:latin typeface="Arial"/>
            </a:endParaRPr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681" y="2624446"/>
            <a:ext cx="4286992" cy="404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8140" y="1425040"/>
            <a:ext cx="10908970" cy="653142"/>
          </a:xfrm>
        </p:spPr>
        <p:txBody>
          <a:bodyPr>
            <a:normAutofit/>
          </a:bodyPr>
          <a:lstStyle/>
          <a:p>
            <a:r>
              <a:rPr lang="pt-PT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 Black" panose="020B0A04020102020204" pitchFamily="34" charset="0"/>
              </a:rPr>
              <a:t>Tipos de contratos de compras de materiais</a:t>
            </a:r>
            <a:endParaRPr lang="pt-PT" sz="3200" b="1" dirty="0">
              <a:ln>
                <a:solidFill>
                  <a:schemeClr val="accent3">
                    <a:lumMod val="75000"/>
                  </a:schemeClr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58140" y="2280062"/>
            <a:ext cx="11008426" cy="4334494"/>
          </a:xfr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b="1" u="sng" kern="0" dirty="0">
                <a:latin typeface="Arial"/>
              </a:rPr>
              <a:t>O processo de compras de materiais podem ser feitos através de: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b="1" kern="0" dirty="0">
              <a:solidFill>
                <a:srgbClr val="003366"/>
              </a:solidFill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b="1" kern="0" dirty="0">
                <a:solidFill>
                  <a:srgbClr val="003366"/>
                </a:solidFill>
                <a:latin typeface="Arial"/>
              </a:rPr>
              <a:t>- Contratos fechados </a:t>
            </a:r>
            <a:r>
              <a:rPr lang="pt-PT" altLang="pt-PT" sz="2000" b="1" kern="0" dirty="0">
                <a:solidFill>
                  <a:srgbClr val="003366"/>
                </a:solidFill>
                <a:latin typeface="Arial"/>
              </a:rPr>
              <a:t>- </a:t>
            </a:r>
            <a:r>
              <a:rPr lang="pt-PT" altLang="pt-PT" sz="2200" kern="0" dirty="0">
                <a:latin typeface="Arial"/>
              </a:rPr>
              <a:t>encomendas a que correspondem uma ou mais entregas até à sua liquidação dentro dos prazos limites</a:t>
            </a:r>
            <a:r>
              <a:rPr lang="pt-PT" altLang="pt-PT" sz="2000" kern="0" dirty="0">
                <a:latin typeface="Arial"/>
              </a:rPr>
              <a:t>;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kern="0" dirty="0">
              <a:latin typeface="Arial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PT" altLang="pt-PT" sz="2000" b="1" kern="0" dirty="0">
                <a:solidFill>
                  <a:srgbClr val="003366"/>
                </a:solidFill>
                <a:latin typeface="Arial"/>
              </a:rPr>
              <a:t>- </a:t>
            </a:r>
            <a:r>
              <a:rPr lang="pt-PT" altLang="pt-PT" b="1" kern="0" dirty="0">
                <a:solidFill>
                  <a:srgbClr val="003366"/>
                </a:solidFill>
                <a:latin typeface="Arial"/>
              </a:rPr>
              <a:t>Contratos abertos </a:t>
            </a:r>
            <a:r>
              <a:rPr lang="pt-PT" altLang="pt-PT" sz="2000" b="1" kern="0" dirty="0">
                <a:solidFill>
                  <a:srgbClr val="003366"/>
                </a:solidFill>
                <a:latin typeface="Arial"/>
              </a:rPr>
              <a:t>- </a:t>
            </a:r>
            <a:r>
              <a:rPr lang="pt-PT" altLang="pt-PT" sz="2200" kern="0" dirty="0">
                <a:latin typeface="Arial"/>
              </a:rPr>
              <a:t>encomendas a prazo, normalmente por períodos anuais, em que as entregas são pré-definidas e programadas no período estabelecido ou a pedido na quantidade necessária e no momento oportuno</a:t>
            </a:r>
            <a:r>
              <a:rPr lang="pt-PT" altLang="pt-PT" sz="2000" b="1" kern="0" dirty="0">
                <a:solidFill>
                  <a:srgbClr val="003366"/>
                </a:solidFill>
                <a:latin typeface="Arial"/>
              </a:rPr>
              <a:t>.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endParaRPr lang="pt-PT" altLang="pt-PT" sz="2000" kern="0" dirty="0">
              <a:solidFill>
                <a:srgbClr val="003366"/>
              </a:solidFill>
              <a:latin typeface="Arial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58140" y="213757"/>
            <a:ext cx="10908970" cy="10426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Gestão de Instalações Desportivas</a:t>
            </a:r>
            <a:r>
              <a:rPr lang="pt-PT" sz="2000" b="1" dirty="0" smtClean="0"/>
              <a:t/>
            </a:r>
            <a:br>
              <a:rPr lang="pt-PT" sz="2000" b="1" dirty="0" smtClean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b="1" dirty="0" smtClean="0">
                <a:latin typeface="+mn-lt"/>
              </a:rPr>
              <a:t>AQUISIÇÃO DE EQUIPAMENTOS E SERVIÇOS DESPORTIVOS </a:t>
            </a:r>
            <a:endParaRPr lang="pt-PT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83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938</TotalTime>
  <Words>909</Words>
  <Application>Microsoft Office PowerPoint</Application>
  <PresentationFormat>Ecrã Panorâmico</PresentationFormat>
  <Paragraphs>220</Paragraphs>
  <Slides>25</Slides>
  <Notes>23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Arial Rounded MT Bold</vt:lpstr>
      <vt:lpstr>Calibri</vt:lpstr>
      <vt:lpstr>Calibri Light</vt:lpstr>
      <vt:lpstr>Office Theme</vt:lpstr>
      <vt:lpstr> Gestão de Instalações Desportivas  MÓDULO 7 -2ª parte      AQUISIÇÃO DE EQUIPAMENTOS E SERVIÇOS DESPORTIVOS  </vt:lpstr>
      <vt:lpstr>GESTÃO DE STOCK</vt:lpstr>
      <vt:lpstr>GESTÃO DE STOCK</vt:lpstr>
      <vt:lpstr>GESTÃO DE STOCK</vt:lpstr>
      <vt:lpstr>GESTÃO DE STOCK</vt:lpstr>
      <vt:lpstr>GESTÃO DE STOCK</vt:lpstr>
      <vt:lpstr>GESTÃO DE STOCK</vt:lpstr>
      <vt:lpstr>Processo de Aquisição</vt:lpstr>
      <vt:lpstr>Tipos de contratos de compras de materiais</vt:lpstr>
      <vt:lpstr>Contrato de fornecimento</vt:lpstr>
      <vt:lpstr>Elaboração do contrato</vt:lpstr>
      <vt:lpstr>Requisição</vt:lpstr>
      <vt:lpstr>Requisição</vt:lpstr>
      <vt:lpstr>Requisição</vt:lpstr>
      <vt:lpstr>Nota de encomenda  (dentro da empresa)</vt:lpstr>
      <vt:lpstr>No processo de Adjudicação</vt:lpstr>
      <vt:lpstr>No processo de Adjudicação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FIM DO MÓDULO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MÓDULO 7  AQUISIÇÃO DE EQUIPAMENTOS E SERVIÇOS DESPORTIVOS </dc:title>
  <dc:creator>Admin</dc:creator>
  <cp:lastModifiedBy>Admin</cp:lastModifiedBy>
  <cp:revision>180</cp:revision>
  <dcterms:created xsi:type="dcterms:W3CDTF">2021-02-06T15:19:55Z</dcterms:created>
  <dcterms:modified xsi:type="dcterms:W3CDTF">2021-04-06T19:40:26Z</dcterms:modified>
</cp:coreProperties>
</file>