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media/image2.jpg" ContentType="image/png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337" r:id="rId2"/>
    <p:sldId id="329" r:id="rId3"/>
    <p:sldId id="333" r:id="rId4"/>
    <p:sldId id="334" r:id="rId5"/>
    <p:sldId id="335" r:id="rId6"/>
    <p:sldId id="336" r:id="rId7"/>
    <p:sldId id="328" r:id="rId8"/>
    <p:sldId id="331" r:id="rId9"/>
    <p:sldId id="332" r:id="rId10"/>
  </p:sldIdLst>
  <p:sldSz cx="9144000" cy="6858000" type="screen4x3"/>
  <p:notesSz cx="6875463" cy="10002838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D1E4E5"/>
    <a:srgbClr val="6CA7AB"/>
    <a:srgbClr val="FFD5D5"/>
    <a:srgbClr val="FFA3A3"/>
    <a:srgbClr val="FFABAB"/>
    <a:srgbClr val="FF9F9F"/>
    <a:srgbClr val="FC8868"/>
    <a:srgbClr val="EFF7F5"/>
    <a:srgbClr val="CEE4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3060" autoAdjust="0"/>
  </p:normalViewPr>
  <p:slideViewPr>
    <p:cSldViewPr>
      <p:cViewPr varScale="1">
        <p:scale>
          <a:sx n="98" d="100"/>
          <a:sy n="98" d="100"/>
        </p:scale>
        <p:origin x="-90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367" cy="500142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l">
              <a:defRPr sz="13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94505" y="0"/>
            <a:ext cx="2979367" cy="500142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r">
              <a:defRPr sz="1300"/>
            </a:lvl1pPr>
          </a:lstStyle>
          <a:p>
            <a:fld id="{3BB7282F-F979-4A41-864E-3ECFCD7283ED}" type="datetimeFigureOut">
              <a:rPr lang="pt-PT" smtClean="0"/>
              <a:t>28-04-2021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4999037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42" tIns="48221" rIns="96442" bIns="48221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7547" y="4751348"/>
            <a:ext cx="5500370" cy="4501277"/>
          </a:xfrm>
          <a:prstGeom prst="rect">
            <a:avLst/>
          </a:prstGeom>
        </p:spPr>
        <p:txBody>
          <a:bodyPr vert="horz" lIns="96442" tIns="48221" rIns="96442" bIns="48221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79367" cy="500142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l">
              <a:defRPr sz="13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94505" y="9500960"/>
            <a:ext cx="2979367" cy="500142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r">
              <a:defRPr sz="1300"/>
            </a:lvl1pPr>
          </a:lstStyle>
          <a:p>
            <a:fld id="{609535BE-518A-4B5E-8365-945CAB6888E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3250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349487" y="2564904"/>
            <a:ext cx="3718457" cy="45140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ts val="2800"/>
              </a:lnSpc>
              <a:buNone/>
              <a:defRPr sz="2600" b="1">
                <a:solidFill>
                  <a:srgbClr val="C00000"/>
                </a:solidFill>
              </a:defRPr>
            </a:lvl1pPr>
            <a:lvl2pPr marL="457200" indent="0">
              <a:buNone/>
              <a:defRPr sz="2800" b="1"/>
            </a:lvl2pPr>
            <a:lvl3pPr marL="914400" indent="0">
              <a:buNone/>
              <a:defRPr sz="2800" b="1"/>
            </a:lvl3pPr>
            <a:lvl4pPr marL="1371600" indent="0">
              <a:buNone/>
              <a:defRPr sz="2800" b="1"/>
            </a:lvl4pPr>
            <a:lvl5pPr marL="1828800" indent="0">
              <a:buNone/>
              <a:defRPr sz="2800" b="1"/>
            </a:lvl5pPr>
          </a:lstStyle>
          <a:p>
            <a:pPr lvl="0"/>
            <a:r>
              <a:rPr lang="en-US" dirty="0"/>
              <a:t>TÍTULO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349487" y="3325137"/>
            <a:ext cx="3718457" cy="3970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200">
                <a:solidFill>
                  <a:srgbClr val="C00000"/>
                </a:solidFill>
              </a:defRPr>
            </a:lvl1pPr>
            <a:lvl2pPr marL="457200" indent="0">
              <a:buNone/>
              <a:defRPr sz="2200"/>
            </a:lvl2pPr>
            <a:lvl3pPr marL="914400" indent="0">
              <a:buNone/>
              <a:defRPr sz="2200"/>
            </a:lvl3pPr>
            <a:lvl4pPr marL="1371600" indent="0">
              <a:buNone/>
              <a:defRPr sz="2200"/>
            </a:lvl4pPr>
            <a:lvl5pPr marL="1828800" indent="0">
              <a:buNone/>
              <a:defRPr sz="2200"/>
            </a:lvl5pPr>
          </a:lstStyle>
          <a:p>
            <a:pPr lvl="0"/>
            <a:r>
              <a:rPr lang="en-US" dirty="0" err="1"/>
              <a:t>Subtítulo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6730113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158" userDrawn="1">
          <p15:clr>
            <a:srgbClr val="FBAE40"/>
          </p15:clr>
        </p15:guide>
        <p15:guide id="2" pos="288" userDrawn="1">
          <p15:clr>
            <a:srgbClr val="FBAE40"/>
          </p15:clr>
        </p15:guide>
        <p15:guide id="3" pos="313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577029" y="842129"/>
            <a:ext cx="7882759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pt-PT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77030" y="1418193"/>
            <a:ext cx="7882759" cy="201080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PT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46775" y="44624"/>
            <a:ext cx="7033537" cy="46166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buNone/>
              <a:defRPr sz="2400" b="1">
                <a:solidFill>
                  <a:srgbClr val="006666"/>
                </a:solidFill>
                <a:effectLst/>
              </a:defRPr>
            </a:lvl1pPr>
          </a:lstStyle>
          <a:p>
            <a:pPr lvl="0"/>
            <a:r>
              <a:rPr lang="en-US" dirty="0"/>
              <a:t>TÍTULO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11482993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527" userDrawn="1">
          <p15:clr>
            <a:srgbClr val="FBAE40"/>
          </p15:clr>
        </p15:guide>
        <p15:guide id="2" pos="278" userDrawn="1">
          <p15:clr>
            <a:srgbClr val="FBAE40"/>
          </p15:clr>
        </p15:guide>
        <p15:guide id="3" orient="horz" pos="73">
          <p15:clr>
            <a:srgbClr val="FBAE40"/>
          </p15:clr>
        </p15:guide>
        <p15:guide id="4" pos="532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577029" y="842129"/>
            <a:ext cx="7882759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pt-PT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77030" y="1418193"/>
            <a:ext cx="7882759" cy="201080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PT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46775" y="44624"/>
            <a:ext cx="5218107" cy="46166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buNone/>
              <a:defRPr sz="2400" b="1">
                <a:solidFill>
                  <a:srgbClr val="006666"/>
                </a:solidFill>
                <a:effectLst/>
              </a:defRPr>
            </a:lvl1pPr>
          </a:lstStyle>
          <a:p>
            <a:pPr lvl="0"/>
            <a:r>
              <a:rPr lang="en-US" dirty="0"/>
              <a:t>TÍTULO</a:t>
            </a:r>
            <a:endParaRPr lang="pt-PT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464" y="4869160"/>
            <a:ext cx="4246536" cy="19936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794025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527">
          <p15:clr>
            <a:srgbClr val="FBAE40"/>
          </p15:clr>
        </p15:guide>
        <p15:guide id="2" pos="278">
          <p15:clr>
            <a:srgbClr val="FBAE40"/>
          </p15:clr>
        </p15:guide>
        <p15:guide id="3" orient="horz" pos="73">
          <p15:clr>
            <a:srgbClr val="FBAE40"/>
          </p15:clr>
        </p15:guide>
        <p15:guide id="4" pos="532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/>
          <a:lstStyle/>
          <a:p>
            <a:fld id="{CB5791FC-6EB8-42DA-A0C6-21023B851F65}" type="datetimeFigureOut">
              <a:rPr lang="pt-PT" smtClean="0"/>
              <a:t>28-04-2021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34851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232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6" r:id="rId3"/>
    <p:sldLayoutId id="214748367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21" Type="http://schemas.openxmlformats.org/officeDocument/2006/relationships/image" Target="../media/image23.png"/><Relationship Id="rId7" Type="http://schemas.openxmlformats.org/officeDocument/2006/relationships/image" Target="../media/image80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7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0.png"/><Relationship Id="rId11" Type="http://schemas.openxmlformats.org/officeDocument/2006/relationships/image" Target="../media/image120.png"/><Relationship Id="rId24" Type="http://schemas.openxmlformats.org/officeDocument/2006/relationships/image" Target="../media/image26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10" Type="http://schemas.openxmlformats.org/officeDocument/2006/relationships/image" Target="../media/image110.png"/><Relationship Id="rId19" Type="http://schemas.openxmlformats.org/officeDocument/2006/relationships/image" Target="../media/image21.png"/><Relationship Id="rId9" Type="http://schemas.openxmlformats.org/officeDocument/2006/relationships/image" Target="../media/image100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40.png"/><Relationship Id="rId18" Type="http://schemas.openxmlformats.org/officeDocument/2006/relationships/image" Target="../media/image45.png"/><Relationship Id="rId3" Type="http://schemas.openxmlformats.org/officeDocument/2006/relationships/image" Target="../media/image300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17" Type="http://schemas.openxmlformats.org/officeDocument/2006/relationships/image" Target="../media/image44.png"/><Relationship Id="rId2" Type="http://schemas.openxmlformats.org/officeDocument/2006/relationships/image" Target="../media/image290.png"/><Relationship Id="rId16" Type="http://schemas.openxmlformats.org/officeDocument/2006/relationships/image" Target="../media/image43.png"/><Relationship Id="rId20" Type="http://schemas.openxmlformats.org/officeDocument/2006/relationships/image" Target="../media/image3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8.png"/><Relationship Id="rId11" Type="http://schemas.openxmlformats.org/officeDocument/2006/relationships/image" Target="../media/image38.png"/><Relationship Id="rId5" Type="http://schemas.openxmlformats.org/officeDocument/2006/relationships/image" Target="../media/image320.png"/><Relationship Id="rId15" Type="http://schemas.openxmlformats.org/officeDocument/2006/relationships/image" Target="../media/image42.png"/><Relationship Id="rId10" Type="http://schemas.openxmlformats.org/officeDocument/2006/relationships/image" Target="../media/image37.png"/><Relationship Id="rId19" Type="http://schemas.openxmlformats.org/officeDocument/2006/relationships/image" Target="../media/image46.png"/><Relationship Id="rId4" Type="http://schemas.openxmlformats.org/officeDocument/2006/relationships/image" Target="../media/image310.png"/><Relationship Id="rId9" Type="http://schemas.openxmlformats.org/officeDocument/2006/relationships/image" Target="../media/image36.png"/><Relationship Id="rId14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xmlns="" id="{66E48AFA-8884-4F68-A44F-D2C1E8609C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xmlns="" id="{969D19A6-08CB-498C-93EC-3FFB021FC6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6269068">
            <a:off x="6164896" y="3712762"/>
            <a:ext cx="2987899" cy="2240924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D7309DF4-F1E4-4651-9207-5658BF8E7E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935" y="1123204"/>
            <a:ext cx="8154129" cy="2120072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xmlns="" id="{EADD0734-830A-40B3-8BD8-BD5A634ADCCF}"/>
              </a:ext>
            </a:extLst>
          </p:cNvPr>
          <p:cNvSpPr txBox="1">
            <a:spLocks/>
          </p:cNvSpPr>
          <p:nvPr/>
        </p:nvSpPr>
        <p:spPr>
          <a:xfrm>
            <a:off x="4605188" y="4641488"/>
            <a:ext cx="3960273" cy="2216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-228600" algn="l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+mn-lt"/>
                <a:ea typeface="+mn-ea"/>
                <a:cs typeface="+mn-cs"/>
              </a:rPr>
              <a:t>Matemática</a:t>
            </a:r>
            <a:r>
              <a:rPr lang="en-US" sz="2800" b="1" dirty="0">
                <a:latin typeface="+mn-lt"/>
                <a:ea typeface="+mn-ea"/>
                <a:cs typeface="+mn-cs"/>
              </a:rPr>
              <a:t> 6º </a:t>
            </a:r>
            <a:r>
              <a:rPr lang="en-US" sz="2800" b="1" dirty="0" err="1">
                <a:latin typeface="+mn-lt"/>
                <a:ea typeface="+mn-ea"/>
                <a:cs typeface="+mn-cs"/>
              </a:rPr>
              <a:t>Ano</a:t>
            </a:r>
            <a:endParaRPr lang="en-US" sz="2800" b="1" dirty="0">
              <a:latin typeface="+mn-lt"/>
              <a:ea typeface="+mn-ea"/>
              <a:cs typeface="+mn-cs"/>
            </a:endParaRPr>
          </a:p>
          <a:p>
            <a:pPr indent="-228600" algn="l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  <a:ea typeface="+mn-ea"/>
                <a:cs typeface="+mn-cs"/>
              </a:rPr>
              <a:t>AEFC – Prof. Isabel Silva</a:t>
            </a:r>
          </a:p>
          <a:p>
            <a:pPr indent="-228600" algn="l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  <a:ea typeface="+mn-ea"/>
                <a:cs typeface="+mn-cs"/>
              </a:rPr>
              <a:t>2020/2021</a:t>
            </a:r>
          </a:p>
        </p:txBody>
      </p:sp>
    </p:spTree>
    <p:extLst>
      <p:ext uri="{BB962C8B-B14F-4D97-AF65-F5344CB8AC3E}">
        <p14:creationId xmlns:p14="http://schemas.microsoft.com/office/powerpoint/2010/main" val="35428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7DCF59F3-53FA-4BAA-ADB0-1C583EEBD9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5707F116-8EC0-4822-9067-186AC8C96E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4592993" y="1844574"/>
            <a:ext cx="4225136" cy="316885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xmlns="" id="{49F1A7E4-819D-4D21-8E8B-32671A9F98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4705684" y="753376"/>
            <a:ext cx="4015376" cy="5353835"/>
          </a:xfrm>
          <a:custGeom>
            <a:avLst/>
            <a:gdLst>
              <a:gd name="connsiteX0" fmla="*/ 690507 w 5353835"/>
              <a:gd name="connsiteY0" fmla="*/ 5273742 h 5353835"/>
              <a:gd name="connsiteX1" fmla="*/ 4938299 w 5353835"/>
              <a:gd name="connsiteY1" fmla="*/ 5273742 h 5353835"/>
              <a:gd name="connsiteX2" fmla="*/ 4858206 w 5353835"/>
              <a:gd name="connsiteY2" fmla="*/ 5353835 h 5353835"/>
              <a:gd name="connsiteX3" fmla="*/ 770600 w 5353835"/>
              <a:gd name="connsiteY3" fmla="*/ 5353835 h 5353835"/>
              <a:gd name="connsiteX4" fmla="*/ 433255 w 5353835"/>
              <a:gd name="connsiteY4" fmla="*/ 80093 h 5353835"/>
              <a:gd name="connsiteX5" fmla="*/ 513348 w 5353835"/>
              <a:gd name="connsiteY5" fmla="*/ 0 h 5353835"/>
              <a:gd name="connsiteX6" fmla="*/ 5353835 w 5353835"/>
              <a:gd name="connsiteY6" fmla="*/ 0 h 5353835"/>
              <a:gd name="connsiteX7" fmla="*/ 5353835 w 5353835"/>
              <a:gd name="connsiteY7" fmla="*/ 4858206 h 5353835"/>
              <a:gd name="connsiteX8" fmla="*/ 5273742 w 5353835"/>
              <a:gd name="connsiteY8" fmla="*/ 4938299 h 5353835"/>
              <a:gd name="connsiteX9" fmla="*/ 5273742 w 5353835"/>
              <a:gd name="connsiteY9" fmla="*/ 80093 h 5353835"/>
              <a:gd name="connsiteX10" fmla="*/ 0 w 5353835"/>
              <a:gd name="connsiteY10" fmla="*/ 513348 h 5353835"/>
              <a:gd name="connsiteX11" fmla="*/ 80093 w 5353835"/>
              <a:gd name="connsiteY11" fmla="*/ 433255 h 5353835"/>
              <a:gd name="connsiteX12" fmla="*/ 80093 w 5353835"/>
              <a:gd name="connsiteY12" fmla="*/ 4663328 h 5353835"/>
              <a:gd name="connsiteX13" fmla="*/ 0 w 5353835"/>
              <a:gd name="connsiteY13" fmla="*/ 4583235 h 535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353835" h="5353835">
                <a:moveTo>
                  <a:pt x="690507" y="5273742"/>
                </a:moveTo>
                <a:lnTo>
                  <a:pt x="4938299" y="5273742"/>
                </a:lnTo>
                <a:lnTo>
                  <a:pt x="4858206" y="5353835"/>
                </a:lnTo>
                <a:lnTo>
                  <a:pt x="770600" y="5353835"/>
                </a:lnTo>
                <a:close/>
                <a:moveTo>
                  <a:pt x="433255" y="80093"/>
                </a:moveTo>
                <a:lnTo>
                  <a:pt x="513348" y="0"/>
                </a:lnTo>
                <a:lnTo>
                  <a:pt x="5353835" y="0"/>
                </a:lnTo>
                <a:lnTo>
                  <a:pt x="5353835" y="4858206"/>
                </a:lnTo>
                <a:lnTo>
                  <a:pt x="5273742" y="4938299"/>
                </a:lnTo>
                <a:lnTo>
                  <a:pt x="5273742" y="80093"/>
                </a:lnTo>
                <a:close/>
                <a:moveTo>
                  <a:pt x="0" y="513348"/>
                </a:moveTo>
                <a:lnTo>
                  <a:pt x="80093" y="433255"/>
                </a:lnTo>
                <a:lnTo>
                  <a:pt x="80093" y="4663328"/>
                </a:lnTo>
                <a:lnTo>
                  <a:pt x="0" y="45832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D28D63E-D005-406E-BBB5-D5AB3FDCF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6016" y="2132856"/>
            <a:ext cx="3960439" cy="1952947"/>
          </a:xfrm>
          <a:noFill/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800" b="1" kern="1200" dirty="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    TAREFA</a:t>
            </a:r>
            <a:r>
              <a:rPr lang="en-US" sz="3100" b="1" kern="1200" dirty="0">
                <a:solidFill>
                  <a:srgbClr val="080808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100" b="1" kern="1200" dirty="0">
                <a:solidFill>
                  <a:srgbClr val="080808"/>
                </a:solidFill>
                <a:latin typeface="+mj-lt"/>
                <a:ea typeface="+mj-ea"/>
                <a:cs typeface="+mj-cs"/>
              </a:rPr>
            </a:br>
            <a:r>
              <a:rPr lang="en-US" sz="3100" b="1" kern="1200" dirty="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sz="4400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“</a:t>
            </a:r>
            <a:r>
              <a:rPr lang="en-US" sz="4400" b="1" kern="12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Sequências</a:t>
            </a:r>
            <a:r>
              <a:rPr lang="en-US" sz="4400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4400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r>
              <a:rPr lang="en-US" sz="4400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          e       </a:t>
            </a:r>
            <a:r>
              <a:rPr lang="en-US" sz="4400" b="1" kern="12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Regularidades</a:t>
            </a:r>
            <a:r>
              <a:rPr lang="en-US" sz="4400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”</a:t>
            </a:r>
            <a:endParaRPr lang="en-US" sz="4400" kern="120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xmlns="" id="{0C661B50-6929-49AE-B678-D23F22C948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270564" y="785980"/>
            <a:ext cx="856138" cy="642104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xmlns="" id="{FA4D2597-A2FE-4B0C-BB1F-540C5F256A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634537" y="628335"/>
            <a:ext cx="381459" cy="286094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xmlns="" id="{DA103EBF-224C-44F4-ACE5-79865767D4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3784024" y="5797219"/>
            <a:ext cx="723097" cy="542323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xmlns="" id="{87A5F9AD-A73A-480E-A9D0-4B4234677F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3845230" y="6231053"/>
            <a:ext cx="322181" cy="24163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xmlns="" id="{A7333EA9-3447-4C0A-957A-C6D2B338C2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7591" y="1316432"/>
            <a:ext cx="3168852" cy="4225134"/>
          </a:xfrm>
          <a:custGeom>
            <a:avLst/>
            <a:gdLst>
              <a:gd name="connsiteX0" fmla="*/ 0 w 4225136"/>
              <a:gd name="connsiteY0" fmla="*/ 0 h 4225134"/>
              <a:gd name="connsiteX1" fmla="*/ 4225136 w 4225136"/>
              <a:gd name="connsiteY1" fmla="*/ 0 h 4225134"/>
              <a:gd name="connsiteX2" fmla="*/ 4225136 w 4225136"/>
              <a:gd name="connsiteY2" fmla="*/ 4225134 h 4225134"/>
              <a:gd name="connsiteX3" fmla="*/ 1078619 w 4225136"/>
              <a:gd name="connsiteY3" fmla="*/ 4225134 h 4225134"/>
              <a:gd name="connsiteX4" fmla="*/ 1078619 w 4225136"/>
              <a:gd name="connsiteY4" fmla="*/ 3146517 h 4225134"/>
              <a:gd name="connsiteX5" fmla="*/ 0 w 4225136"/>
              <a:gd name="connsiteY5" fmla="*/ 3146517 h 4225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25136" h="4225134">
                <a:moveTo>
                  <a:pt x="0" y="0"/>
                </a:moveTo>
                <a:lnTo>
                  <a:pt x="4225136" y="0"/>
                </a:lnTo>
                <a:lnTo>
                  <a:pt x="4225136" y="4225134"/>
                </a:lnTo>
                <a:lnTo>
                  <a:pt x="1078619" y="4225134"/>
                </a:lnTo>
                <a:lnTo>
                  <a:pt x="1078619" y="3146517"/>
                </a:lnTo>
                <a:lnTo>
                  <a:pt x="0" y="314651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600"/>
          </a:p>
        </p:txBody>
      </p:sp>
      <p:pic>
        <p:nvPicPr>
          <p:cNvPr id="1028" name="Picture 4" descr="Resultado de imagem para gif matematica bonecos">
            <a:extLst>
              <a:ext uri="{FF2B5EF4-FFF2-40B4-BE49-F238E27FC236}">
                <a16:creationId xmlns:a16="http://schemas.microsoft.com/office/drawing/2014/main" xmlns="" id="{C68D2A6A-8742-4100-B2A1-2471C10C66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0087" y="1704450"/>
            <a:ext cx="2536483" cy="2862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03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6762CE50-31A7-4812-8A4F-E08F7F6FF940}"/>
              </a:ext>
            </a:extLst>
          </p:cNvPr>
          <p:cNvSpPr txBox="1"/>
          <p:nvPr/>
        </p:nvSpPr>
        <p:spPr>
          <a:xfrm>
            <a:off x="675033" y="481670"/>
            <a:ext cx="77939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b="1" dirty="0">
                <a:solidFill>
                  <a:srgbClr val="002060"/>
                </a:solidFill>
              </a:rPr>
              <a:t>Observa o início da sequência de figuras que o Hugo está a construir com círculos.  Nesta sequência, cada figura tem mais círculos do que a figura anterior. </a:t>
            </a:r>
          </a:p>
        </p:txBody>
      </p:sp>
      <p:sp>
        <p:nvSpPr>
          <p:cNvPr id="5" name="Rectângulo 21">
            <a:extLst>
              <a:ext uri="{FF2B5EF4-FFF2-40B4-BE49-F238E27FC236}">
                <a16:creationId xmlns:a16="http://schemas.microsoft.com/office/drawing/2014/main" xmlns="" id="{06253525-4F9D-427A-A352-E19992334D4A}"/>
              </a:ext>
            </a:extLst>
          </p:cNvPr>
          <p:cNvSpPr/>
          <p:nvPr/>
        </p:nvSpPr>
        <p:spPr>
          <a:xfrm>
            <a:off x="2505190" y="1672106"/>
            <a:ext cx="4660010" cy="172819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40DDD40F-3B1A-4600-9A8A-840EB40412E1}"/>
              </a:ext>
            </a:extLst>
          </p:cNvPr>
          <p:cNvSpPr txBox="1"/>
          <p:nvPr/>
        </p:nvSpPr>
        <p:spPr>
          <a:xfrm>
            <a:off x="728335" y="3458440"/>
            <a:ext cx="7793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b="1" dirty="0">
                <a:solidFill>
                  <a:srgbClr val="002060"/>
                </a:solidFill>
              </a:rPr>
              <a:t>O Hugo vai continuar a sequência seguindo o mesmo padrão. </a:t>
            </a:r>
          </a:p>
        </p:txBody>
      </p:sp>
      <p:pic>
        <p:nvPicPr>
          <p:cNvPr id="7" name="Picture 4" descr="C:\Users\Susana\Desktop\areal\Parte2\2.png">
            <a:extLst>
              <a:ext uri="{FF2B5EF4-FFF2-40B4-BE49-F238E27FC236}">
                <a16:creationId xmlns:a16="http://schemas.microsoft.com/office/drawing/2014/main" xmlns="" id="{6D9E884F-BE87-479D-96CF-FD32F9D06A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067" y="1798283"/>
            <a:ext cx="4319759" cy="1691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ângulo 8">
            <a:extLst>
              <a:ext uri="{FF2B5EF4-FFF2-40B4-BE49-F238E27FC236}">
                <a16:creationId xmlns:a16="http://schemas.microsoft.com/office/drawing/2014/main" xmlns="" id="{7C794F90-5D8D-4258-B382-8B2D1090FF16}"/>
              </a:ext>
            </a:extLst>
          </p:cNvPr>
          <p:cNvSpPr/>
          <p:nvPr/>
        </p:nvSpPr>
        <p:spPr>
          <a:xfrm>
            <a:off x="845678" y="4418486"/>
            <a:ext cx="41116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dirty="0">
                <a:solidFill>
                  <a:srgbClr val="C00000"/>
                </a:solidFill>
              </a:rPr>
              <a:t>1. </a:t>
            </a:r>
            <a:r>
              <a:rPr lang="pt-PT" sz="2400" b="1" dirty="0"/>
              <a:t>Completa a tabela seguinte</a:t>
            </a:r>
            <a:r>
              <a:rPr lang="pt-PT" sz="2400" dirty="0"/>
              <a:t>. </a:t>
            </a:r>
          </a:p>
        </p:txBody>
      </p:sp>
      <p:pic>
        <p:nvPicPr>
          <p:cNvPr id="9" name="Picture 5" descr="C:\Users\Susana\Desktop\areal\Parte2\3.png">
            <a:extLst>
              <a:ext uri="{FF2B5EF4-FFF2-40B4-BE49-F238E27FC236}">
                <a16:creationId xmlns:a16="http://schemas.microsoft.com/office/drawing/2014/main" xmlns="" id="{9B5114D1-75B5-4C5D-B1CE-5F9C41CC7F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020" y="4807012"/>
            <a:ext cx="6696744" cy="1210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ixaDeTexto 9">
                <a:extLst>
                  <a:ext uri="{FF2B5EF4-FFF2-40B4-BE49-F238E27FC236}">
                    <a16:creationId xmlns:a16="http://schemas.microsoft.com/office/drawing/2014/main" xmlns="" id="{E18F6030-2DA7-4E17-8890-5392DDCC690B}"/>
                  </a:ext>
                </a:extLst>
              </p:cNvPr>
              <p:cNvSpPr txBox="1"/>
              <p:nvPr/>
            </p:nvSpPr>
            <p:spPr>
              <a:xfrm>
                <a:off x="3635896" y="5464067"/>
                <a:ext cx="5760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 xmlns="">
          <p:sp>
            <p:nvSpPr>
              <p:cNvPr id="10" name="CaixaDeTexto 9">
                <a:extLst>
                  <a:ext uri="{FF2B5EF4-FFF2-40B4-BE49-F238E27FC236}">
                    <a16:creationId xmlns:a16="http://schemas.microsoft.com/office/drawing/2014/main" id="{E18F6030-2DA7-4E17-8890-5392DDCC69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5464067"/>
                <a:ext cx="576064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ângulo 26">
            <a:extLst>
              <a:ext uri="{FF2B5EF4-FFF2-40B4-BE49-F238E27FC236}">
                <a16:creationId xmlns:a16="http://schemas.microsoft.com/office/drawing/2014/main" xmlns="" id="{57A944B0-8CE5-4853-A27D-0C4B3D928EC5}"/>
              </a:ext>
            </a:extLst>
          </p:cNvPr>
          <p:cNvSpPr/>
          <p:nvPr/>
        </p:nvSpPr>
        <p:spPr>
          <a:xfrm>
            <a:off x="539552" y="428179"/>
            <a:ext cx="8064896" cy="612332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xmlns="" id="{0F50C241-AE74-4957-8DF3-F5F2E0EAC32B}"/>
                  </a:ext>
                </a:extLst>
              </p:cNvPr>
              <p:cNvSpPr txBox="1"/>
              <p:nvPr/>
            </p:nvSpPr>
            <p:spPr>
              <a:xfrm>
                <a:off x="4364360" y="5460593"/>
                <a:ext cx="5760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 xmlns="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0F50C241-AE74-4957-8DF3-F5F2E0EAC3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360" y="5460593"/>
                <a:ext cx="576064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ixaDeTexto 12">
                <a:extLst>
                  <a:ext uri="{FF2B5EF4-FFF2-40B4-BE49-F238E27FC236}">
                    <a16:creationId xmlns:a16="http://schemas.microsoft.com/office/drawing/2014/main" xmlns="" id="{1BCBA4BA-1180-4A2E-B674-ED8A07F7B464}"/>
                  </a:ext>
                </a:extLst>
              </p:cNvPr>
              <p:cNvSpPr txBox="1"/>
              <p:nvPr/>
            </p:nvSpPr>
            <p:spPr>
              <a:xfrm>
                <a:off x="5072366" y="5455912"/>
                <a:ext cx="5760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15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 xmlns="">
          <p:sp>
            <p:nvSpPr>
              <p:cNvPr id="13" name="CaixaDeTexto 12">
                <a:extLst>
                  <a:ext uri="{FF2B5EF4-FFF2-40B4-BE49-F238E27FC236}">
                    <a16:creationId xmlns:a16="http://schemas.microsoft.com/office/drawing/2014/main" id="{1BCBA4BA-1180-4A2E-B674-ED8A07F7B4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2366" y="5455912"/>
                <a:ext cx="576064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aixaDeTexto 13">
                <a:extLst>
                  <a:ext uri="{FF2B5EF4-FFF2-40B4-BE49-F238E27FC236}">
                    <a16:creationId xmlns:a16="http://schemas.microsoft.com/office/drawing/2014/main" xmlns="" id="{3A581959-2B1B-495E-A590-C873D06EFB61}"/>
                  </a:ext>
                </a:extLst>
              </p:cNvPr>
              <p:cNvSpPr txBox="1"/>
              <p:nvPr/>
            </p:nvSpPr>
            <p:spPr>
              <a:xfrm>
                <a:off x="5796136" y="5451300"/>
                <a:ext cx="5760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20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 xmlns="">
          <p:sp>
            <p:nvSpPr>
              <p:cNvPr id="14" name="CaixaDeTexto 13">
                <a:extLst>
                  <a:ext uri="{FF2B5EF4-FFF2-40B4-BE49-F238E27FC236}">
                    <a16:creationId xmlns:a16="http://schemas.microsoft.com/office/drawing/2014/main" id="{3A581959-2B1B-495E-A590-C873D06EFB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5451300"/>
                <a:ext cx="576064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ixaDeTexto 14">
                <a:extLst>
                  <a:ext uri="{FF2B5EF4-FFF2-40B4-BE49-F238E27FC236}">
                    <a16:creationId xmlns:a16="http://schemas.microsoft.com/office/drawing/2014/main" xmlns="" id="{1257C2B5-A6E7-4858-B97F-7F912D6EFF09}"/>
                  </a:ext>
                </a:extLst>
              </p:cNvPr>
              <p:cNvSpPr txBox="1"/>
              <p:nvPr/>
            </p:nvSpPr>
            <p:spPr>
              <a:xfrm>
                <a:off x="6516216" y="5451299"/>
                <a:ext cx="5760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25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 xmlns="">
          <p:sp>
            <p:nvSpPr>
              <p:cNvPr id="15" name="CaixaDeTexto 14">
                <a:extLst>
                  <a:ext uri="{FF2B5EF4-FFF2-40B4-BE49-F238E27FC236}">
                    <a16:creationId xmlns:a16="http://schemas.microsoft.com/office/drawing/2014/main" id="{1257C2B5-A6E7-4858-B97F-7F912D6EFF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216" y="5451299"/>
                <a:ext cx="576064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aixaDeTexto 15">
                <a:extLst>
                  <a:ext uri="{FF2B5EF4-FFF2-40B4-BE49-F238E27FC236}">
                    <a16:creationId xmlns:a16="http://schemas.microsoft.com/office/drawing/2014/main" xmlns="" id="{26A435D1-1A37-465E-9D41-260C7E022B58}"/>
                  </a:ext>
                </a:extLst>
              </p:cNvPr>
              <p:cNvSpPr txBox="1"/>
              <p:nvPr/>
            </p:nvSpPr>
            <p:spPr>
              <a:xfrm>
                <a:off x="7226060" y="5460592"/>
                <a:ext cx="5760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30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 xmlns="">
          <p:sp>
            <p:nvSpPr>
              <p:cNvPr id="16" name="CaixaDeTexto 15">
                <a:extLst>
                  <a:ext uri="{FF2B5EF4-FFF2-40B4-BE49-F238E27FC236}">
                    <a16:creationId xmlns:a16="http://schemas.microsoft.com/office/drawing/2014/main" id="{26A435D1-1A37-465E-9D41-260C7E022B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6060" y="5460592"/>
                <a:ext cx="576064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952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8" grpId="0"/>
      <p:bldP spid="10" grpId="0"/>
      <p:bldP spid="11" grpId="0" animBg="1"/>
      <p:bldP spid="12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10BFC00A-BC29-499D-9AA7-F08C1C9D38AA}"/>
              </a:ext>
            </a:extLst>
          </p:cNvPr>
          <p:cNvSpPr txBox="1"/>
          <p:nvPr/>
        </p:nvSpPr>
        <p:spPr>
          <a:xfrm>
            <a:off x="606152" y="434040"/>
            <a:ext cx="7782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>
                <a:solidFill>
                  <a:srgbClr val="C00000"/>
                </a:solidFill>
              </a:rPr>
              <a:t>2</a:t>
            </a:r>
            <a:r>
              <a:rPr lang="pt-PT" sz="2400" b="1" dirty="0">
                <a:solidFill>
                  <a:srgbClr val="C00000"/>
                </a:solidFill>
              </a:rPr>
              <a:t>. </a:t>
            </a:r>
            <a:r>
              <a:rPr lang="pt-PT" sz="2400" b="1" dirty="0"/>
              <a:t>Indica uma lei de formação que te permite obter o número de círculos de uma figura a partir do número de círculos da figura anterior. </a:t>
            </a:r>
          </a:p>
        </p:txBody>
      </p:sp>
      <p:sp>
        <p:nvSpPr>
          <p:cNvPr id="5" name="Rectângulo 26">
            <a:extLst>
              <a:ext uri="{FF2B5EF4-FFF2-40B4-BE49-F238E27FC236}">
                <a16:creationId xmlns:a16="http://schemas.microsoft.com/office/drawing/2014/main" xmlns="" id="{13B55041-2F94-44C3-92A1-70FFF6315DBD}"/>
              </a:ext>
            </a:extLst>
          </p:cNvPr>
          <p:cNvSpPr/>
          <p:nvPr/>
        </p:nvSpPr>
        <p:spPr>
          <a:xfrm>
            <a:off x="593337" y="434040"/>
            <a:ext cx="8064896" cy="571085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5A2336B2-2792-4D27-83B8-C43DE97EF1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75390"/>
              </p:ext>
            </p:extLst>
          </p:nvPr>
        </p:nvGraphicFramePr>
        <p:xfrm>
          <a:off x="703622" y="1649894"/>
          <a:ext cx="7736755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367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pt-PT" sz="2200" b="1" dirty="0">
                          <a:solidFill>
                            <a:srgbClr val="C00000"/>
                          </a:solidFill>
                        </a:rPr>
                        <a:t>Resposta:</a:t>
                      </a:r>
                      <a:endParaRPr lang="pt-PT" sz="22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AD9C2357-26BC-4958-8A43-2038FD98A33F}"/>
              </a:ext>
            </a:extLst>
          </p:cNvPr>
          <p:cNvSpPr txBox="1"/>
          <p:nvPr/>
        </p:nvSpPr>
        <p:spPr>
          <a:xfrm>
            <a:off x="683568" y="2145363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/>
              <a:t>Cada figura tem mais cinco círculos do que a figura anterior.</a:t>
            </a:r>
          </a:p>
        </p:txBody>
      </p:sp>
      <p:grpSp>
        <p:nvGrpSpPr>
          <p:cNvPr id="8" name="Grupo 1">
            <a:extLst>
              <a:ext uri="{FF2B5EF4-FFF2-40B4-BE49-F238E27FC236}">
                <a16:creationId xmlns:a16="http://schemas.microsoft.com/office/drawing/2014/main" xmlns="" id="{8734A52B-765B-4DE6-A0A4-ADC48BDD92B2}"/>
              </a:ext>
            </a:extLst>
          </p:cNvPr>
          <p:cNvGrpSpPr/>
          <p:nvPr/>
        </p:nvGrpSpPr>
        <p:grpSpPr>
          <a:xfrm>
            <a:off x="1187624" y="2627611"/>
            <a:ext cx="6696744" cy="1210666"/>
            <a:chOff x="1754436" y="2794398"/>
            <a:chExt cx="6696744" cy="1210666"/>
          </a:xfrm>
        </p:grpSpPr>
        <p:pic>
          <p:nvPicPr>
            <p:cNvPr id="9" name="Picture 5" descr="C:\Users\Susana\Desktop\areal\Parte2\3.png">
              <a:extLst>
                <a:ext uri="{FF2B5EF4-FFF2-40B4-BE49-F238E27FC236}">
                  <a16:creationId xmlns:a16="http://schemas.microsoft.com/office/drawing/2014/main" xmlns="" id="{A84366F6-399A-44E2-8561-A274685446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4436" y="2794398"/>
              <a:ext cx="6696744" cy="12106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CaixaDeTexto 9">
                  <a:extLst>
                    <a:ext uri="{FF2B5EF4-FFF2-40B4-BE49-F238E27FC236}">
                      <a16:creationId xmlns:a16="http://schemas.microsoft.com/office/drawing/2014/main" xmlns="" id="{14E115B6-4F4E-4451-A3A7-96EFC2F6CB3D}"/>
                    </a:ext>
                  </a:extLst>
                </p:cNvPr>
                <p:cNvSpPr txBox="1"/>
                <p:nvPr/>
              </p:nvSpPr>
              <p:spPr>
                <a:xfrm>
                  <a:off x="3999626" y="3386695"/>
                  <a:ext cx="57606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sz="2400" b="0" i="1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pt-PT" sz="2400" dirty="0"/>
                </a:p>
              </p:txBody>
            </p:sp>
          </mc:Choice>
          <mc:Fallback xmlns="">
            <p:sp>
              <p:nvSpPr>
                <p:cNvPr id="11" name="CaixaDeTexto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99626" y="3386695"/>
                  <a:ext cx="576064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CaixaDeTexto 10">
                  <a:extLst>
                    <a:ext uri="{FF2B5EF4-FFF2-40B4-BE49-F238E27FC236}">
                      <a16:creationId xmlns:a16="http://schemas.microsoft.com/office/drawing/2014/main" xmlns="" id="{86FD955B-0150-420B-ABF7-E1BBA68E7A00}"/>
                    </a:ext>
                  </a:extLst>
                </p:cNvPr>
                <p:cNvSpPr txBox="1"/>
                <p:nvPr/>
              </p:nvSpPr>
              <p:spPr>
                <a:xfrm>
                  <a:off x="4728090" y="3383221"/>
                  <a:ext cx="57606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sz="2400" b="0" i="1" smtClean="0">
                            <a:latin typeface="Cambria Math"/>
                          </a:rPr>
                          <m:t>10</m:t>
                        </m:r>
                      </m:oMath>
                    </m:oMathPara>
                  </a14:m>
                  <a:endParaRPr lang="pt-PT" sz="2400" dirty="0"/>
                </a:p>
              </p:txBody>
            </p:sp>
          </mc:Choice>
          <mc:Fallback xmlns="">
            <p:sp>
              <p:nvSpPr>
                <p:cNvPr id="12" name="CaixaDeTexto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28090" y="3383221"/>
                  <a:ext cx="576064" cy="46166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CaixaDeTexto 11">
                  <a:extLst>
                    <a:ext uri="{FF2B5EF4-FFF2-40B4-BE49-F238E27FC236}">
                      <a16:creationId xmlns:a16="http://schemas.microsoft.com/office/drawing/2014/main" xmlns="" id="{A4D6C926-F466-4BAB-BBF5-E27D77DC2F28}"/>
                    </a:ext>
                  </a:extLst>
                </p:cNvPr>
                <p:cNvSpPr txBox="1"/>
                <p:nvPr/>
              </p:nvSpPr>
              <p:spPr>
                <a:xfrm>
                  <a:off x="5436096" y="3378540"/>
                  <a:ext cx="57606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sz="2400" b="0" i="1" smtClean="0">
                            <a:latin typeface="Cambria Math"/>
                          </a:rPr>
                          <m:t>15</m:t>
                        </m:r>
                      </m:oMath>
                    </m:oMathPara>
                  </a14:m>
                  <a:endParaRPr lang="pt-PT" sz="2400" dirty="0"/>
                </a:p>
              </p:txBody>
            </p:sp>
          </mc:Choice>
          <mc:Fallback xmlns="">
            <p:sp>
              <p:nvSpPr>
                <p:cNvPr id="13" name="CaixaDeTexto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36096" y="3378540"/>
                  <a:ext cx="576064" cy="46166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CaixaDeTexto 12">
                  <a:extLst>
                    <a:ext uri="{FF2B5EF4-FFF2-40B4-BE49-F238E27FC236}">
                      <a16:creationId xmlns:a16="http://schemas.microsoft.com/office/drawing/2014/main" xmlns="" id="{09571654-6E4A-4DF3-94DC-E5DE3366221A}"/>
                    </a:ext>
                  </a:extLst>
                </p:cNvPr>
                <p:cNvSpPr txBox="1"/>
                <p:nvPr/>
              </p:nvSpPr>
              <p:spPr>
                <a:xfrm>
                  <a:off x="6159866" y="3373928"/>
                  <a:ext cx="57606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sz="2400" b="0" i="1" smtClean="0">
                            <a:latin typeface="Cambria Math"/>
                          </a:rPr>
                          <m:t>20</m:t>
                        </m:r>
                      </m:oMath>
                    </m:oMathPara>
                  </a14:m>
                  <a:endParaRPr lang="pt-PT" sz="2400" dirty="0"/>
                </a:p>
              </p:txBody>
            </p:sp>
          </mc:Choice>
          <mc:Fallback xmlns="">
            <p:sp>
              <p:nvSpPr>
                <p:cNvPr id="14" name="CaixaDeTexto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59866" y="3373928"/>
                  <a:ext cx="576064" cy="46166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CaixaDeTexto 13">
                  <a:extLst>
                    <a:ext uri="{FF2B5EF4-FFF2-40B4-BE49-F238E27FC236}">
                      <a16:creationId xmlns:a16="http://schemas.microsoft.com/office/drawing/2014/main" xmlns="" id="{173F2A63-4BF1-4956-96FC-9DE79671ECEF}"/>
                    </a:ext>
                  </a:extLst>
                </p:cNvPr>
                <p:cNvSpPr txBox="1"/>
                <p:nvPr/>
              </p:nvSpPr>
              <p:spPr>
                <a:xfrm>
                  <a:off x="6879946" y="3373927"/>
                  <a:ext cx="57606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sz="2400" b="0" i="1" smtClean="0">
                            <a:latin typeface="Cambria Math"/>
                          </a:rPr>
                          <m:t>25</m:t>
                        </m:r>
                      </m:oMath>
                    </m:oMathPara>
                  </a14:m>
                  <a:endParaRPr lang="pt-PT" sz="2400" dirty="0"/>
                </a:p>
              </p:txBody>
            </p:sp>
          </mc:Choice>
          <mc:Fallback xmlns="">
            <p:sp>
              <p:nvSpPr>
                <p:cNvPr id="15" name="CaixaDeTexto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79946" y="3373927"/>
                  <a:ext cx="576064" cy="461665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CaixaDeTexto 14">
                  <a:extLst>
                    <a:ext uri="{FF2B5EF4-FFF2-40B4-BE49-F238E27FC236}">
                      <a16:creationId xmlns:a16="http://schemas.microsoft.com/office/drawing/2014/main" xmlns="" id="{AAEA7ABD-0A0F-4880-A5D7-ECE70A093143}"/>
                    </a:ext>
                  </a:extLst>
                </p:cNvPr>
                <p:cNvSpPr txBox="1"/>
                <p:nvPr/>
              </p:nvSpPr>
              <p:spPr>
                <a:xfrm>
                  <a:off x="7589790" y="3383220"/>
                  <a:ext cx="57606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sz="2400" b="0" i="1" smtClean="0">
                            <a:latin typeface="Cambria Math"/>
                          </a:rPr>
                          <m:t>30</m:t>
                        </m:r>
                      </m:oMath>
                    </m:oMathPara>
                  </a14:m>
                  <a:endParaRPr lang="pt-PT" sz="2400" dirty="0"/>
                </a:p>
              </p:txBody>
            </p:sp>
          </mc:Choice>
          <mc:Fallback xmlns="">
            <p:sp>
              <p:nvSpPr>
                <p:cNvPr id="16" name="CaixaDeTexto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89790" y="3383220"/>
                  <a:ext cx="576064" cy="461665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aixaDeTexto 15">
                <a:extLst>
                  <a:ext uri="{FF2B5EF4-FFF2-40B4-BE49-F238E27FC236}">
                    <a16:creationId xmlns:a16="http://schemas.microsoft.com/office/drawing/2014/main" xmlns="" id="{3F85B588-CC66-40F1-BD37-5214CC9BDBC8}"/>
                  </a:ext>
                </a:extLst>
              </p:cNvPr>
              <p:cNvSpPr txBox="1"/>
              <p:nvPr/>
            </p:nvSpPr>
            <p:spPr>
              <a:xfrm>
                <a:off x="1753157" y="4931107"/>
                <a:ext cx="35426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solidFill>
                            <a:srgbClr val="DA1C5C"/>
                          </a:solidFill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pt-PT" dirty="0">
                  <a:solidFill>
                    <a:srgbClr val="DA1C5C"/>
                  </a:solidFill>
                </a:endParaRPr>
              </a:p>
            </p:txBody>
          </p:sp>
        </mc:Choice>
        <mc:Fallback xmlns="">
          <p:sp>
            <p:nvSpPr>
              <p:cNvPr id="16" name="CaixaDeTexto 15">
                <a:extLst>
                  <a:ext uri="{FF2B5EF4-FFF2-40B4-BE49-F238E27FC236}">
                    <a16:creationId xmlns:a16="http://schemas.microsoft.com/office/drawing/2014/main" id="{3F85B588-CC66-40F1-BD37-5214CC9BDB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3157" y="4931107"/>
                <a:ext cx="354264" cy="276999"/>
              </a:xfrm>
              <a:prstGeom prst="rect">
                <a:avLst/>
              </a:prstGeom>
              <a:blipFill>
                <a:blip r:embed="rId12"/>
                <a:stretch>
                  <a:fillRect l="-13793" r="-17241" b="-888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aixaDeTexto 16">
                <a:extLst>
                  <a:ext uri="{FF2B5EF4-FFF2-40B4-BE49-F238E27FC236}">
                    <a16:creationId xmlns:a16="http://schemas.microsoft.com/office/drawing/2014/main" xmlns="" id="{AAAC7382-70FC-4EF1-BA0E-46EAAC93EFCF}"/>
                  </a:ext>
                </a:extLst>
              </p:cNvPr>
              <p:cNvSpPr txBox="1"/>
              <p:nvPr/>
            </p:nvSpPr>
            <p:spPr>
              <a:xfrm>
                <a:off x="2712829" y="4968880"/>
                <a:ext cx="35426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solidFill>
                            <a:srgbClr val="DA1C5C"/>
                          </a:solidFill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pt-PT" dirty="0">
                  <a:solidFill>
                    <a:srgbClr val="DA1C5C"/>
                  </a:solidFill>
                </a:endParaRPr>
              </a:p>
            </p:txBody>
          </p:sp>
        </mc:Choice>
        <mc:Fallback xmlns="">
          <p:sp>
            <p:nvSpPr>
              <p:cNvPr id="17" name="CaixaDeTexto 16">
                <a:extLst>
                  <a:ext uri="{FF2B5EF4-FFF2-40B4-BE49-F238E27FC236}">
                    <a16:creationId xmlns:a16="http://schemas.microsoft.com/office/drawing/2014/main" id="{AAAC7382-70FC-4EF1-BA0E-46EAAC93EF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2829" y="4968880"/>
                <a:ext cx="354264" cy="276999"/>
              </a:xfrm>
              <a:prstGeom prst="rect">
                <a:avLst/>
              </a:prstGeom>
              <a:blipFill>
                <a:blip r:embed="rId13"/>
                <a:stretch>
                  <a:fillRect l="-12069" r="-17241" b="-652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xmlns="" id="{A0837226-3F71-485F-9868-DC2BD511A019}"/>
                  </a:ext>
                </a:extLst>
              </p:cNvPr>
              <p:cNvSpPr txBox="1"/>
              <p:nvPr/>
            </p:nvSpPr>
            <p:spPr>
              <a:xfrm>
                <a:off x="3608463" y="4990890"/>
                <a:ext cx="35426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solidFill>
                            <a:srgbClr val="DA1C5C"/>
                          </a:solidFill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pt-PT" dirty="0">
                  <a:solidFill>
                    <a:srgbClr val="DA1C5C"/>
                  </a:solidFill>
                </a:endParaRPr>
              </a:p>
            </p:txBody>
          </p:sp>
        </mc:Choice>
        <mc:Fallback xmlns=""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A0837226-3F71-485F-9868-DC2BD511A0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8463" y="4990890"/>
                <a:ext cx="354264" cy="276999"/>
              </a:xfrm>
              <a:prstGeom prst="rect">
                <a:avLst/>
              </a:prstGeom>
              <a:blipFill>
                <a:blip r:embed="rId14"/>
                <a:stretch>
                  <a:fillRect l="-13793" r="-17241" b="-888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aixaDeTexto 18">
                <a:extLst>
                  <a:ext uri="{FF2B5EF4-FFF2-40B4-BE49-F238E27FC236}">
                    <a16:creationId xmlns:a16="http://schemas.microsoft.com/office/drawing/2014/main" xmlns="" id="{8120453B-5768-4534-A766-6A8F28CF941F}"/>
                  </a:ext>
                </a:extLst>
              </p:cNvPr>
              <p:cNvSpPr txBox="1"/>
              <p:nvPr/>
            </p:nvSpPr>
            <p:spPr>
              <a:xfrm>
                <a:off x="4449310" y="4990891"/>
                <a:ext cx="2901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solidFill>
                          <a:srgbClr val="DA1C5C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pt-PT" dirty="0">
                    <a:solidFill>
                      <a:srgbClr val="DA1C5C"/>
                    </a:solidFill>
                  </a:rPr>
                  <a:t>5</a:t>
                </a:r>
              </a:p>
            </p:txBody>
          </p:sp>
        </mc:Choice>
        <mc:Fallback xmlns="">
          <p:sp>
            <p:nvSpPr>
              <p:cNvPr id="19" name="CaixaDeTexto 18">
                <a:extLst>
                  <a:ext uri="{FF2B5EF4-FFF2-40B4-BE49-F238E27FC236}">
                    <a16:creationId xmlns:a16="http://schemas.microsoft.com/office/drawing/2014/main" id="{8120453B-5768-4534-A766-6A8F28CF94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9310" y="4990891"/>
                <a:ext cx="290144" cy="276999"/>
              </a:xfrm>
              <a:prstGeom prst="rect">
                <a:avLst/>
              </a:prstGeom>
              <a:blipFill>
                <a:blip r:embed="rId15"/>
                <a:stretch>
                  <a:fillRect l="-27660" t="-28889" r="-48936" b="-5111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ixaDeTexto 19">
                <a:extLst>
                  <a:ext uri="{FF2B5EF4-FFF2-40B4-BE49-F238E27FC236}">
                    <a16:creationId xmlns:a16="http://schemas.microsoft.com/office/drawing/2014/main" xmlns="" id="{00407D78-A496-443B-AE5D-A4BA7AF85E17}"/>
                  </a:ext>
                </a:extLst>
              </p:cNvPr>
              <p:cNvSpPr txBox="1"/>
              <p:nvPr/>
            </p:nvSpPr>
            <p:spPr>
              <a:xfrm>
                <a:off x="5320049" y="4990891"/>
                <a:ext cx="29014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solidFill>
                          <a:srgbClr val="DA1C5C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pt-PT" dirty="0">
                    <a:solidFill>
                      <a:srgbClr val="DA1C5C"/>
                    </a:solidFill>
                  </a:rPr>
                  <a:t>5</a:t>
                </a:r>
              </a:p>
            </p:txBody>
          </p:sp>
        </mc:Choice>
        <mc:Fallback xmlns="">
          <p:sp>
            <p:nvSpPr>
              <p:cNvPr id="20" name="CaixaDeTexto 19">
                <a:extLst>
                  <a:ext uri="{FF2B5EF4-FFF2-40B4-BE49-F238E27FC236}">
                    <a16:creationId xmlns:a16="http://schemas.microsoft.com/office/drawing/2014/main" id="{00407D78-A496-443B-AE5D-A4BA7AF85E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0049" y="4990891"/>
                <a:ext cx="290144" cy="276999"/>
              </a:xfrm>
              <a:prstGeom prst="rect">
                <a:avLst/>
              </a:prstGeom>
              <a:blipFill>
                <a:blip r:embed="rId16"/>
                <a:stretch>
                  <a:fillRect l="-27660" t="-28889" r="-48936" b="-5111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xmlns="" id="{00A01F6A-5B65-459D-8B49-51FEA3AF2C66}"/>
                  </a:ext>
                </a:extLst>
              </p:cNvPr>
              <p:cNvSpPr txBox="1"/>
              <p:nvPr/>
            </p:nvSpPr>
            <p:spPr>
              <a:xfrm>
                <a:off x="6240730" y="4985896"/>
                <a:ext cx="2901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solidFill>
                          <a:srgbClr val="DA1C5C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pt-PT" dirty="0">
                    <a:solidFill>
                      <a:srgbClr val="DA1C5C"/>
                    </a:solidFill>
                  </a:rPr>
                  <a:t>5</a:t>
                </a:r>
              </a:p>
            </p:txBody>
          </p:sp>
        </mc:Choice>
        <mc:Fallback xmlns="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00A01F6A-5B65-459D-8B49-51FEA3AF2C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0730" y="4985896"/>
                <a:ext cx="290144" cy="276999"/>
              </a:xfrm>
              <a:prstGeom prst="rect">
                <a:avLst/>
              </a:prstGeom>
              <a:blipFill>
                <a:blip r:embed="rId17"/>
                <a:stretch>
                  <a:fillRect l="-27660" t="-28889" r="-48936" b="-5111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Seta curvada para cima 7">
            <a:extLst>
              <a:ext uri="{FF2B5EF4-FFF2-40B4-BE49-F238E27FC236}">
                <a16:creationId xmlns:a16="http://schemas.microsoft.com/office/drawing/2014/main" xmlns="" id="{6784784E-9470-4EF1-8996-75F8575FED00}"/>
              </a:ext>
            </a:extLst>
          </p:cNvPr>
          <p:cNvSpPr/>
          <p:nvPr/>
        </p:nvSpPr>
        <p:spPr>
          <a:xfrm>
            <a:off x="1671653" y="4542241"/>
            <a:ext cx="636587" cy="290066"/>
          </a:xfrm>
          <a:prstGeom prst="curvedUpArrow">
            <a:avLst/>
          </a:prstGeom>
          <a:solidFill>
            <a:srgbClr val="DA1C5C"/>
          </a:solidFill>
          <a:ln>
            <a:solidFill>
              <a:srgbClr val="DA1C5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23" name="Seta curvada para cima 44">
            <a:extLst>
              <a:ext uri="{FF2B5EF4-FFF2-40B4-BE49-F238E27FC236}">
                <a16:creationId xmlns:a16="http://schemas.microsoft.com/office/drawing/2014/main" xmlns="" id="{C747B411-D307-4736-9B17-BA30C05C67F7}"/>
              </a:ext>
            </a:extLst>
          </p:cNvPr>
          <p:cNvSpPr/>
          <p:nvPr/>
        </p:nvSpPr>
        <p:spPr>
          <a:xfrm>
            <a:off x="2643903" y="4542241"/>
            <a:ext cx="636587" cy="290066"/>
          </a:xfrm>
          <a:prstGeom prst="curvedUpArrow">
            <a:avLst/>
          </a:prstGeom>
          <a:solidFill>
            <a:srgbClr val="DA1C5C"/>
          </a:solidFill>
          <a:ln>
            <a:solidFill>
              <a:srgbClr val="DA1C5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24" name="Seta curvada para cima 45">
            <a:extLst>
              <a:ext uri="{FF2B5EF4-FFF2-40B4-BE49-F238E27FC236}">
                <a16:creationId xmlns:a16="http://schemas.microsoft.com/office/drawing/2014/main" xmlns="" id="{81D3727D-DE1A-4B0C-91DF-B7640B8C2FE1}"/>
              </a:ext>
            </a:extLst>
          </p:cNvPr>
          <p:cNvSpPr/>
          <p:nvPr/>
        </p:nvSpPr>
        <p:spPr>
          <a:xfrm>
            <a:off x="3484828" y="4580915"/>
            <a:ext cx="636587" cy="290066"/>
          </a:xfrm>
          <a:prstGeom prst="curvedUpArrow">
            <a:avLst/>
          </a:prstGeom>
          <a:solidFill>
            <a:srgbClr val="DA1C5C"/>
          </a:solidFill>
          <a:ln>
            <a:solidFill>
              <a:srgbClr val="DA1C5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25" name="Seta curvada para cima 46">
            <a:extLst>
              <a:ext uri="{FF2B5EF4-FFF2-40B4-BE49-F238E27FC236}">
                <a16:creationId xmlns:a16="http://schemas.microsoft.com/office/drawing/2014/main" xmlns="" id="{72796246-55E0-4A2F-A38E-4594AFD5952A}"/>
              </a:ext>
            </a:extLst>
          </p:cNvPr>
          <p:cNvSpPr/>
          <p:nvPr/>
        </p:nvSpPr>
        <p:spPr>
          <a:xfrm>
            <a:off x="4275188" y="4589260"/>
            <a:ext cx="636587" cy="290066"/>
          </a:xfrm>
          <a:prstGeom prst="curvedUpArrow">
            <a:avLst/>
          </a:prstGeom>
          <a:solidFill>
            <a:srgbClr val="DA1C5C"/>
          </a:solidFill>
          <a:ln>
            <a:solidFill>
              <a:srgbClr val="DA1C5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26" name="Seta curvada para cima 47">
            <a:extLst>
              <a:ext uri="{FF2B5EF4-FFF2-40B4-BE49-F238E27FC236}">
                <a16:creationId xmlns:a16="http://schemas.microsoft.com/office/drawing/2014/main" xmlns="" id="{DA9F0B52-C8DA-4F6C-B78B-13F16801DE76}"/>
              </a:ext>
            </a:extLst>
          </p:cNvPr>
          <p:cNvSpPr/>
          <p:nvPr/>
        </p:nvSpPr>
        <p:spPr>
          <a:xfrm>
            <a:off x="5150959" y="4600209"/>
            <a:ext cx="636587" cy="290066"/>
          </a:xfrm>
          <a:prstGeom prst="curvedUpArrow">
            <a:avLst/>
          </a:prstGeom>
          <a:solidFill>
            <a:srgbClr val="DA1C5C"/>
          </a:solidFill>
          <a:ln>
            <a:solidFill>
              <a:srgbClr val="DA1C5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27" name="Seta curvada para cima 48">
            <a:extLst>
              <a:ext uri="{FF2B5EF4-FFF2-40B4-BE49-F238E27FC236}">
                <a16:creationId xmlns:a16="http://schemas.microsoft.com/office/drawing/2014/main" xmlns="" id="{2ECEF55B-B315-4724-8DD2-6B3979B28972}"/>
              </a:ext>
            </a:extLst>
          </p:cNvPr>
          <p:cNvSpPr/>
          <p:nvPr/>
        </p:nvSpPr>
        <p:spPr>
          <a:xfrm>
            <a:off x="5994840" y="4624795"/>
            <a:ext cx="636587" cy="290066"/>
          </a:xfrm>
          <a:prstGeom prst="curvedUpArrow">
            <a:avLst/>
          </a:prstGeom>
          <a:solidFill>
            <a:srgbClr val="DA1C5C"/>
          </a:solidFill>
          <a:ln>
            <a:solidFill>
              <a:srgbClr val="DA1C5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xmlns="" id="{578DC0BB-4FAE-48EF-A771-8DC81A74F8A5}"/>
                  </a:ext>
                </a:extLst>
              </p:cNvPr>
              <p:cNvSpPr txBox="1"/>
              <p:nvPr/>
            </p:nvSpPr>
            <p:spPr>
              <a:xfrm>
                <a:off x="1514309" y="4194317"/>
                <a:ext cx="2388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pt-PT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578DC0BB-4FAE-48EF-A771-8DC81A74F8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4309" y="4194317"/>
                <a:ext cx="238848" cy="369332"/>
              </a:xfrm>
              <a:prstGeom prst="rect">
                <a:avLst/>
              </a:prstGeom>
              <a:blipFill>
                <a:blip r:embed="rId18"/>
                <a:stretch>
                  <a:fillRect l="-30000" r="-32500" b="-819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xmlns="" id="{E392DDEC-B895-447B-995E-79DAC48CD804}"/>
                  </a:ext>
                </a:extLst>
              </p:cNvPr>
              <p:cNvSpPr txBox="1"/>
              <p:nvPr/>
            </p:nvSpPr>
            <p:spPr>
              <a:xfrm>
                <a:off x="2292457" y="4194317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pt-PT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E392DDEC-B895-447B-995E-79DAC48CD8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2457" y="4194317"/>
                <a:ext cx="408766" cy="369332"/>
              </a:xfrm>
              <a:prstGeom prst="rect">
                <a:avLst/>
              </a:prstGeom>
              <a:blipFill>
                <a:blip r:embed="rId19"/>
                <a:stretch>
                  <a:fillRect l="-16418" r="-19403" b="-655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aixaDeTexto 29">
                <a:extLst>
                  <a:ext uri="{FF2B5EF4-FFF2-40B4-BE49-F238E27FC236}">
                    <a16:creationId xmlns:a16="http://schemas.microsoft.com/office/drawing/2014/main" xmlns="" id="{8439E778-E7BF-4791-9F9C-23AB9E4D6FE1}"/>
                  </a:ext>
                </a:extLst>
              </p:cNvPr>
              <p:cNvSpPr txBox="1"/>
              <p:nvPr/>
            </p:nvSpPr>
            <p:spPr>
              <a:xfrm>
                <a:off x="3174802" y="4194317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pt-PT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CaixaDeTexto 29">
                <a:extLst>
                  <a:ext uri="{FF2B5EF4-FFF2-40B4-BE49-F238E27FC236}">
                    <a16:creationId xmlns:a16="http://schemas.microsoft.com/office/drawing/2014/main" id="{8439E778-E7BF-4791-9F9C-23AB9E4D6F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4802" y="4194317"/>
                <a:ext cx="408766" cy="369332"/>
              </a:xfrm>
              <a:prstGeom prst="rect">
                <a:avLst/>
              </a:prstGeom>
              <a:blipFill>
                <a:blip r:embed="rId20"/>
                <a:stretch>
                  <a:fillRect l="-19403" r="-19403" b="-819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xmlns="" id="{6E830CB9-60F4-47FF-96C3-6E1FA8F11086}"/>
                  </a:ext>
                </a:extLst>
              </p:cNvPr>
              <p:cNvSpPr txBox="1"/>
              <p:nvPr/>
            </p:nvSpPr>
            <p:spPr>
              <a:xfrm>
                <a:off x="3956895" y="4208263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20</m:t>
                      </m:r>
                    </m:oMath>
                  </m:oMathPara>
                </a14:m>
                <a:endParaRPr lang="pt-PT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6E830CB9-60F4-47FF-96C3-6E1FA8F110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6895" y="4208263"/>
                <a:ext cx="408766" cy="369332"/>
              </a:xfrm>
              <a:prstGeom prst="rect">
                <a:avLst/>
              </a:prstGeom>
              <a:blipFill>
                <a:blip r:embed="rId21"/>
                <a:stretch>
                  <a:fillRect l="-16418" r="-19403" b="-655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aixaDeTexto 31">
                <a:extLst>
                  <a:ext uri="{FF2B5EF4-FFF2-40B4-BE49-F238E27FC236}">
                    <a16:creationId xmlns:a16="http://schemas.microsoft.com/office/drawing/2014/main" xmlns="" id="{9CE4A6B7-3467-4776-AD1B-0BBB1C3496AD}"/>
                  </a:ext>
                </a:extLst>
              </p:cNvPr>
              <p:cNvSpPr txBox="1"/>
              <p:nvPr/>
            </p:nvSpPr>
            <p:spPr>
              <a:xfrm>
                <a:off x="4839240" y="4219928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pt-PT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CaixaDeTexto 31">
                <a:extLst>
                  <a:ext uri="{FF2B5EF4-FFF2-40B4-BE49-F238E27FC236}">
                    <a16:creationId xmlns:a16="http://schemas.microsoft.com/office/drawing/2014/main" id="{9CE4A6B7-3467-4776-AD1B-0BBB1C3496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9240" y="4219928"/>
                <a:ext cx="408766" cy="369332"/>
              </a:xfrm>
              <a:prstGeom prst="rect">
                <a:avLst/>
              </a:prstGeom>
              <a:blipFill>
                <a:blip r:embed="rId22"/>
                <a:stretch>
                  <a:fillRect l="-19403" r="-19403" b="-819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xmlns="" id="{DB07E05F-AC46-47C3-84AF-C609B85888A6}"/>
                  </a:ext>
                </a:extLst>
              </p:cNvPr>
              <p:cNvSpPr txBox="1"/>
              <p:nvPr/>
            </p:nvSpPr>
            <p:spPr>
              <a:xfrm>
                <a:off x="5685268" y="4248336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30</m:t>
                      </m:r>
                    </m:oMath>
                  </m:oMathPara>
                </a14:m>
                <a:endParaRPr lang="pt-PT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DB07E05F-AC46-47C3-84AF-C609B85888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5268" y="4248336"/>
                <a:ext cx="408766" cy="369332"/>
              </a:xfrm>
              <a:prstGeom prst="rect">
                <a:avLst/>
              </a:prstGeom>
              <a:blipFill>
                <a:blip r:embed="rId23"/>
                <a:stretch>
                  <a:fillRect l="-17910" r="-17910" b="-666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xmlns="" id="{5148BF65-210C-4FE1-A03C-972988C17C04}"/>
                  </a:ext>
                </a:extLst>
              </p:cNvPr>
              <p:cNvSpPr txBox="1"/>
              <p:nvPr/>
            </p:nvSpPr>
            <p:spPr>
              <a:xfrm>
                <a:off x="6601166" y="4173761"/>
                <a:ext cx="375103" cy="461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3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pt-PT" sz="3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id="{5148BF65-210C-4FE1-A03C-972988C17C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1166" y="4173761"/>
                <a:ext cx="375103" cy="461665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785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  <p:bldP spid="17" grpId="0"/>
      <p:bldP spid="18" grpId="0"/>
      <p:bldP spid="19" grpId="0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xmlns="" id="{96C160BD-8932-4A0B-82AB-B4E38DAAAA47}"/>
                  </a:ext>
                </a:extLst>
              </p:cNvPr>
              <p:cNvSpPr txBox="1"/>
              <p:nvPr/>
            </p:nvSpPr>
            <p:spPr>
              <a:xfrm>
                <a:off x="481709" y="411240"/>
                <a:ext cx="804348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PT" sz="2400" dirty="0">
                    <a:solidFill>
                      <a:srgbClr val="C00000"/>
                    </a:solidFill>
                  </a:rPr>
                  <a:t>3. </a:t>
                </a:r>
                <a:r>
                  <a:rPr lang="pt-PT" sz="2400" b="1" dirty="0"/>
                  <a:t>Haverá alguma figura com  </a:t>
                </a:r>
                <a14:m>
                  <m:oMath xmlns:m="http://schemas.openxmlformats.org/officeDocument/2006/math">
                    <m:r>
                      <a:rPr lang="pt-PT" sz="2400" b="1" i="1" dirty="0">
                        <a:latin typeface="Cambria Math"/>
                      </a:rPr>
                      <m:t>𝟏𝟐𝟒</m:t>
                    </m:r>
                  </m:oMath>
                </a14:m>
                <a:r>
                  <a:rPr lang="pt-PT" sz="2400" b="1" dirty="0"/>
                  <a:t>  círculos? Justifica a tua resposta. </a:t>
                </a:r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96C160BD-8932-4A0B-82AB-B4E38DAAAA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709" y="411240"/>
                <a:ext cx="8043480" cy="830997"/>
              </a:xfrm>
              <a:prstGeom prst="rect">
                <a:avLst/>
              </a:prstGeom>
              <a:blipFill>
                <a:blip r:embed="rId2"/>
                <a:stretch>
                  <a:fillRect l="-1137" t="-5839" r="-1213" b="-1532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ângulo 26">
            <a:extLst>
              <a:ext uri="{FF2B5EF4-FFF2-40B4-BE49-F238E27FC236}">
                <a16:creationId xmlns:a16="http://schemas.microsoft.com/office/drawing/2014/main" xmlns="" id="{A39DE50D-8154-483C-B6B5-1562EC8618C1}"/>
              </a:ext>
            </a:extLst>
          </p:cNvPr>
          <p:cNvSpPr/>
          <p:nvPr/>
        </p:nvSpPr>
        <p:spPr>
          <a:xfrm>
            <a:off x="471001" y="322574"/>
            <a:ext cx="8064896" cy="612418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0F7BC0F3-8934-4679-AAF4-527512A516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592445"/>
              </p:ext>
            </p:extLst>
          </p:nvPr>
        </p:nvGraphicFramePr>
        <p:xfrm>
          <a:off x="635674" y="1413245"/>
          <a:ext cx="7794369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43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200" b="1" dirty="0">
                          <a:solidFill>
                            <a:srgbClr val="C00000"/>
                          </a:solidFill>
                        </a:rPr>
                        <a:t>Resposta:</a:t>
                      </a:r>
                      <a:endParaRPr lang="pt-PT" sz="22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xmlns="" id="{53F4DBB5-0FA1-4532-81AE-0E2D649BD02C}"/>
                  </a:ext>
                </a:extLst>
              </p:cNvPr>
              <p:cNvSpPr txBox="1"/>
              <p:nvPr/>
            </p:nvSpPr>
            <p:spPr>
              <a:xfrm>
                <a:off x="577528" y="2008019"/>
                <a:ext cx="770485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PT" sz="2400" dirty="0"/>
                  <a:t>Não há nenhuma figura com </a:t>
                </a:r>
                <a14:m>
                  <m:oMath xmlns:m="http://schemas.openxmlformats.org/officeDocument/2006/math">
                    <m:r>
                      <a:rPr lang="pt-PT" sz="2400" i="1" dirty="0">
                        <a:latin typeface="Cambria Math"/>
                      </a:rPr>
                      <m:t>124</m:t>
                    </m:r>
                  </m:oMath>
                </a14:m>
                <a:r>
                  <a:rPr lang="pt-PT" sz="2400" dirty="0"/>
                  <a:t> círculos, porque o número de círculos é sempre um múltiplo de </a:t>
                </a:r>
                <a14:m>
                  <m:oMath xmlns:m="http://schemas.openxmlformats.org/officeDocument/2006/math">
                    <m:r>
                      <a:rPr lang="pt-PT" sz="2400" i="1" dirty="0">
                        <a:latin typeface="Cambria Math"/>
                      </a:rPr>
                      <m:t>5</m:t>
                    </m:r>
                  </m:oMath>
                </a14:m>
                <a:r>
                  <a:rPr lang="pt-PT" sz="2400" dirty="0"/>
                  <a:t>. </a:t>
                </a:r>
              </a:p>
            </p:txBody>
          </p:sp>
        </mc:Choice>
        <mc:Fallback xmlns="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53F4DBB5-0FA1-4532-81AE-0E2D649BD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28" y="2008019"/>
                <a:ext cx="7704856" cy="830997"/>
              </a:xfrm>
              <a:prstGeom prst="rect">
                <a:avLst/>
              </a:prstGeom>
              <a:blipFill>
                <a:blip r:embed="rId3"/>
                <a:stretch>
                  <a:fillRect l="-1266" t="-5839" r="-1187" b="-1532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ixaDeTexto 7">
                <a:extLst>
                  <a:ext uri="{FF2B5EF4-FFF2-40B4-BE49-F238E27FC236}">
                    <a16:creationId xmlns:a16="http://schemas.microsoft.com/office/drawing/2014/main" xmlns="" id="{80CC54C1-38FC-4AFA-9AEC-232FF044BC6F}"/>
                  </a:ext>
                </a:extLst>
              </p:cNvPr>
              <p:cNvSpPr txBox="1"/>
              <p:nvPr/>
            </p:nvSpPr>
            <p:spPr>
              <a:xfrm>
                <a:off x="512771" y="3604798"/>
                <a:ext cx="7917272" cy="26930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4. </a:t>
                </a:r>
                <a:r>
                  <a:rPr lang="pt-PT" sz="2400" b="1" dirty="0">
                    <a:solidFill>
                      <a:prstClr val="black"/>
                    </a:solidFill>
                    <a:latin typeface="Calibri" panose="020F0502020204030204"/>
                  </a:rPr>
                  <a:t>Assinala</a:t>
                </a:r>
                <a:r>
                  <a:rPr kumimoji="0" lang="pt-PT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rPr>
                  <a:t> a opção que representa o número total de círculos necessários para construir a Figura  10  da sequência. </a:t>
                </a:r>
              </a:p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PT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</a:t>
                </a:r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(A) </a:t>
                </a:r>
                <a14:m>
                  <m:oMath xmlns:m="http://schemas.openxmlformats.org/officeDocument/2006/math">
                    <m:r>
                      <a:rPr kumimoji="0" lang="pt-PT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5</m:t>
                    </m:r>
                    <m:r>
                      <a:rPr kumimoji="0" lang="pt-PT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  <a:cs typeface="+mn-cs"/>
                      </a:rPr>
                      <m:t>×10</m:t>
                    </m:r>
                  </m:oMath>
                </a14:m>
                <a:endParaRPr kumimoji="0" lang="pt-PT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PT" sz="5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(B) </a:t>
                </a:r>
                <a14:m>
                  <m:oMath xmlns:m="http://schemas.openxmlformats.org/officeDocument/2006/math"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5</m:t>
                    </m:r>
                    <m:r>
                      <a:rPr kumimoji="0" lang="pt-PT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+</m:t>
                    </m:r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  <a:cs typeface="+mn-cs"/>
                      </a:rPr>
                      <m:t>10</m:t>
                    </m:r>
                  </m:oMath>
                </a14:m>
                <a:endParaRPr kumimoji="0" lang="pt-PT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PT" sz="5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(C)</a:t>
                </a:r>
                <a14:m>
                  <m:oMath xmlns:m="http://schemas.openxmlformats.org/officeDocument/2006/math">
                    <m:r>
                      <a:rPr kumimoji="0" lang="pt-PT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 </m:t>
                    </m:r>
                    <m:r>
                      <a:rPr kumimoji="0" lang="pt-PT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10</m:t>
                    </m:r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  <a:cs typeface="+mn-cs"/>
                      </a:rPr>
                      <m:t>×10</m:t>
                    </m:r>
                  </m:oMath>
                </a14:m>
                <a:endParaRPr kumimoji="0" lang="pt-PT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PT" sz="5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(D) </a:t>
                </a:r>
                <a14:m>
                  <m:oMath xmlns:m="http://schemas.openxmlformats.org/officeDocument/2006/math">
                    <m:r>
                      <a:rPr kumimoji="0" lang="pt-PT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10</m:t>
                    </m:r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+</m:t>
                    </m:r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  <a:cs typeface="+mn-cs"/>
                      </a:rPr>
                      <m:t>1</m:t>
                    </m:r>
                    <m:r>
                      <a:rPr kumimoji="0" lang="pt-PT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  <a:cs typeface="+mn-cs"/>
                      </a:rPr>
                      <m:t>0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8" name="CaixaDeTexto 7">
                <a:extLst>
                  <a:ext uri="{FF2B5EF4-FFF2-40B4-BE49-F238E27FC236}">
                    <a16:creationId xmlns:a16="http://schemas.microsoft.com/office/drawing/2014/main" id="{80CC54C1-38FC-4AFA-9AEC-232FF044BC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771" y="3604798"/>
                <a:ext cx="7917272" cy="2693045"/>
              </a:xfrm>
              <a:prstGeom prst="rect">
                <a:avLst/>
              </a:prstGeom>
              <a:blipFill>
                <a:blip r:embed="rId4"/>
                <a:stretch>
                  <a:fillRect l="-1155" t="-1810" r="-1232" b="-407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>
            <a:extLst>
              <a:ext uri="{FF2B5EF4-FFF2-40B4-BE49-F238E27FC236}">
                <a16:creationId xmlns:a16="http://schemas.microsoft.com/office/drawing/2014/main" xmlns="" id="{C16DEBAD-F211-490F-90C6-1A117545370B}"/>
              </a:ext>
            </a:extLst>
          </p:cNvPr>
          <p:cNvSpPr/>
          <p:nvPr/>
        </p:nvSpPr>
        <p:spPr>
          <a:xfrm>
            <a:off x="971600" y="4483320"/>
            <a:ext cx="468000" cy="468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4183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xmlns="" id="{BC24784A-16A3-40C4-8486-BE1F1DDC13C4}"/>
                  </a:ext>
                </a:extLst>
              </p:cNvPr>
              <p:cNvSpPr txBox="1"/>
              <p:nvPr/>
            </p:nvSpPr>
            <p:spPr>
              <a:xfrm>
                <a:off x="579451" y="563165"/>
                <a:ext cx="8043480" cy="984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PT" sz="2400" dirty="0">
                    <a:solidFill>
                      <a:srgbClr val="C00000"/>
                    </a:solidFill>
                  </a:rPr>
                  <a:t>5. </a:t>
                </a:r>
                <a:r>
                  <a:rPr lang="pt-PT" sz="2400" b="1" dirty="0"/>
                  <a:t>Escreve o número de círculos que tem a Figura 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latin typeface="Cambria Math"/>
                      </a:rPr>
                      <m:t>𝟔𝟐</m:t>
                    </m:r>
                  </m:oMath>
                </a14:m>
                <a:r>
                  <a:rPr lang="pt-PT" sz="2400" b="1" dirty="0"/>
                  <a:t>. </a:t>
                </a:r>
              </a:p>
              <a:p>
                <a:pPr algn="just"/>
                <a:r>
                  <a:rPr lang="pt-PT" sz="2400" b="1" dirty="0"/>
                  <a:t>    Mostra como chegaste à tua resposta. </a:t>
                </a:r>
              </a:p>
              <a:p>
                <a:pPr algn="just"/>
                <a:endParaRPr lang="pt-PT" sz="10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BC24784A-16A3-40C4-8486-BE1F1DDC13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451" y="563165"/>
                <a:ext cx="8043480" cy="984885"/>
              </a:xfrm>
              <a:prstGeom prst="rect">
                <a:avLst/>
              </a:prstGeom>
              <a:blipFill>
                <a:blip r:embed="rId2"/>
                <a:stretch>
                  <a:fillRect l="-1136" t="-493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ângulo 26">
            <a:extLst>
              <a:ext uri="{FF2B5EF4-FFF2-40B4-BE49-F238E27FC236}">
                <a16:creationId xmlns:a16="http://schemas.microsoft.com/office/drawing/2014/main" xmlns="" id="{B3BFDD9A-AF8B-400B-BB6B-12327EBAB01E}"/>
              </a:ext>
            </a:extLst>
          </p:cNvPr>
          <p:cNvSpPr/>
          <p:nvPr/>
        </p:nvSpPr>
        <p:spPr>
          <a:xfrm>
            <a:off x="521069" y="527495"/>
            <a:ext cx="8064896" cy="576734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32D376B1-5EC4-4C18-998B-AB41937E5A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054242"/>
              </p:ext>
            </p:extLst>
          </p:nvPr>
        </p:nvGraphicFramePr>
        <p:xfrm>
          <a:off x="674815" y="1548050"/>
          <a:ext cx="7794369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43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200" b="1" dirty="0">
                          <a:solidFill>
                            <a:srgbClr val="C00000"/>
                          </a:solidFill>
                        </a:rPr>
                        <a:t>Resposta:</a:t>
                      </a:r>
                      <a:endParaRPr lang="pt-PT" sz="22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xmlns="" id="{C3169577-EC67-4291-9C68-A95081E64D7D}"/>
                  </a:ext>
                </a:extLst>
              </p:cNvPr>
              <p:cNvSpPr txBox="1"/>
              <p:nvPr/>
            </p:nvSpPr>
            <p:spPr>
              <a:xfrm>
                <a:off x="2987824" y="1974770"/>
                <a:ext cx="2088232" cy="46166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pt-PT" sz="2400" dirty="0"/>
                  <a:t> </a:t>
                </a:r>
                <a14:m>
                  <m:oMath xmlns:m="http://schemas.openxmlformats.org/officeDocument/2006/math">
                    <m:r>
                      <a:rPr lang="pt-PT" sz="2400" i="1" dirty="0" smtClean="0">
                        <a:latin typeface="Cambria Math"/>
                      </a:rPr>
                      <m:t>5×62=310</m:t>
                    </m:r>
                  </m:oMath>
                </a14:m>
                <a:endParaRPr lang="pt-PT" sz="2400" dirty="0"/>
              </a:p>
            </p:txBody>
          </p:sp>
        </mc:Choice>
        <mc:Fallback xmlns="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C3169577-EC67-4291-9C68-A95081E64D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1974770"/>
                <a:ext cx="20882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ixaDeTexto 7">
                <a:extLst>
                  <a:ext uri="{FF2B5EF4-FFF2-40B4-BE49-F238E27FC236}">
                    <a16:creationId xmlns:a16="http://schemas.microsoft.com/office/drawing/2014/main" xmlns="" id="{9B87391D-E680-45B6-8151-B641DC969293}"/>
                  </a:ext>
                </a:extLst>
              </p:cNvPr>
              <p:cNvSpPr txBox="1"/>
              <p:nvPr/>
            </p:nvSpPr>
            <p:spPr>
              <a:xfrm>
                <a:off x="674815" y="2641411"/>
                <a:ext cx="763284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dirty="0"/>
                  <a:t>A Figura </a:t>
                </a:r>
                <a14:m>
                  <m:oMath xmlns:m="http://schemas.openxmlformats.org/officeDocument/2006/math">
                    <m:r>
                      <a:rPr lang="pt-PT" sz="2400" i="1" dirty="0" smtClean="0">
                        <a:latin typeface="Cambria Math"/>
                      </a:rPr>
                      <m:t>62</m:t>
                    </m:r>
                  </m:oMath>
                </a14:m>
                <a:r>
                  <a:rPr lang="pt-PT" sz="2400" dirty="0"/>
                  <a:t> tem </a:t>
                </a:r>
                <a14:m>
                  <m:oMath xmlns:m="http://schemas.openxmlformats.org/officeDocument/2006/math">
                    <m:r>
                      <a:rPr lang="pt-PT" sz="2400" i="1" dirty="0" smtClean="0">
                        <a:latin typeface="Cambria Math"/>
                      </a:rPr>
                      <m:t>310</m:t>
                    </m:r>
                  </m:oMath>
                </a14:m>
                <a:r>
                  <a:rPr lang="pt-PT" sz="2400" dirty="0"/>
                  <a:t> círculos. </a:t>
                </a:r>
              </a:p>
            </p:txBody>
          </p:sp>
        </mc:Choice>
        <mc:Fallback xmlns="">
          <p:sp>
            <p:nvSpPr>
              <p:cNvPr id="8" name="CaixaDeTexto 7">
                <a:extLst>
                  <a:ext uri="{FF2B5EF4-FFF2-40B4-BE49-F238E27FC236}">
                    <a16:creationId xmlns:a16="http://schemas.microsoft.com/office/drawing/2014/main" id="{9B87391D-E680-45B6-8151-B641DC969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815" y="2641411"/>
                <a:ext cx="7632848" cy="461665"/>
              </a:xfrm>
              <a:prstGeom prst="rect">
                <a:avLst/>
              </a:prstGeom>
              <a:blipFill>
                <a:blip r:embed="rId4"/>
                <a:stretch>
                  <a:fillRect l="-1278" t="-10526" b="-2894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218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B4D3D850-2041-4B7C-AED9-54DA385B14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xmlns="" id="{71D5DFC5-85CD-4DB0-9549-D5AA3A1FD1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-1568333" y="4353289"/>
            <a:ext cx="3655570" cy="1984820"/>
          </a:xfrm>
          <a:custGeom>
            <a:avLst/>
            <a:gdLst>
              <a:gd name="connsiteX0" fmla="*/ 0 w 2736866"/>
              <a:gd name="connsiteY0" fmla="*/ 0 h 1981337"/>
              <a:gd name="connsiteX1" fmla="*/ 2736866 w 2736866"/>
              <a:gd name="connsiteY1" fmla="*/ 0 h 1981337"/>
              <a:gd name="connsiteX2" fmla="*/ 2736866 w 2736866"/>
              <a:gd name="connsiteY2" fmla="*/ 1225808 h 1981337"/>
              <a:gd name="connsiteX3" fmla="*/ 1981337 w 2736866"/>
              <a:gd name="connsiteY3" fmla="*/ 1981337 h 198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36866" h="1981337">
                <a:moveTo>
                  <a:pt x="0" y="0"/>
                </a:moveTo>
                <a:lnTo>
                  <a:pt x="2736866" y="0"/>
                </a:lnTo>
                <a:lnTo>
                  <a:pt x="2736866" y="1225808"/>
                </a:lnTo>
                <a:lnTo>
                  <a:pt x="1981337" y="198133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xmlns="" id="{19F2DF91-4956-4FED-AAF9-98B74CFEDE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1734542" y="4579442"/>
            <a:ext cx="4070846" cy="3053135"/>
          </a:xfrm>
          <a:custGeom>
            <a:avLst/>
            <a:gdLst>
              <a:gd name="connsiteX0" fmla="*/ 0 w 4070846"/>
              <a:gd name="connsiteY0" fmla="*/ 0 h 4070846"/>
              <a:gd name="connsiteX1" fmla="*/ 4070846 w 4070846"/>
              <a:gd name="connsiteY1" fmla="*/ 0 h 4070846"/>
              <a:gd name="connsiteX2" fmla="*/ 4070846 w 4070846"/>
              <a:gd name="connsiteY2" fmla="*/ 1063476 h 4070846"/>
              <a:gd name="connsiteX3" fmla="*/ 1063476 w 4070846"/>
              <a:gd name="connsiteY3" fmla="*/ 4070846 h 4070846"/>
              <a:gd name="connsiteX4" fmla="*/ 0 w 4070846"/>
              <a:gd name="connsiteY4" fmla="*/ 4070846 h 407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70846" h="4070846">
                <a:moveTo>
                  <a:pt x="0" y="0"/>
                </a:moveTo>
                <a:lnTo>
                  <a:pt x="4070846" y="0"/>
                </a:lnTo>
                <a:lnTo>
                  <a:pt x="4070846" y="1063476"/>
                </a:lnTo>
                <a:lnTo>
                  <a:pt x="1063476" y="4070846"/>
                </a:lnTo>
                <a:lnTo>
                  <a:pt x="0" y="4070846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xmlns="" id="{016AD2F9-C054-4FE3-A688-B43C21C538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5950446" y="1372793"/>
            <a:ext cx="4601475" cy="5537781"/>
          </a:xfrm>
          <a:custGeom>
            <a:avLst/>
            <a:gdLst>
              <a:gd name="connsiteX0" fmla="*/ 0 w 6135300"/>
              <a:gd name="connsiteY0" fmla="*/ 0 h 5537781"/>
              <a:gd name="connsiteX1" fmla="*/ 6135300 w 6135300"/>
              <a:gd name="connsiteY1" fmla="*/ 0 h 5537781"/>
              <a:gd name="connsiteX2" fmla="*/ 6135300 w 6135300"/>
              <a:gd name="connsiteY2" fmla="*/ 3548931 h 5537781"/>
              <a:gd name="connsiteX3" fmla="*/ 4146451 w 6135300"/>
              <a:gd name="connsiteY3" fmla="*/ 5537781 h 5537781"/>
              <a:gd name="connsiteX4" fmla="*/ 0 w 6135300"/>
              <a:gd name="connsiteY4" fmla="*/ 1391331 h 5537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5300" h="5537781">
                <a:moveTo>
                  <a:pt x="0" y="0"/>
                </a:moveTo>
                <a:lnTo>
                  <a:pt x="6135300" y="0"/>
                </a:lnTo>
                <a:lnTo>
                  <a:pt x="6135300" y="3548931"/>
                </a:lnTo>
                <a:lnTo>
                  <a:pt x="4146451" y="5537781"/>
                </a:lnTo>
                <a:lnTo>
                  <a:pt x="0" y="1391331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xmlns="" id="{B497CCB5-5FC2-473C-AFCC-2430CEF1DF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2885915" y="2164437"/>
            <a:ext cx="3372170" cy="252912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xmlns="" id="{06D203FA-9405-4E71-9D22-0D9ED95C7A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3500000">
            <a:off x="1128649" y="1721726"/>
            <a:ext cx="1073226" cy="80492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Isosceles Triangle 84">
            <a:extLst>
              <a:ext uri="{FF2B5EF4-FFF2-40B4-BE49-F238E27FC236}">
                <a16:creationId xmlns:a16="http://schemas.microsoft.com/office/drawing/2014/main" xmlns="" id="{3C5A023F-D42B-416E-9B7C-ED7627B8CF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89211" y="-1"/>
            <a:ext cx="4317784" cy="2878523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Resultado de imagem para gif matematica bonecos">
            <a:extLst>
              <a:ext uri="{FF2B5EF4-FFF2-40B4-BE49-F238E27FC236}">
                <a16:creationId xmlns:a16="http://schemas.microsoft.com/office/drawing/2014/main" xmlns="" id="{C68D2A6A-8742-4100-B2A1-2471C10C66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211" y="3114305"/>
            <a:ext cx="2811494" cy="3172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" name="Frame 86">
            <a:extLst>
              <a:ext uri="{FF2B5EF4-FFF2-40B4-BE49-F238E27FC236}">
                <a16:creationId xmlns:a16="http://schemas.microsoft.com/office/drawing/2014/main" xmlns="" id="{D86ED005-A263-420F-9447-E00E3BF605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2447277" y="1835459"/>
            <a:ext cx="4249446" cy="3187083"/>
          </a:xfrm>
          <a:prstGeom prst="frame">
            <a:avLst>
              <a:gd name="adj1" fmla="val 1195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D28D63E-D005-406E-BBB5-D5AB3FDCF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143" y="2761554"/>
            <a:ext cx="2713713" cy="1345720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400" b="1" dirty="0">
                <a:solidFill>
                  <a:srgbClr val="080808"/>
                </a:solidFill>
              </a:rPr>
              <a:t>SÍNTESE …</a:t>
            </a:r>
            <a:endParaRPr lang="en-US" sz="4400" dirty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82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/>
          </p:cNvSpPr>
          <p:nvPr/>
        </p:nvSpPr>
        <p:spPr>
          <a:xfrm>
            <a:off x="2411760" y="-11289"/>
            <a:ext cx="6732240" cy="7759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2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Sequências e regularidades</a:t>
            </a:r>
          </a:p>
        </p:txBody>
      </p:sp>
      <p:sp>
        <p:nvSpPr>
          <p:cNvPr id="15" name="TextBox 2"/>
          <p:cNvSpPr txBox="1">
            <a:spLocks noChangeArrowheads="1"/>
          </p:cNvSpPr>
          <p:nvPr/>
        </p:nvSpPr>
        <p:spPr bwMode="auto">
          <a:xfrm>
            <a:off x="493568" y="308169"/>
            <a:ext cx="8280400" cy="456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1800" dirty="0">
                <a:latin typeface="Arial" panose="020B0604020202020204" pitchFamily="34" charset="0"/>
              </a:rPr>
              <a:t>Na tarefa anterior, na sequência de figuras: </a:t>
            </a:r>
            <a:endParaRPr lang="pt-PT" altLang="pt-PT" sz="500" dirty="0">
              <a:latin typeface="Arial" panose="020B0604020202020204" pitchFamily="34" charset="0"/>
            </a:endParaRPr>
          </a:p>
        </p:txBody>
      </p:sp>
      <p:sp>
        <p:nvSpPr>
          <p:cNvPr id="34" name="Retângulo 38"/>
          <p:cNvSpPr/>
          <p:nvPr/>
        </p:nvSpPr>
        <p:spPr>
          <a:xfrm>
            <a:off x="4788024" y="832508"/>
            <a:ext cx="41689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Começa-se com uma figura formada por cinco círculos e, para se obter a figura seguinte, acrescentam-se cinco círculos.</a:t>
            </a:r>
          </a:p>
        </p:txBody>
      </p:sp>
      <p:sp>
        <p:nvSpPr>
          <p:cNvPr id="35" name="TextBox 2"/>
          <p:cNvSpPr txBox="1">
            <a:spLocks noChangeArrowheads="1"/>
          </p:cNvSpPr>
          <p:nvPr/>
        </p:nvSpPr>
        <p:spPr bwMode="auto">
          <a:xfrm>
            <a:off x="4814967" y="2076579"/>
            <a:ext cx="4142038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3BCC9"/>
              </a:buClr>
              <a:buNone/>
            </a:pPr>
            <a:r>
              <a:rPr lang="pt-PT" altLang="pt-PT" sz="1800" dirty="0">
                <a:latin typeface="Arial" panose="020B0604020202020204" pitchFamily="34" charset="0"/>
              </a:rPr>
              <a:t>Todas as figuras seguintes são obtidas desta forma. </a:t>
            </a:r>
            <a:endParaRPr lang="pt-PT" altLang="pt-PT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6" name="TextBox 2"/>
          <p:cNvSpPr txBox="1">
            <a:spLocks noChangeArrowheads="1"/>
          </p:cNvSpPr>
          <p:nvPr/>
        </p:nvSpPr>
        <p:spPr bwMode="auto">
          <a:xfrm>
            <a:off x="471236" y="2777107"/>
            <a:ext cx="8404613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03BCC9"/>
              </a:buClr>
              <a:buNone/>
            </a:pPr>
            <a:r>
              <a:rPr lang="pt-PT" altLang="pt-PT" sz="1800" b="1" dirty="0">
                <a:latin typeface="Arial" panose="020B0604020202020204" pitchFamily="34" charset="0"/>
              </a:rPr>
              <a:t>A esta sequência de figuras podemos associar uma sequência numérica</a:t>
            </a:r>
            <a:r>
              <a:rPr lang="pt-PT" altLang="pt-PT" sz="1800" dirty="0">
                <a:latin typeface="Arial" panose="020B0604020202020204" pitchFamily="34" charset="0"/>
              </a:rPr>
              <a:t>, em que cada número representa o número de círculos que forma cada figura. </a:t>
            </a:r>
            <a:endParaRPr lang="pt-PT" altLang="pt-PT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16" name="Picture 4" descr="C:\Users\Susana\Desktop\areal\Parte2\2.png">
            <a:extLst>
              <a:ext uri="{FF2B5EF4-FFF2-40B4-BE49-F238E27FC236}">
                <a16:creationId xmlns:a16="http://schemas.microsoft.com/office/drawing/2014/main" xmlns="" id="{F07DC59D-5A4A-4BB8-AD3E-06C34877C0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939022"/>
            <a:ext cx="3968151" cy="1553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tângulo 38">
            <a:extLst>
              <a:ext uri="{FF2B5EF4-FFF2-40B4-BE49-F238E27FC236}">
                <a16:creationId xmlns:a16="http://schemas.microsoft.com/office/drawing/2014/main" xmlns="" id="{ED930AD2-764C-4CA9-B9BC-198361216409}"/>
              </a:ext>
            </a:extLst>
          </p:cNvPr>
          <p:cNvSpPr/>
          <p:nvPr/>
        </p:nvSpPr>
        <p:spPr>
          <a:xfrm>
            <a:off x="487866" y="3491476"/>
            <a:ext cx="82804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Deste modo, obtém-se o seguinte: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2">
                <a:extLst>
                  <a:ext uri="{FF2B5EF4-FFF2-40B4-BE49-F238E27FC236}">
                    <a16:creationId xmlns:a16="http://schemas.microsoft.com/office/drawing/2014/main" xmlns="" id="{C9976BE8-6D42-4944-9243-D91CE04FC1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7978" y="3773233"/>
                <a:ext cx="8279447" cy="5539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50000"/>
                  </a:lnSpc>
                  <a:spcBef>
                    <a:spcPct val="0"/>
                  </a:spcBef>
                  <a:buClr>
                    <a:srgbClr val="03BCC9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altLang="pt-PT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pt-PT" altLang="pt-PT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altLang="pt-PT" sz="2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pt-PT" altLang="pt-PT" sz="2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altLang="pt-PT" sz="2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𝟏𝟓</m:t>
                      </m:r>
                      <m:r>
                        <a:rPr lang="pt-PT" altLang="pt-PT" sz="2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altLang="pt-PT" sz="2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𝟐𝟎</m:t>
                      </m:r>
                      <m:r>
                        <a:rPr lang="pt-PT" altLang="pt-PT" sz="2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altLang="pt-PT" sz="2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𝟐𝟓</m:t>
                      </m:r>
                      <m:r>
                        <a:rPr lang="pt-PT" altLang="pt-PT" sz="2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altLang="pt-PT" sz="2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𝟑𝟎</m:t>
                      </m:r>
                      <m:r>
                        <a:rPr lang="pt-PT" altLang="pt-PT" sz="2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,…</m:t>
                      </m:r>
                    </m:oMath>
                  </m:oMathPara>
                </a14:m>
                <a:endParaRPr lang="pt-PT" altLang="pt-PT" sz="2000" b="1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2">
                <a:extLst>
                  <a:ext uri="{FF2B5EF4-FFF2-40B4-BE49-F238E27FC236}">
                    <a16:creationId xmlns:a16="http://schemas.microsoft.com/office/drawing/2014/main" id="{C9976BE8-6D42-4944-9243-D91CE04FC1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7978" y="3773233"/>
                <a:ext cx="8279447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ângulo arredondado 16">
            <a:extLst>
              <a:ext uri="{FF2B5EF4-FFF2-40B4-BE49-F238E27FC236}">
                <a16:creationId xmlns:a16="http://schemas.microsoft.com/office/drawing/2014/main" xmlns="" id="{19D13DEB-4F55-4355-A8AF-2C14DA9AE8F5}"/>
              </a:ext>
            </a:extLst>
          </p:cNvPr>
          <p:cNvSpPr/>
          <p:nvPr/>
        </p:nvSpPr>
        <p:spPr>
          <a:xfrm>
            <a:off x="539551" y="4545338"/>
            <a:ext cx="8418719" cy="21890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just"/>
            <a:endParaRPr lang="pt-PT" sz="2400" dirty="0">
              <a:solidFill>
                <a:schemeClr val="tx1"/>
              </a:solidFill>
            </a:endParaRPr>
          </a:p>
        </p:txBody>
      </p:sp>
      <p:pic>
        <p:nvPicPr>
          <p:cNvPr id="21" name="Picture 2" descr="C:\Users\Susana\Desktop\Areal\icone_certo.png">
            <a:extLst>
              <a:ext uri="{FF2B5EF4-FFF2-40B4-BE49-F238E27FC236}">
                <a16:creationId xmlns:a16="http://schemas.microsoft.com/office/drawing/2014/main" xmlns="" id="{45B30190-DC88-43C8-BF1B-3A0E3C2BFE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66" y="4250839"/>
            <a:ext cx="864096" cy="781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ângulo 18">
            <a:extLst>
              <a:ext uri="{FF2B5EF4-FFF2-40B4-BE49-F238E27FC236}">
                <a16:creationId xmlns:a16="http://schemas.microsoft.com/office/drawing/2014/main" xmlns="" id="{4B2E22E8-45C5-4B14-B991-D0CAED3A9BA3}"/>
              </a:ext>
            </a:extLst>
          </p:cNvPr>
          <p:cNvSpPr/>
          <p:nvPr/>
        </p:nvSpPr>
        <p:spPr>
          <a:xfrm>
            <a:off x="971601" y="4641482"/>
            <a:ext cx="781151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pt-PT" sz="2000" b="1" dirty="0">
                <a:solidFill>
                  <a:srgbClr val="C00000"/>
                </a:solidFill>
              </a:rPr>
              <a:t>Uma sequência numérica </a:t>
            </a:r>
            <a:r>
              <a:rPr lang="pt-PT" sz="2000" b="1" dirty="0"/>
              <a:t>ou uma </a:t>
            </a:r>
            <a:r>
              <a:rPr lang="pt-PT" sz="2000" b="1" dirty="0">
                <a:solidFill>
                  <a:srgbClr val="C00000"/>
                </a:solidFill>
              </a:rPr>
              <a:t>sequência de números </a:t>
            </a:r>
            <a:r>
              <a:rPr lang="pt-PT" sz="2000" b="1" dirty="0"/>
              <a:t>é uma lista ordenada e  finita de números. </a:t>
            </a:r>
          </a:p>
          <a:p>
            <a:pPr algn="just">
              <a:spcAft>
                <a:spcPts val="600"/>
              </a:spcAft>
            </a:pPr>
            <a:r>
              <a:rPr lang="pt-PT" sz="2000" b="1" dirty="0"/>
              <a:t>Os números que formam a sequência designam-se por </a:t>
            </a:r>
            <a:r>
              <a:rPr lang="pt-PT" sz="2000" b="1" dirty="0">
                <a:solidFill>
                  <a:srgbClr val="C00000"/>
                </a:solidFill>
              </a:rPr>
              <a:t>termos da sequência</a:t>
            </a:r>
            <a:r>
              <a:rPr lang="pt-PT" sz="2000" b="1" dirty="0"/>
              <a:t>. </a:t>
            </a:r>
          </a:p>
          <a:p>
            <a:pPr algn="just">
              <a:spcAft>
                <a:spcPts val="600"/>
              </a:spcAft>
            </a:pPr>
            <a:r>
              <a:rPr lang="pt-PT" sz="2000" b="1" dirty="0"/>
              <a:t>A </a:t>
            </a:r>
            <a:r>
              <a:rPr lang="pt-PT" sz="2000" b="1" dirty="0">
                <a:solidFill>
                  <a:srgbClr val="C00000"/>
                </a:solidFill>
              </a:rPr>
              <a:t>ordem de um termo </a:t>
            </a:r>
            <a:r>
              <a:rPr lang="pt-PT" sz="2000" b="1" dirty="0"/>
              <a:t>de uma sequência é o número que indica a posição que esse número tem na sequência.</a:t>
            </a:r>
          </a:p>
        </p:txBody>
      </p:sp>
    </p:spTree>
    <p:extLst>
      <p:ext uri="{BB962C8B-B14F-4D97-AF65-F5344CB8AC3E}">
        <p14:creationId xmlns:p14="http://schemas.microsoft.com/office/powerpoint/2010/main" val="209013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4" grpId="0"/>
      <p:bldP spid="35" grpId="0"/>
      <p:bldP spid="36" grpId="0"/>
      <p:bldP spid="18" grpId="0"/>
      <p:bldP spid="19" grpId="0"/>
      <p:bldP spid="20" grpId="0" animBg="1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/>
          </p:cNvSpPr>
          <p:nvPr/>
        </p:nvSpPr>
        <p:spPr>
          <a:xfrm>
            <a:off x="2411760" y="-11289"/>
            <a:ext cx="6732240" cy="7759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2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Sequências e regularidades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2"/>
              <p:cNvSpPr txBox="1">
                <a:spLocks noChangeArrowheads="1"/>
              </p:cNvSpPr>
              <p:nvPr/>
            </p:nvSpPr>
            <p:spPr bwMode="auto">
              <a:xfrm>
                <a:off x="625692" y="511632"/>
                <a:ext cx="8280399" cy="87203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50000"/>
                  </a:lnSpc>
                  <a:spcBef>
                    <a:spcPct val="0"/>
                  </a:spcBef>
                  <a:buClr>
                    <a:srgbClr val="03BCC9"/>
                  </a:buClr>
                  <a:buNone/>
                </a:pPr>
                <a:r>
                  <a:rPr lang="pt-PT" altLang="pt-PT" sz="1800" dirty="0">
                    <a:latin typeface="Arial" panose="020B0604020202020204" pitchFamily="34" charset="0"/>
                  </a:rPr>
                  <a:t>Nesta sequência, dizemos em </a:t>
                </a:r>
                <a:r>
                  <a:rPr lang="pt-PT" altLang="pt-PT" sz="1800" b="1" dirty="0">
                    <a:latin typeface="Arial" panose="020B0604020202020204" pitchFamily="34" charset="0"/>
                  </a:rPr>
                  <a:t>linguagem natural que o </a:t>
                </a:r>
                <a14:m>
                  <m:oMath xmlns:m="http://schemas.openxmlformats.org/officeDocument/2006/math">
                    <m:r>
                      <a:rPr lang="pt-PT" altLang="pt-PT" sz="1800" b="1" i="1" dirty="0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pt-PT" altLang="pt-PT" sz="1800" b="1" dirty="0">
                    <a:latin typeface="Arial" panose="020B0604020202020204" pitchFamily="34" charset="0"/>
                  </a:rPr>
                  <a:t>.° termo é </a:t>
                </a:r>
                <a14:m>
                  <m:oMath xmlns:m="http://schemas.openxmlformats.org/officeDocument/2006/math">
                    <m:r>
                      <a:rPr lang="pt-PT" altLang="pt-PT" sz="1800" b="1" i="1" dirty="0" smtClean="0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pt-PT" altLang="pt-PT" sz="1800" b="1" dirty="0">
                    <a:latin typeface="Arial" panose="020B0604020202020204" pitchFamily="34" charset="0"/>
                  </a:rPr>
                  <a:t> e cada novo termo obtém-se adicionando </a:t>
                </a:r>
                <a14:m>
                  <m:oMath xmlns:m="http://schemas.openxmlformats.org/officeDocument/2006/math">
                    <m:r>
                      <a:rPr lang="pt-PT" altLang="pt-PT" sz="1800" b="1" i="1" smtClean="0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pt-PT" altLang="pt-PT" sz="1800" b="1" dirty="0">
                    <a:latin typeface="Arial" panose="020B0604020202020204" pitchFamily="34" charset="0"/>
                  </a:rPr>
                  <a:t> unidades ao termo anterior</a:t>
                </a:r>
                <a:r>
                  <a:rPr lang="pt-PT" altLang="pt-PT" sz="1800" dirty="0">
                    <a:latin typeface="Arial" panose="020B0604020202020204" pitchFamily="34" charset="0"/>
                  </a:rPr>
                  <a:t>.</a:t>
                </a:r>
                <a:endParaRPr lang="pt-PT" altLang="pt-PT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6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5692" y="511632"/>
                <a:ext cx="8280399" cy="872034"/>
              </a:xfrm>
              <a:prstGeom prst="rect">
                <a:avLst/>
              </a:prstGeom>
              <a:blipFill>
                <a:blip r:embed="rId2"/>
                <a:stretch>
                  <a:fillRect l="-663" b="-1049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tângulo 2"/>
          <p:cNvSpPr/>
          <p:nvPr/>
        </p:nvSpPr>
        <p:spPr>
          <a:xfrm>
            <a:off x="625692" y="1568979"/>
            <a:ext cx="8280399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Esta é a </a:t>
            </a:r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lei de formação 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desta sequência de números e, se esta regularidade se mantiver, podemos determinar mais números: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CaixaDeTexto 71">
                <a:extLst>
                  <a:ext uri="{FF2B5EF4-FFF2-40B4-BE49-F238E27FC236}">
                    <a16:creationId xmlns:a16="http://schemas.microsoft.com/office/drawing/2014/main" xmlns="" id="{61B66496-CAC8-4552-A8E7-3D4CEA84D94A}"/>
                  </a:ext>
                </a:extLst>
              </p:cNvPr>
              <p:cNvSpPr txBox="1"/>
              <p:nvPr/>
            </p:nvSpPr>
            <p:spPr>
              <a:xfrm>
                <a:off x="971600" y="3354447"/>
                <a:ext cx="35426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solidFill>
                            <a:srgbClr val="DA1C5C"/>
                          </a:solidFill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pt-PT" dirty="0">
                  <a:solidFill>
                    <a:srgbClr val="DA1C5C"/>
                  </a:solidFill>
                </a:endParaRPr>
              </a:p>
            </p:txBody>
          </p:sp>
        </mc:Choice>
        <mc:Fallback xmlns="">
          <p:sp>
            <p:nvSpPr>
              <p:cNvPr id="72" name="CaixaDeTexto 71">
                <a:extLst>
                  <a:ext uri="{FF2B5EF4-FFF2-40B4-BE49-F238E27FC236}">
                    <a16:creationId xmlns:a16="http://schemas.microsoft.com/office/drawing/2014/main" id="{61B66496-CAC8-4552-A8E7-3D4CEA84D9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3354447"/>
                <a:ext cx="354264" cy="276999"/>
              </a:xfrm>
              <a:prstGeom prst="rect">
                <a:avLst/>
              </a:prstGeom>
              <a:blipFill>
                <a:blip r:embed="rId3"/>
                <a:stretch>
                  <a:fillRect l="-12069" r="-17241" b="-652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CaixaDeTexto 72">
                <a:extLst>
                  <a:ext uri="{FF2B5EF4-FFF2-40B4-BE49-F238E27FC236}">
                    <a16:creationId xmlns:a16="http://schemas.microsoft.com/office/drawing/2014/main" xmlns="" id="{9AD90B07-B3C0-472A-8A74-C76B6BA44BA5}"/>
                  </a:ext>
                </a:extLst>
              </p:cNvPr>
              <p:cNvSpPr txBox="1"/>
              <p:nvPr/>
            </p:nvSpPr>
            <p:spPr>
              <a:xfrm>
                <a:off x="1939190" y="3405946"/>
                <a:ext cx="35426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solidFill>
                            <a:srgbClr val="DA1C5C"/>
                          </a:solidFill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pt-PT" dirty="0">
                  <a:solidFill>
                    <a:srgbClr val="DA1C5C"/>
                  </a:solidFill>
                </a:endParaRPr>
              </a:p>
            </p:txBody>
          </p:sp>
        </mc:Choice>
        <mc:Fallback xmlns="">
          <p:sp>
            <p:nvSpPr>
              <p:cNvPr id="73" name="CaixaDeTexto 72">
                <a:extLst>
                  <a:ext uri="{FF2B5EF4-FFF2-40B4-BE49-F238E27FC236}">
                    <a16:creationId xmlns:a16="http://schemas.microsoft.com/office/drawing/2014/main" id="{9AD90B07-B3C0-472A-8A74-C76B6BA44B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190" y="3405946"/>
                <a:ext cx="354264" cy="276999"/>
              </a:xfrm>
              <a:prstGeom prst="rect">
                <a:avLst/>
              </a:prstGeom>
              <a:blipFill>
                <a:blip r:embed="rId4"/>
                <a:stretch>
                  <a:fillRect l="-12069" r="-17241" b="-888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CaixaDeTexto 73">
                <a:extLst>
                  <a:ext uri="{FF2B5EF4-FFF2-40B4-BE49-F238E27FC236}">
                    <a16:creationId xmlns:a16="http://schemas.microsoft.com/office/drawing/2014/main" xmlns="" id="{8E739505-39A3-4028-A359-AD3508E5CE80}"/>
                  </a:ext>
                </a:extLst>
              </p:cNvPr>
              <p:cNvSpPr txBox="1"/>
              <p:nvPr/>
            </p:nvSpPr>
            <p:spPr>
              <a:xfrm>
                <a:off x="2746859" y="3436441"/>
                <a:ext cx="35426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solidFill>
                            <a:srgbClr val="DA1C5C"/>
                          </a:solidFill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pt-PT" dirty="0">
                  <a:solidFill>
                    <a:srgbClr val="DA1C5C"/>
                  </a:solidFill>
                </a:endParaRPr>
              </a:p>
            </p:txBody>
          </p:sp>
        </mc:Choice>
        <mc:Fallback xmlns="">
          <p:sp>
            <p:nvSpPr>
              <p:cNvPr id="74" name="CaixaDeTexto 73">
                <a:extLst>
                  <a:ext uri="{FF2B5EF4-FFF2-40B4-BE49-F238E27FC236}">
                    <a16:creationId xmlns:a16="http://schemas.microsoft.com/office/drawing/2014/main" id="{8E739505-39A3-4028-A359-AD3508E5CE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6859" y="3436441"/>
                <a:ext cx="354264" cy="276999"/>
              </a:xfrm>
              <a:prstGeom prst="rect">
                <a:avLst/>
              </a:prstGeom>
              <a:blipFill>
                <a:blip r:embed="rId5"/>
                <a:stretch>
                  <a:fillRect l="-13793" r="-17241" b="-888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CaixaDeTexto 74">
                <a:extLst>
                  <a:ext uri="{FF2B5EF4-FFF2-40B4-BE49-F238E27FC236}">
                    <a16:creationId xmlns:a16="http://schemas.microsoft.com/office/drawing/2014/main" xmlns="" id="{0A96F61A-773F-4F12-AD67-3AF09440FF34}"/>
                  </a:ext>
                </a:extLst>
              </p:cNvPr>
              <p:cNvSpPr txBox="1"/>
              <p:nvPr/>
            </p:nvSpPr>
            <p:spPr>
              <a:xfrm>
                <a:off x="3575579" y="3415139"/>
                <a:ext cx="2901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solidFill>
                          <a:srgbClr val="DA1C5C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pt-PT" dirty="0">
                    <a:solidFill>
                      <a:srgbClr val="DA1C5C"/>
                    </a:solidFill>
                  </a:rPr>
                  <a:t>5</a:t>
                </a:r>
              </a:p>
            </p:txBody>
          </p:sp>
        </mc:Choice>
        <mc:Fallback xmlns="">
          <p:sp>
            <p:nvSpPr>
              <p:cNvPr id="75" name="CaixaDeTexto 74">
                <a:extLst>
                  <a:ext uri="{FF2B5EF4-FFF2-40B4-BE49-F238E27FC236}">
                    <a16:creationId xmlns:a16="http://schemas.microsoft.com/office/drawing/2014/main" id="{0A96F61A-773F-4F12-AD67-3AF09440FF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5579" y="3415139"/>
                <a:ext cx="290144" cy="276999"/>
              </a:xfrm>
              <a:prstGeom prst="rect">
                <a:avLst/>
              </a:prstGeom>
              <a:blipFill>
                <a:blip r:embed="rId6"/>
                <a:stretch>
                  <a:fillRect l="-27660" t="-28261" r="-48936" b="-500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CaixaDeTexto 75">
                <a:extLst>
                  <a:ext uri="{FF2B5EF4-FFF2-40B4-BE49-F238E27FC236}">
                    <a16:creationId xmlns:a16="http://schemas.microsoft.com/office/drawing/2014/main" xmlns="" id="{C50D05B4-AA3C-4305-BAB3-B5D5B862F7DE}"/>
                  </a:ext>
                </a:extLst>
              </p:cNvPr>
              <p:cNvSpPr txBox="1"/>
              <p:nvPr/>
            </p:nvSpPr>
            <p:spPr>
              <a:xfrm>
                <a:off x="4466449" y="3418056"/>
                <a:ext cx="29014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solidFill>
                          <a:srgbClr val="DA1C5C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pt-PT" dirty="0">
                    <a:solidFill>
                      <a:srgbClr val="DA1C5C"/>
                    </a:solidFill>
                  </a:rPr>
                  <a:t>5</a:t>
                </a:r>
              </a:p>
            </p:txBody>
          </p:sp>
        </mc:Choice>
        <mc:Fallback xmlns="">
          <p:sp>
            <p:nvSpPr>
              <p:cNvPr id="76" name="CaixaDeTexto 75">
                <a:extLst>
                  <a:ext uri="{FF2B5EF4-FFF2-40B4-BE49-F238E27FC236}">
                    <a16:creationId xmlns:a16="http://schemas.microsoft.com/office/drawing/2014/main" id="{C50D05B4-AA3C-4305-BAB3-B5D5B862F7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6449" y="3418056"/>
                <a:ext cx="290144" cy="276999"/>
              </a:xfrm>
              <a:prstGeom prst="rect">
                <a:avLst/>
              </a:prstGeom>
              <a:blipFill>
                <a:blip r:embed="rId7"/>
                <a:stretch>
                  <a:fillRect l="-27660" t="-28889" r="-48936" b="-5111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CaixaDeTexto 76">
                <a:extLst>
                  <a:ext uri="{FF2B5EF4-FFF2-40B4-BE49-F238E27FC236}">
                    <a16:creationId xmlns:a16="http://schemas.microsoft.com/office/drawing/2014/main" xmlns="" id="{049CC09C-F1D7-4332-AC04-EB431ACDA738}"/>
                  </a:ext>
                </a:extLst>
              </p:cNvPr>
              <p:cNvSpPr txBox="1"/>
              <p:nvPr/>
            </p:nvSpPr>
            <p:spPr>
              <a:xfrm>
                <a:off x="5350332" y="3436441"/>
                <a:ext cx="2901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solidFill>
                          <a:srgbClr val="DA1C5C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pt-PT" dirty="0">
                    <a:solidFill>
                      <a:srgbClr val="DA1C5C"/>
                    </a:solidFill>
                  </a:rPr>
                  <a:t>5</a:t>
                </a:r>
              </a:p>
            </p:txBody>
          </p:sp>
        </mc:Choice>
        <mc:Fallback xmlns="">
          <p:sp>
            <p:nvSpPr>
              <p:cNvPr id="77" name="CaixaDeTexto 76">
                <a:extLst>
                  <a:ext uri="{FF2B5EF4-FFF2-40B4-BE49-F238E27FC236}">
                    <a16:creationId xmlns:a16="http://schemas.microsoft.com/office/drawing/2014/main" id="{049CC09C-F1D7-4332-AC04-EB431ACDA7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332" y="3436441"/>
                <a:ext cx="290144" cy="276999"/>
              </a:xfrm>
              <a:prstGeom prst="rect">
                <a:avLst/>
              </a:prstGeom>
              <a:blipFill>
                <a:blip r:embed="rId8"/>
                <a:stretch>
                  <a:fillRect l="-27660" t="-28889" r="-48936" b="-5111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Seta curvada para cima 7">
            <a:extLst>
              <a:ext uri="{FF2B5EF4-FFF2-40B4-BE49-F238E27FC236}">
                <a16:creationId xmlns:a16="http://schemas.microsoft.com/office/drawing/2014/main" xmlns="" id="{A8D9B1C2-9340-4481-94D3-73DAB5E10854}"/>
              </a:ext>
            </a:extLst>
          </p:cNvPr>
          <p:cNvSpPr/>
          <p:nvPr/>
        </p:nvSpPr>
        <p:spPr>
          <a:xfrm>
            <a:off x="890096" y="2965581"/>
            <a:ext cx="636587" cy="290066"/>
          </a:xfrm>
          <a:prstGeom prst="curvedUpArrow">
            <a:avLst/>
          </a:prstGeom>
          <a:solidFill>
            <a:srgbClr val="DA1C5C"/>
          </a:solidFill>
          <a:ln>
            <a:solidFill>
              <a:srgbClr val="DA1C5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79" name="Seta curvada para cima 44">
            <a:extLst>
              <a:ext uri="{FF2B5EF4-FFF2-40B4-BE49-F238E27FC236}">
                <a16:creationId xmlns:a16="http://schemas.microsoft.com/office/drawing/2014/main" xmlns="" id="{AADB2FDF-BCE5-4033-AAA8-847F23C78CDB}"/>
              </a:ext>
            </a:extLst>
          </p:cNvPr>
          <p:cNvSpPr/>
          <p:nvPr/>
        </p:nvSpPr>
        <p:spPr>
          <a:xfrm>
            <a:off x="1862346" y="2965581"/>
            <a:ext cx="636587" cy="290066"/>
          </a:xfrm>
          <a:prstGeom prst="curvedUpArrow">
            <a:avLst/>
          </a:prstGeom>
          <a:solidFill>
            <a:srgbClr val="DA1C5C"/>
          </a:solidFill>
          <a:ln>
            <a:solidFill>
              <a:srgbClr val="DA1C5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80" name="Seta curvada para cima 45">
            <a:extLst>
              <a:ext uri="{FF2B5EF4-FFF2-40B4-BE49-F238E27FC236}">
                <a16:creationId xmlns:a16="http://schemas.microsoft.com/office/drawing/2014/main" xmlns="" id="{0656E8E2-D71B-464F-A043-C8CC84BFEDCA}"/>
              </a:ext>
            </a:extLst>
          </p:cNvPr>
          <p:cNvSpPr/>
          <p:nvPr/>
        </p:nvSpPr>
        <p:spPr>
          <a:xfrm>
            <a:off x="2703271" y="3004255"/>
            <a:ext cx="636587" cy="290066"/>
          </a:xfrm>
          <a:prstGeom prst="curvedUpArrow">
            <a:avLst/>
          </a:prstGeom>
          <a:solidFill>
            <a:srgbClr val="DA1C5C"/>
          </a:solidFill>
          <a:ln>
            <a:solidFill>
              <a:srgbClr val="DA1C5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81" name="Seta curvada para cima 46">
            <a:extLst>
              <a:ext uri="{FF2B5EF4-FFF2-40B4-BE49-F238E27FC236}">
                <a16:creationId xmlns:a16="http://schemas.microsoft.com/office/drawing/2014/main" xmlns="" id="{49ED7E72-AC27-4BE2-9E01-6209169DA788}"/>
              </a:ext>
            </a:extLst>
          </p:cNvPr>
          <p:cNvSpPr/>
          <p:nvPr/>
        </p:nvSpPr>
        <p:spPr>
          <a:xfrm>
            <a:off x="3493631" y="3012600"/>
            <a:ext cx="636587" cy="290066"/>
          </a:xfrm>
          <a:prstGeom prst="curvedUpArrow">
            <a:avLst/>
          </a:prstGeom>
          <a:solidFill>
            <a:srgbClr val="DA1C5C"/>
          </a:solidFill>
          <a:ln>
            <a:solidFill>
              <a:srgbClr val="DA1C5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82" name="Seta curvada para cima 47">
            <a:extLst>
              <a:ext uri="{FF2B5EF4-FFF2-40B4-BE49-F238E27FC236}">
                <a16:creationId xmlns:a16="http://schemas.microsoft.com/office/drawing/2014/main" xmlns="" id="{8D33D8BE-2F42-4EAA-9BE2-75D5567EC55E}"/>
              </a:ext>
            </a:extLst>
          </p:cNvPr>
          <p:cNvSpPr/>
          <p:nvPr/>
        </p:nvSpPr>
        <p:spPr>
          <a:xfrm>
            <a:off x="4369402" y="3023549"/>
            <a:ext cx="636587" cy="290066"/>
          </a:xfrm>
          <a:prstGeom prst="curvedUpArrow">
            <a:avLst/>
          </a:prstGeom>
          <a:solidFill>
            <a:srgbClr val="DA1C5C"/>
          </a:solidFill>
          <a:ln>
            <a:solidFill>
              <a:srgbClr val="DA1C5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83" name="Seta curvada para cima 48">
            <a:extLst>
              <a:ext uri="{FF2B5EF4-FFF2-40B4-BE49-F238E27FC236}">
                <a16:creationId xmlns:a16="http://schemas.microsoft.com/office/drawing/2014/main" xmlns="" id="{13E57079-2387-4DD3-80E4-920DC770C74C}"/>
              </a:ext>
            </a:extLst>
          </p:cNvPr>
          <p:cNvSpPr/>
          <p:nvPr/>
        </p:nvSpPr>
        <p:spPr>
          <a:xfrm>
            <a:off x="5213283" y="3048135"/>
            <a:ext cx="636587" cy="290066"/>
          </a:xfrm>
          <a:prstGeom prst="curvedUpArrow">
            <a:avLst/>
          </a:prstGeom>
          <a:solidFill>
            <a:srgbClr val="DA1C5C"/>
          </a:solidFill>
          <a:ln>
            <a:solidFill>
              <a:srgbClr val="DA1C5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CaixaDeTexto 83">
                <a:extLst>
                  <a:ext uri="{FF2B5EF4-FFF2-40B4-BE49-F238E27FC236}">
                    <a16:creationId xmlns:a16="http://schemas.microsoft.com/office/drawing/2014/main" xmlns="" id="{24B5F1CE-F5D2-43A6-8C8C-7814D493297C}"/>
                  </a:ext>
                </a:extLst>
              </p:cNvPr>
              <p:cNvSpPr txBox="1"/>
              <p:nvPr/>
            </p:nvSpPr>
            <p:spPr>
              <a:xfrm>
                <a:off x="732752" y="2617657"/>
                <a:ext cx="2388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pt-PT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4" name="CaixaDeTexto 83">
                <a:extLst>
                  <a:ext uri="{FF2B5EF4-FFF2-40B4-BE49-F238E27FC236}">
                    <a16:creationId xmlns:a16="http://schemas.microsoft.com/office/drawing/2014/main" id="{24B5F1CE-F5D2-43A6-8C8C-7814D49329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752" y="2617657"/>
                <a:ext cx="238848" cy="369332"/>
              </a:xfrm>
              <a:prstGeom prst="rect">
                <a:avLst/>
              </a:prstGeom>
              <a:blipFill>
                <a:blip r:embed="rId9"/>
                <a:stretch>
                  <a:fillRect l="-30769" r="-35897" b="-819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CaixaDeTexto 84">
                <a:extLst>
                  <a:ext uri="{FF2B5EF4-FFF2-40B4-BE49-F238E27FC236}">
                    <a16:creationId xmlns:a16="http://schemas.microsoft.com/office/drawing/2014/main" xmlns="" id="{C419472E-305B-456D-88A2-64BA6F20FED4}"/>
                  </a:ext>
                </a:extLst>
              </p:cNvPr>
              <p:cNvSpPr txBox="1"/>
              <p:nvPr/>
            </p:nvSpPr>
            <p:spPr>
              <a:xfrm>
                <a:off x="1510900" y="2617657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pt-PT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5" name="CaixaDeTexto 84">
                <a:extLst>
                  <a:ext uri="{FF2B5EF4-FFF2-40B4-BE49-F238E27FC236}">
                    <a16:creationId xmlns:a16="http://schemas.microsoft.com/office/drawing/2014/main" id="{C419472E-305B-456D-88A2-64BA6F20FE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0900" y="2617657"/>
                <a:ext cx="408766" cy="369332"/>
              </a:xfrm>
              <a:prstGeom prst="rect">
                <a:avLst/>
              </a:prstGeom>
              <a:blipFill>
                <a:blip r:embed="rId10"/>
                <a:stretch>
                  <a:fillRect l="-17910" r="-17910" b="-655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CaixaDeTexto 85">
                <a:extLst>
                  <a:ext uri="{FF2B5EF4-FFF2-40B4-BE49-F238E27FC236}">
                    <a16:creationId xmlns:a16="http://schemas.microsoft.com/office/drawing/2014/main" xmlns="" id="{C2751282-36BA-4F38-A856-0F7F4C09B9ED}"/>
                  </a:ext>
                </a:extLst>
              </p:cNvPr>
              <p:cNvSpPr txBox="1"/>
              <p:nvPr/>
            </p:nvSpPr>
            <p:spPr>
              <a:xfrm>
                <a:off x="2393245" y="2617657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pt-PT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6" name="CaixaDeTexto 85">
                <a:extLst>
                  <a:ext uri="{FF2B5EF4-FFF2-40B4-BE49-F238E27FC236}">
                    <a16:creationId xmlns:a16="http://schemas.microsoft.com/office/drawing/2014/main" id="{C2751282-36BA-4F38-A856-0F7F4C09B9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245" y="2617657"/>
                <a:ext cx="408766" cy="369332"/>
              </a:xfrm>
              <a:prstGeom prst="rect">
                <a:avLst/>
              </a:prstGeom>
              <a:blipFill>
                <a:blip r:embed="rId11"/>
                <a:stretch>
                  <a:fillRect l="-19403" r="-19403" b="-819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CaixaDeTexto 86">
                <a:extLst>
                  <a:ext uri="{FF2B5EF4-FFF2-40B4-BE49-F238E27FC236}">
                    <a16:creationId xmlns:a16="http://schemas.microsoft.com/office/drawing/2014/main" xmlns="" id="{19F32033-04F8-415D-A5BE-1074C20B9F32}"/>
                  </a:ext>
                </a:extLst>
              </p:cNvPr>
              <p:cNvSpPr txBox="1"/>
              <p:nvPr/>
            </p:nvSpPr>
            <p:spPr>
              <a:xfrm>
                <a:off x="3175338" y="2631603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20</m:t>
                      </m:r>
                    </m:oMath>
                  </m:oMathPara>
                </a14:m>
                <a:endParaRPr lang="pt-PT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7" name="CaixaDeTexto 86">
                <a:extLst>
                  <a:ext uri="{FF2B5EF4-FFF2-40B4-BE49-F238E27FC236}">
                    <a16:creationId xmlns:a16="http://schemas.microsoft.com/office/drawing/2014/main" id="{19F32033-04F8-415D-A5BE-1074C20B9F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5338" y="2631603"/>
                <a:ext cx="408766" cy="369332"/>
              </a:xfrm>
              <a:prstGeom prst="rect">
                <a:avLst/>
              </a:prstGeom>
              <a:blipFill>
                <a:blip r:embed="rId12"/>
                <a:stretch>
                  <a:fillRect l="-17910" r="-17910" b="-666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CaixaDeTexto 87">
                <a:extLst>
                  <a:ext uri="{FF2B5EF4-FFF2-40B4-BE49-F238E27FC236}">
                    <a16:creationId xmlns:a16="http://schemas.microsoft.com/office/drawing/2014/main" xmlns="" id="{887B61BE-8D12-4736-ACB2-C44361804B11}"/>
                  </a:ext>
                </a:extLst>
              </p:cNvPr>
              <p:cNvSpPr txBox="1"/>
              <p:nvPr/>
            </p:nvSpPr>
            <p:spPr>
              <a:xfrm>
                <a:off x="4057683" y="2643268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pt-PT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8" name="CaixaDeTexto 87">
                <a:extLst>
                  <a:ext uri="{FF2B5EF4-FFF2-40B4-BE49-F238E27FC236}">
                    <a16:creationId xmlns:a16="http://schemas.microsoft.com/office/drawing/2014/main" id="{887B61BE-8D12-4736-ACB2-C44361804B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7683" y="2643268"/>
                <a:ext cx="408766" cy="369332"/>
              </a:xfrm>
              <a:prstGeom prst="rect">
                <a:avLst/>
              </a:prstGeom>
              <a:blipFill>
                <a:blip r:embed="rId13"/>
                <a:stretch>
                  <a:fillRect l="-19403" r="-19403" b="-8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CaixaDeTexto 88">
                <a:extLst>
                  <a:ext uri="{FF2B5EF4-FFF2-40B4-BE49-F238E27FC236}">
                    <a16:creationId xmlns:a16="http://schemas.microsoft.com/office/drawing/2014/main" xmlns="" id="{9F5FB6D9-EBFA-4B7D-A0B9-5FB144F57F56}"/>
                  </a:ext>
                </a:extLst>
              </p:cNvPr>
              <p:cNvSpPr txBox="1"/>
              <p:nvPr/>
            </p:nvSpPr>
            <p:spPr>
              <a:xfrm>
                <a:off x="4903711" y="2671676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30</m:t>
                      </m:r>
                    </m:oMath>
                  </m:oMathPara>
                </a14:m>
                <a:endParaRPr lang="pt-PT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9" name="CaixaDeTexto 88">
                <a:extLst>
                  <a:ext uri="{FF2B5EF4-FFF2-40B4-BE49-F238E27FC236}">
                    <a16:creationId xmlns:a16="http://schemas.microsoft.com/office/drawing/2014/main" id="{9F5FB6D9-EBFA-4B7D-A0B9-5FB144F57F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3711" y="2671676"/>
                <a:ext cx="408766" cy="369332"/>
              </a:xfrm>
              <a:prstGeom prst="rect">
                <a:avLst/>
              </a:prstGeom>
              <a:blipFill>
                <a:blip r:embed="rId14"/>
                <a:stretch>
                  <a:fillRect l="-16418" r="-19403" b="-655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CaixaDeTexto 89">
                <a:extLst>
                  <a:ext uri="{FF2B5EF4-FFF2-40B4-BE49-F238E27FC236}">
                    <a16:creationId xmlns:a16="http://schemas.microsoft.com/office/drawing/2014/main" xmlns="" id="{E8ED6451-2721-4A6F-8E06-182730385128}"/>
                  </a:ext>
                </a:extLst>
              </p:cNvPr>
              <p:cNvSpPr txBox="1"/>
              <p:nvPr/>
            </p:nvSpPr>
            <p:spPr>
              <a:xfrm>
                <a:off x="5733289" y="2654217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35</m:t>
                      </m:r>
                    </m:oMath>
                  </m:oMathPara>
                </a14:m>
                <a:endParaRPr lang="pt-PT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0" name="CaixaDeTexto 89">
                <a:extLst>
                  <a:ext uri="{FF2B5EF4-FFF2-40B4-BE49-F238E27FC236}">
                    <a16:creationId xmlns:a16="http://schemas.microsoft.com/office/drawing/2014/main" id="{E8ED6451-2721-4A6F-8E06-1827303851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3289" y="2654217"/>
                <a:ext cx="408766" cy="369332"/>
              </a:xfrm>
              <a:prstGeom prst="rect">
                <a:avLst/>
              </a:prstGeom>
              <a:blipFill>
                <a:blip r:embed="rId15"/>
                <a:stretch>
                  <a:fillRect l="-19403" r="-19403" b="-819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CaixaDeTexto 90">
                <a:extLst>
                  <a:ext uri="{FF2B5EF4-FFF2-40B4-BE49-F238E27FC236}">
                    <a16:creationId xmlns:a16="http://schemas.microsoft.com/office/drawing/2014/main" xmlns="" id="{03C26B4E-7002-40E5-9BBA-6626341DFC68}"/>
                  </a:ext>
                </a:extLst>
              </p:cNvPr>
              <p:cNvSpPr txBox="1"/>
              <p:nvPr/>
            </p:nvSpPr>
            <p:spPr>
              <a:xfrm>
                <a:off x="7319943" y="2616044"/>
                <a:ext cx="545021" cy="461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3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…</m:t>
                      </m:r>
                    </m:oMath>
                  </m:oMathPara>
                </a14:m>
                <a:endParaRPr lang="pt-PT" sz="3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1" name="CaixaDeTexto 90">
                <a:extLst>
                  <a:ext uri="{FF2B5EF4-FFF2-40B4-BE49-F238E27FC236}">
                    <a16:creationId xmlns:a16="http://schemas.microsoft.com/office/drawing/2014/main" id="{03C26B4E-7002-40E5-9BBA-6626341DFC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9943" y="2616044"/>
                <a:ext cx="545021" cy="461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" name="Seta curvada para cima 48">
            <a:extLst>
              <a:ext uri="{FF2B5EF4-FFF2-40B4-BE49-F238E27FC236}">
                <a16:creationId xmlns:a16="http://schemas.microsoft.com/office/drawing/2014/main" xmlns="" id="{B348C1E0-3162-40EC-A790-88972D1481E1}"/>
              </a:ext>
            </a:extLst>
          </p:cNvPr>
          <p:cNvSpPr/>
          <p:nvPr/>
        </p:nvSpPr>
        <p:spPr>
          <a:xfrm>
            <a:off x="6044109" y="3064811"/>
            <a:ext cx="636587" cy="290066"/>
          </a:xfrm>
          <a:prstGeom prst="curvedUpArrow">
            <a:avLst/>
          </a:prstGeom>
          <a:solidFill>
            <a:srgbClr val="DA1C5C"/>
          </a:solidFill>
          <a:ln>
            <a:solidFill>
              <a:srgbClr val="DA1C5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93" name="Seta curvada para cima 48">
            <a:extLst>
              <a:ext uri="{FF2B5EF4-FFF2-40B4-BE49-F238E27FC236}">
                <a16:creationId xmlns:a16="http://schemas.microsoft.com/office/drawing/2014/main" xmlns="" id="{07F93A4F-654E-4762-82E4-06958653DF0C}"/>
              </a:ext>
            </a:extLst>
          </p:cNvPr>
          <p:cNvSpPr/>
          <p:nvPr/>
        </p:nvSpPr>
        <p:spPr>
          <a:xfrm>
            <a:off x="6908597" y="3074730"/>
            <a:ext cx="636587" cy="290066"/>
          </a:xfrm>
          <a:prstGeom prst="curvedUpArrow">
            <a:avLst/>
          </a:prstGeom>
          <a:solidFill>
            <a:srgbClr val="DA1C5C"/>
          </a:solidFill>
          <a:ln>
            <a:solidFill>
              <a:srgbClr val="DA1C5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CaixaDeTexto 93">
                <a:extLst>
                  <a:ext uri="{FF2B5EF4-FFF2-40B4-BE49-F238E27FC236}">
                    <a16:creationId xmlns:a16="http://schemas.microsoft.com/office/drawing/2014/main" xmlns="" id="{D0D11C64-4242-42F6-B635-FB1CB4297F73}"/>
                  </a:ext>
                </a:extLst>
              </p:cNvPr>
              <p:cNvSpPr txBox="1"/>
              <p:nvPr/>
            </p:nvSpPr>
            <p:spPr>
              <a:xfrm>
                <a:off x="6537850" y="2654217"/>
                <a:ext cx="408766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40</m:t>
                      </m:r>
                    </m:oMath>
                  </m:oMathPara>
                </a14:m>
                <a:endParaRPr lang="pt-PT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4" name="CaixaDeTexto 93">
                <a:extLst>
                  <a:ext uri="{FF2B5EF4-FFF2-40B4-BE49-F238E27FC236}">
                    <a16:creationId xmlns:a16="http://schemas.microsoft.com/office/drawing/2014/main" id="{D0D11C64-4242-42F6-B635-FB1CB4297F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7850" y="2654217"/>
                <a:ext cx="408766" cy="369332"/>
              </a:xfrm>
              <a:prstGeom prst="rect">
                <a:avLst/>
              </a:prstGeom>
              <a:blipFill>
                <a:blip r:embed="rId17"/>
                <a:stretch>
                  <a:fillRect l="-16176" r="-17647" b="-655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CaixaDeTexto 94">
                <a:extLst>
                  <a:ext uri="{FF2B5EF4-FFF2-40B4-BE49-F238E27FC236}">
                    <a16:creationId xmlns:a16="http://schemas.microsoft.com/office/drawing/2014/main" xmlns="" id="{8F1BF1F6-555C-49E0-8D24-A38E8483F98E}"/>
                  </a:ext>
                </a:extLst>
              </p:cNvPr>
              <p:cNvSpPr txBox="1"/>
              <p:nvPr/>
            </p:nvSpPr>
            <p:spPr>
              <a:xfrm>
                <a:off x="6166145" y="3440341"/>
                <a:ext cx="2901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solidFill>
                          <a:srgbClr val="DA1C5C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pt-PT" dirty="0">
                    <a:solidFill>
                      <a:srgbClr val="DA1C5C"/>
                    </a:solidFill>
                  </a:rPr>
                  <a:t>5</a:t>
                </a:r>
              </a:p>
            </p:txBody>
          </p:sp>
        </mc:Choice>
        <mc:Fallback xmlns="">
          <p:sp>
            <p:nvSpPr>
              <p:cNvPr id="95" name="CaixaDeTexto 94">
                <a:extLst>
                  <a:ext uri="{FF2B5EF4-FFF2-40B4-BE49-F238E27FC236}">
                    <a16:creationId xmlns:a16="http://schemas.microsoft.com/office/drawing/2014/main" id="{8F1BF1F6-555C-49E0-8D24-A38E8483F9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6145" y="3440341"/>
                <a:ext cx="290144" cy="276999"/>
              </a:xfrm>
              <a:prstGeom prst="rect">
                <a:avLst/>
              </a:prstGeom>
              <a:blipFill>
                <a:blip r:embed="rId18"/>
                <a:stretch>
                  <a:fillRect l="-27660" t="-28261" r="-48936" b="-500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CaixaDeTexto 95">
                <a:extLst>
                  <a:ext uri="{FF2B5EF4-FFF2-40B4-BE49-F238E27FC236}">
                    <a16:creationId xmlns:a16="http://schemas.microsoft.com/office/drawing/2014/main" xmlns="" id="{3C7DD93B-A97E-4FFE-9A66-37AF16D8B078}"/>
                  </a:ext>
                </a:extLst>
              </p:cNvPr>
              <p:cNvSpPr txBox="1"/>
              <p:nvPr/>
            </p:nvSpPr>
            <p:spPr>
              <a:xfrm>
                <a:off x="7107324" y="3410680"/>
                <a:ext cx="2901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solidFill>
                          <a:srgbClr val="DA1C5C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pt-PT" dirty="0">
                    <a:solidFill>
                      <a:srgbClr val="DA1C5C"/>
                    </a:solidFill>
                  </a:rPr>
                  <a:t>5</a:t>
                </a:r>
              </a:p>
            </p:txBody>
          </p:sp>
        </mc:Choice>
        <mc:Fallback xmlns="">
          <p:sp>
            <p:nvSpPr>
              <p:cNvPr id="96" name="CaixaDeTexto 95">
                <a:extLst>
                  <a:ext uri="{FF2B5EF4-FFF2-40B4-BE49-F238E27FC236}">
                    <a16:creationId xmlns:a16="http://schemas.microsoft.com/office/drawing/2014/main" id="{3C7DD93B-A97E-4FFE-9A66-37AF16D8B0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7324" y="3410680"/>
                <a:ext cx="290144" cy="276999"/>
              </a:xfrm>
              <a:prstGeom prst="rect">
                <a:avLst/>
              </a:prstGeom>
              <a:blipFill>
                <a:blip r:embed="rId19"/>
                <a:stretch>
                  <a:fillRect l="-27660" t="-28261" r="-48936" b="-500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Rectângulo arredondado 16">
            <a:extLst>
              <a:ext uri="{FF2B5EF4-FFF2-40B4-BE49-F238E27FC236}">
                <a16:creationId xmlns:a16="http://schemas.microsoft.com/office/drawing/2014/main" xmlns="" id="{C51023A6-4C5E-4D36-AA07-66A0F892C049}"/>
              </a:ext>
            </a:extLst>
          </p:cNvPr>
          <p:cNvSpPr/>
          <p:nvPr/>
        </p:nvSpPr>
        <p:spPr>
          <a:xfrm>
            <a:off x="784604" y="4682366"/>
            <a:ext cx="8071450" cy="137369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just"/>
            <a:endParaRPr lang="pt-PT" sz="2400" dirty="0">
              <a:solidFill>
                <a:schemeClr val="tx1"/>
              </a:solidFill>
            </a:endParaRPr>
          </a:p>
        </p:txBody>
      </p:sp>
      <p:sp>
        <p:nvSpPr>
          <p:cNvPr id="98" name="Rectângulo 18">
            <a:extLst>
              <a:ext uri="{FF2B5EF4-FFF2-40B4-BE49-F238E27FC236}">
                <a16:creationId xmlns:a16="http://schemas.microsoft.com/office/drawing/2014/main" xmlns="" id="{2CB3521B-166C-4596-A14B-5F462CD2BCA1}"/>
              </a:ext>
            </a:extLst>
          </p:cNvPr>
          <p:cNvSpPr/>
          <p:nvPr/>
        </p:nvSpPr>
        <p:spPr>
          <a:xfrm>
            <a:off x="1057587" y="4866860"/>
            <a:ext cx="75863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b="1" dirty="0">
                <a:solidFill>
                  <a:srgbClr val="C00000"/>
                </a:solidFill>
              </a:rPr>
              <a:t>Lei de formação de uma sequência </a:t>
            </a:r>
            <a:r>
              <a:rPr lang="pt-PT" sz="2000" b="1" dirty="0"/>
              <a:t>é  uma descrição que permite determinar todos os termos recorrendo aos termos anteriores ou às posições que os termos ocupam. </a:t>
            </a:r>
            <a:endParaRPr lang="pt-PT" sz="2000" dirty="0"/>
          </a:p>
        </p:txBody>
      </p:sp>
      <p:pic>
        <p:nvPicPr>
          <p:cNvPr id="33" name="Picture 2" descr="C:\Users\Susana\Desktop\Areal\icone_certo.png">
            <a:extLst>
              <a:ext uri="{FF2B5EF4-FFF2-40B4-BE49-F238E27FC236}">
                <a16:creationId xmlns:a16="http://schemas.microsoft.com/office/drawing/2014/main" xmlns="" id="{6D314AF6-9249-4D64-B3BE-A583BDF3E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768" y="4353569"/>
            <a:ext cx="864096" cy="781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300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" grpId="0"/>
      <p:bldP spid="72" grpId="0"/>
      <p:bldP spid="73" grpId="0"/>
      <p:bldP spid="74" grpId="0"/>
      <p:bldP spid="75" grpId="0"/>
      <p:bldP spid="76" grpId="0"/>
      <p:bldP spid="77" grpId="0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 animBg="1"/>
      <p:bldP spid="93" grpId="0" animBg="1"/>
      <p:bldP spid="94" grpId="0"/>
      <p:bldP spid="95" grpId="0"/>
      <p:bldP spid="96" grpId="0"/>
      <p:bldP spid="97" grpId="0" animBg="1"/>
      <p:bldP spid="98" grpId="0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4952</TotalTime>
  <Words>486</Words>
  <Application>Microsoft Office PowerPoint</Application>
  <PresentationFormat>Apresentação no Ecrã (4:3)</PresentationFormat>
  <Paragraphs>84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0" baseType="lpstr">
      <vt:lpstr>Custom Design</vt:lpstr>
      <vt:lpstr>Apresentação do PowerPoint</vt:lpstr>
      <vt:lpstr>    TAREFA   “Sequências             e       Regularidades”</vt:lpstr>
      <vt:lpstr>Apresentação do PowerPoint</vt:lpstr>
      <vt:lpstr>Apresentação do PowerPoint</vt:lpstr>
      <vt:lpstr>Apresentação do PowerPoint</vt:lpstr>
      <vt:lpstr>Apresentação do PowerPoint</vt:lpstr>
      <vt:lpstr>SÍNTESE …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SEQUÊNCIAS</dc:title>
  <dc:creator>ISABEL SILVA</dc:creator>
  <cp:lastModifiedBy>Professor</cp:lastModifiedBy>
  <cp:revision>332</cp:revision>
  <cp:lastPrinted>2021-04-26T13:44:35Z</cp:lastPrinted>
  <dcterms:created xsi:type="dcterms:W3CDTF">2016-09-17T09:49:10Z</dcterms:created>
  <dcterms:modified xsi:type="dcterms:W3CDTF">2021-04-28T08:09:44Z</dcterms:modified>
</cp:coreProperties>
</file>