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1"/>
  </p:notesMasterIdLst>
  <p:handoutMasterIdLst>
    <p:handoutMasterId r:id="rId12"/>
  </p:handoutMasterIdLst>
  <p:sldIdLst>
    <p:sldId id="345" r:id="rId2"/>
    <p:sldId id="353" r:id="rId3"/>
    <p:sldId id="354" r:id="rId4"/>
    <p:sldId id="302" r:id="rId5"/>
    <p:sldId id="355" r:id="rId6"/>
    <p:sldId id="351" r:id="rId7"/>
    <p:sldId id="310" r:id="rId8"/>
    <p:sldId id="311" r:id="rId9"/>
    <p:sldId id="312" r:id="rId10"/>
  </p:sldIdLst>
  <p:sldSz cx="9144000" cy="6858000" type="screen4x3"/>
  <p:notesSz cx="6858000" cy="9710738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ção Predefinida" id="{E0F5E836-7D98-4E6A-B71A-BE1D942A1BC7}">
          <p14:sldIdLst>
            <p14:sldId id="345"/>
          </p14:sldIdLst>
        </p14:section>
        <p14:section name="Secção Sem Título" id="{C19D1B49-0279-422C-B4DA-B72BF9944832}">
          <p14:sldIdLst>
            <p14:sldId id="353"/>
            <p14:sldId id="354"/>
            <p14:sldId id="302"/>
            <p14:sldId id="355"/>
            <p14:sldId id="351"/>
            <p14:sldId id="310"/>
            <p14:sldId id="311"/>
            <p14:sldId id="31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CCFFFF"/>
    <a:srgbClr val="660033"/>
    <a:srgbClr val="006600"/>
    <a:srgbClr val="F8F8F8"/>
    <a:srgbClr val="CCFFCC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87" autoAdjust="0"/>
    <p:restoredTop sz="94712" autoAdjust="0"/>
  </p:normalViewPr>
  <p:slideViewPr>
    <p:cSldViewPr>
      <p:cViewPr varScale="1">
        <p:scale>
          <a:sx n="104" d="100"/>
          <a:sy n="104" d="100"/>
        </p:scale>
        <p:origin x="59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545" cy="485010"/>
          </a:xfrm>
          <a:prstGeom prst="rect">
            <a:avLst/>
          </a:prstGeom>
        </p:spPr>
        <p:txBody>
          <a:bodyPr vert="horz" lIns="87371" tIns="43685" rIns="87371" bIns="43685" rtlCol="0"/>
          <a:lstStyle>
            <a:lvl1pPr algn="l">
              <a:defRPr sz="11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84923" y="0"/>
            <a:ext cx="2971544" cy="485010"/>
          </a:xfrm>
          <a:prstGeom prst="rect">
            <a:avLst/>
          </a:prstGeom>
        </p:spPr>
        <p:txBody>
          <a:bodyPr vert="horz" lIns="87371" tIns="43685" rIns="87371" bIns="43685" rtlCol="0"/>
          <a:lstStyle>
            <a:lvl1pPr algn="r">
              <a:defRPr sz="1100"/>
            </a:lvl1pPr>
          </a:lstStyle>
          <a:p>
            <a:fld id="{C6264AB8-128B-41D4-AD2F-48CA4D7B896F}" type="datetimeFigureOut">
              <a:rPr lang="pt-PT" smtClean="0"/>
              <a:pPr/>
              <a:t>04/03/2021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224222"/>
            <a:ext cx="2971545" cy="485010"/>
          </a:xfrm>
          <a:prstGeom prst="rect">
            <a:avLst/>
          </a:prstGeom>
        </p:spPr>
        <p:txBody>
          <a:bodyPr vert="horz" lIns="87371" tIns="43685" rIns="87371" bIns="43685" rtlCol="0" anchor="b"/>
          <a:lstStyle>
            <a:lvl1pPr algn="l">
              <a:defRPr sz="11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923" y="9224222"/>
            <a:ext cx="2971544" cy="485010"/>
          </a:xfrm>
          <a:prstGeom prst="rect">
            <a:avLst/>
          </a:prstGeom>
        </p:spPr>
        <p:txBody>
          <a:bodyPr vert="horz" lIns="87371" tIns="43685" rIns="87371" bIns="43685" rtlCol="0" anchor="b"/>
          <a:lstStyle>
            <a:lvl1pPr algn="r">
              <a:defRPr sz="1100"/>
            </a:lvl1pPr>
          </a:lstStyle>
          <a:p>
            <a:fld id="{E6386F6F-2B8B-44B7-9764-00A171EC837B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85537"/>
          </a:xfrm>
          <a:prstGeom prst="rect">
            <a:avLst/>
          </a:prstGeom>
        </p:spPr>
        <p:txBody>
          <a:bodyPr vert="horz" lIns="94666" tIns="47334" rIns="94666" bIns="47334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4" y="1"/>
            <a:ext cx="2971800" cy="485537"/>
          </a:xfrm>
          <a:prstGeom prst="rect">
            <a:avLst/>
          </a:prstGeom>
        </p:spPr>
        <p:txBody>
          <a:bodyPr vert="horz" lIns="94666" tIns="47334" rIns="94666" bIns="47334" rtlCol="0"/>
          <a:lstStyle>
            <a:lvl1pPr algn="r">
              <a:defRPr sz="1200"/>
            </a:lvl1pPr>
          </a:lstStyle>
          <a:p>
            <a:fld id="{57D029EE-3441-4C58-8C7A-A4DE54CB4697}" type="datetimeFigureOut">
              <a:rPr lang="pt-PT" smtClean="0"/>
              <a:pPr/>
              <a:t>04/03/2021</a:t>
            </a:fld>
            <a:endParaRPr lang="pt-PT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728663"/>
            <a:ext cx="4854575" cy="3641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66" tIns="47334" rIns="94666" bIns="47334" rtlCol="0" anchor="ctr"/>
          <a:lstStyle/>
          <a:p>
            <a:endParaRPr lang="pt-PT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612601"/>
            <a:ext cx="5486400" cy="4369832"/>
          </a:xfrm>
          <a:prstGeom prst="rect">
            <a:avLst/>
          </a:prstGeom>
        </p:spPr>
        <p:txBody>
          <a:bodyPr vert="horz" lIns="94666" tIns="47334" rIns="94666" bIns="47334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223516"/>
            <a:ext cx="2971800" cy="485537"/>
          </a:xfrm>
          <a:prstGeom prst="rect">
            <a:avLst/>
          </a:prstGeom>
        </p:spPr>
        <p:txBody>
          <a:bodyPr vert="horz" lIns="94666" tIns="47334" rIns="94666" bIns="47334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4" y="9223516"/>
            <a:ext cx="2971800" cy="485537"/>
          </a:xfrm>
          <a:prstGeom prst="rect">
            <a:avLst/>
          </a:prstGeom>
        </p:spPr>
        <p:txBody>
          <a:bodyPr vert="horz" lIns="94666" tIns="47334" rIns="94666" bIns="47334" rtlCol="0" anchor="b"/>
          <a:lstStyle>
            <a:lvl1pPr algn="r">
              <a:defRPr sz="1200"/>
            </a:lvl1pPr>
          </a:lstStyle>
          <a:p>
            <a:fld id="{574B2351-72D8-43A3-844E-4F249EE2CC2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B2351-72D8-43A3-844E-4F249EE2CC26}" type="slidenum">
              <a:rPr lang="pt-PT" smtClean="0"/>
              <a:pPr/>
              <a:t>1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535BE-518A-4B5E-8365-945CAB6888E7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818066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535BE-518A-4B5E-8365-945CAB6888E7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81806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535BE-518A-4B5E-8365-945CAB6888E7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818066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535BE-518A-4B5E-8365-945CAB6888E7}" type="slidenum">
              <a:rPr lang="pt-PT" smtClean="0"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818066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535BE-518A-4B5E-8365-945CAB6888E7}" type="slidenum">
              <a:rPr lang="pt-PT" smtClean="0"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81806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BBE9EAF-C972-4BA9-B05E-4E30561BEC41}" type="datetimeFigureOut">
              <a:rPr lang="pt-PT" smtClean="0"/>
              <a:pPr/>
              <a:t>04/03/2021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PT"/>
          </a:p>
        </p:txBody>
      </p:sp>
      <p:sp>
        <p:nvSpPr>
          <p:cNvPr id="10" name="Rec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xão rect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xão rect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xão rect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xão rect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685E099-8129-4778-A5BA-C0F8E3FD3E0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9EAF-C972-4BA9-B05E-4E30561BEC41}" type="datetimeFigureOut">
              <a:rPr lang="pt-PT" smtClean="0"/>
              <a:pPr/>
              <a:t>04/03/2021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E099-8129-4778-A5BA-C0F8E3FD3E0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9EAF-C972-4BA9-B05E-4E30561BEC41}" type="datetimeFigureOut">
              <a:rPr lang="pt-PT" smtClean="0"/>
              <a:pPr/>
              <a:t>04/03/2021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E099-8129-4778-A5BA-C0F8E3FD3E0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577029" y="842129"/>
            <a:ext cx="7882759" cy="4801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C00000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pt-PT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77030" y="1418193"/>
            <a:ext cx="7882759" cy="2010807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pt-PT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46775" y="44624"/>
            <a:ext cx="7033537" cy="46166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buNone/>
              <a:defRPr sz="2400" b="1">
                <a:solidFill>
                  <a:srgbClr val="006666"/>
                </a:solidFill>
                <a:effectLst/>
              </a:defRPr>
            </a:lvl1pPr>
          </a:lstStyle>
          <a:p>
            <a:pPr lvl="0"/>
            <a:r>
              <a:rPr lang="en-US" dirty="0"/>
              <a:t>TÍTULO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9520446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27">
          <p15:clr>
            <a:srgbClr val="FBAE40"/>
          </p15:clr>
        </p15:guide>
        <p15:guide id="2" pos="278">
          <p15:clr>
            <a:srgbClr val="FBAE40"/>
          </p15:clr>
        </p15:guide>
        <p15:guide id="3" orient="horz" pos="73">
          <p15:clr>
            <a:srgbClr val="FBAE40"/>
          </p15:clr>
        </p15:guide>
        <p15:guide id="4" pos="532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8" name="Marcador de Posição de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BBE9EAF-C972-4BA9-B05E-4E30561BEC41}" type="datetimeFigureOut">
              <a:rPr lang="pt-PT" smtClean="0"/>
              <a:pPr/>
              <a:t>04/03/2021</a:t>
            </a:fld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685E099-8129-4778-A5BA-C0F8E3FD3E0D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BBE9EAF-C972-4BA9-B05E-4E30561BEC41}" type="datetimeFigureOut">
              <a:rPr lang="pt-PT" smtClean="0"/>
              <a:pPr/>
              <a:t>04/03/2021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PT"/>
          </a:p>
        </p:txBody>
      </p:sp>
      <p:sp>
        <p:nvSpPr>
          <p:cNvPr id="9" name="Rec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xão rect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xão rect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xão rect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xão rect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xão rect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685E099-8129-4778-A5BA-C0F8E3FD3E0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9EAF-C972-4BA9-B05E-4E30561BEC41}" type="datetimeFigureOut">
              <a:rPr lang="pt-PT" smtClean="0"/>
              <a:pPr/>
              <a:t>04/03/2021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E099-8129-4778-A5BA-C0F8E3FD3E0D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9EAF-C972-4BA9-B05E-4E30561BEC41}" type="datetimeFigureOut">
              <a:rPr lang="pt-PT" smtClean="0"/>
              <a:pPr/>
              <a:t>04/03/2021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E099-8129-4778-A5BA-C0F8E3FD3E0D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13" name="Marcador de Posição de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12" name="Marcador de Posição do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PT"/>
              <a:t>Clique para editar os estilos</a:t>
            </a:r>
          </a:p>
        </p:txBody>
      </p:sp>
      <p:sp>
        <p:nvSpPr>
          <p:cNvPr id="14" name="Marcador de Posição do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PT"/>
              <a:t>Clique para editar os estilos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6" name="Marcador de Posição d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BBE9EAF-C972-4BA9-B05E-4E30561BEC41}" type="datetimeFigureOut">
              <a:rPr lang="pt-PT" smtClean="0"/>
              <a:pPr/>
              <a:t>04/03/2021</a:t>
            </a:fld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685E099-8129-4778-A5BA-C0F8E3FD3E0D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9EAF-C972-4BA9-B05E-4E30561BEC41}" type="datetimeFigureOut">
              <a:rPr lang="pt-PT" smtClean="0"/>
              <a:pPr/>
              <a:t>04/03/2021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5E099-8129-4778-A5BA-C0F8E3FD3E0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xão rect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/>
              <a:t>Clique para editar os estilos</a:t>
            </a:r>
          </a:p>
        </p:txBody>
      </p:sp>
      <p:sp>
        <p:nvSpPr>
          <p:cNvPr id="8" name="Conexão rect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xão rect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Marcador de Posição de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21" name="Marcador de Posição d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BBE9EAF-C972-4BA9-B05E-4E30561BEC41}" type="datetimeFigureOut">
              <a:rPr lang="pt-PT" smtClean="0"/>
              <a:pPr/>
              <a:t>04/03/2021</a:t>
            </a:fld>
            <a:endParaRPr lang="pt-PT"/>
          </a:p>
        </p:txBody>
      </p:sp>
      <p:sp>
        <p:nvSpPr>
          <p:cNvPr id="22" name="Marcador de Posição do Número do Diapositivo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685E099-8129-4778-A5BA-C0F8E3FD3E0D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23" name="Marcador de Posição do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PT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/>
              <a:t>Clique para editar os estilos</a:t>
            </a:r>
          </a:p>
        </p:txBody>
      </p:sp>
      <p:sp>
        <p:nvSpPr>
          <p:cNvPr id="10" name="Conexão rect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xão rect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xão rect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xão rect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Marcador de Posição d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BBE9EAF-C972-4BA9-B05E-4E30561BEC41}" type="datetimeFigureOut">
              <a:rPr lang="pt-PT" smtClean="0"/>
              <a:pPr/>
              <a:t>04/03/2021</a:t>
            </a:fld>
            <a:endParaRPr lang="pt-PT"/>
          </a:p>
        </p:txBody>
      </p:sp>
      <p:sp>
        <p:nvSpPr>
          <p:cNvPr id="18" name="Marcador de Posição do Número do Diapositivo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685E099-8129-4778-A5BA-C0F8E3FD3E0D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21" name="Marcador de Posição do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xão rect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/>
              <a:t>Clique para editar os estilos</a:t>
            </a:r>
          </a:p>
          <a:p>
            <a:pPr lvl="1" eaLnBrk="1" latinLnBrk="0" hangingPunct="1"/>
            <a:r>
              <a:rPr kumimoji="0" lang="pt-PT"/>
              <a:t>Segundo nível</a:t>
            </a:r>
          </a:p>
          <a:p>
            <a:pPr lvl="2" eaLnBrk="1" latinLnBrk="0" hangingPunct="1"/>
            <a:r>
              <a:rPr kumimoji="0" lang="pt-PT"/>
              <a:t>Terceiro nível</a:t>
            </a:r>
          </a:p>
          <a:p>
            <a:pPr lvl="3" eaLnBrk="1" latinLnBrk="0" hangingPunct="1"/>
            <a:r>
              <a:rPr kumimoji="0" lang="pt-PT"/>
              <a:t>Quarto nível</a:t>
            </a:r>
          </a:p>
          <a:p>
            <a:pPr lvl="4" eaLnBrk="1" latinLnBrk="0" hangingPunct="1"/>
            <a:r>
              <a:rPr kumimoji="0" lang="pt-PT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BBE9EAF-C972-4BA9-B05E-4E30561BEC41}" type="datetimeFigureOut">
              <a:rPr lang="pt-PT" smtClean="0"/>
              <a:pPr/>
              <a:t>04/03/2021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Conexão rect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xão rect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xão rect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685E099-8129-4778-A5BA-C0F8E3FD3E0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3" Type="http://schemas.openxmlformats.org/officeDocument/2006/relationships/image" Target="../media/image49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escolavirtual.pt/lms/playerteacher/resource/798008/E?se=&amp;seType=&amp;coId=2733999&amp;bkid=19005874" TargetMode="Externa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35BFE837-98CA-4539-BCE0-5A9A0370DF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" y="0"/>
            <a:ext cx="9143476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75856" y="3648928"/>
            <a:ext cx="5439548" cy="1327149"/>
          </a:xfrm>
        </p:spPr>
        <p:txBody>
          <a:bodyPr>
            <a:normAutofit/>
          </a:bodyPr>
          <a:lstStyle/>
          <a:p>
            <a:r>
              <a:rPr lang="pt-PT" sz="6000" b="1" dirty="0">
                <a:solidFill>
                  <a:schemeClr val="bg2"/>
                </a:solidFill>
                <a:latin typeface="Berlin Sans FB Demi" pitchFamily="34" charset="0"/>
              </a:rPr>
              <a:t>1ª Aula</a:t>
            </a:r>
            <a:endParaRPr lang="pt-PT" sz="6000" dirty="0">
              <a:solidFill>
                <a:schemeClr val="bg2"/>
              </a:solidFill>
              <a:latin typeface="Cooper Black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4282" y="6215082"/>
            <a:ext cx="8786842" cy="428604"/>
          </a:xfrm>
        </p:spPr>
        <p:txBody>
          <a:bodyPr>
            <a:normAutofit/>
          </a:bodyPr>
          <a:lstStyle/>
          <a:p>
            <a:pPr algn="ctr"/>
            <a:r>
              <a:rPr lang="pt-PT" sz="1400" b="1" dirty="0">
                <a:solidFill>
                  <a:schemeClr val="bg2"/>
                </a:solidFill>
                <a:latin typeface="Berlin Sans FB" pitchFamily="34" charset="0"/>
              </a:rPr>
              <a:t>Agrupamento de Escolas do Forte da Casa			</a:t>
            </a:r>
            <a:r>
              <a:rPr lang="pt-PT" sz="1100" b="1" dirty="0">
                <a:solidFill>
                  <a:schemeClr val="bg2"/>
                </a:solidFill>
                <a:latin typeface="Berlin Sans FB" pitchFamily="34" charset="0"/>
              </a:rPr>
              <a:t>A Prof.  </a:t>
            </a:r>
            <a:r>
              <a:rPr lang="pt-PT" sz="1200" b="1" dirty="0">
                <a:solidFill>
                  <a:schemeClr val="bg2"/>
                </a:solidFill>
                <a:latin typeface="Berlin Sans FB" pitchFamily="34" charset="0"/>
              </a:rPr>
              <a:t>Isabel Silva 2020/2021</a:t>
            </a:r>
            <a:endParaRPr lang="pt-PT" sz="1200" dirty="0">
              <a:solidFill>
                <a:schemeClr val="bg2"/>
              </a:solidFill>
              <a:latin typeface="Berlin Sans FB" pitchFamily="34" charset="0"/>
            </a:endParaRPr>
          </a:p>
        </p:txBody>
      </p:sp>
      <p:sp>
        <p:nvSpPr>
          <p:cNvPr id="2055" name="AutoShape 7" descr="children girl book Animated gif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E3BDFBE-17EA-4768-80BC-320407790686}"/>
              </a:ext>
            </a:extLst>
          </p:cNvPr>
          <p:cNvSpPr txBox="1"/>
          <p:nvPr/>
        </p:nvSpPr>
        <p:spPr>
          <a:xfrm>
            <a:off x="660791" y="352522"/>
            <a:ext cx="834033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" pitchFamily="34" charset="0"/>
                <a:ea typeface="+mn-ea"/>
                <a:cs typeface="+mn-cs"/>
              </a:rPr>
              <a:t>Sólidos geométricos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" pitchFamily="34" charset="0"/>
                <a:ea typeface="+mn-ea"/>
                <a:cs typeface="+mn-cs"/>
              </a:rPr>
              <a:t>(Revisões)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uLnTx/>
                <a:uFillTx/>
                <a:latin typeface="Berlin Sans FB" pitchFamily="34" charset="0"/>
                <a:ea typeface="+mn-ea"/>
                <a:cs typeface="+mn-cs"/>
              </a:rPr>
              <a:t>Relação de Euler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834C0C-22D2-4F24-89DB-88AF99EBA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3140968"/>
            <a:ext cx="3168352" cy="1143000"/>
          </a:xfrm>
        </p:spPr>
        <p:txBody>
          <a:bodyPr anchor="b">
            <a:normAutofit fontScale="90000"/>
          </a:bodyPr>
          <a:lstStyle/>
          <a:p>
            <a:pPr algn="ctr"/>
            <a:r>
              <a:rPr lang="pt-PT" sz="3600" dirty="0">
                <a:solidFill>
                  <a:srgbClr val="FF0000"/>
                </a:solidFill>
                <a:latin typeface="Berlin Sans FB" pitchFamily="34" charset="0"/>
              </a:rPr>
              <a:t>Relação de Euler</a:t>
            </a:r>
            <a:endParaRPr lang="pt-PT" b="1" dirty="0">
              <a:solidFill>
                <a:srgbClr val="FF0000"/>
              </a:solidFill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0BF59E19-01CB-4459-A4E7-399154C4CD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2056" y="1300162"/>
            <a:ext cx="4724400" cy="425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08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aixaDeTexto 19"/>
          <p:cNvSpPr txBox="1"/>
          <p:nvPr/>
        </p:nvSpPr>
        <p:spPr>
          <a:xfrm>
            <a:off x="337232" y="229085"/>
            <a:ext cx="8064897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b="1" dirty="0">
                <a:solidFill>
                  <a:srgbClr val="002060"/>
                </a:solidFill>
              </a:rPr>
              <a:t>Na figura estão representados uma pirâmide quadrangular, um prisma triangular e um octaedro.</a:t>
            </a:r>
          </a:p>
          <a:p>
            <a:pPr algn="just"/>
            <a:endParaRPr lang="pt-PT" sz="2400" b="1" dirty="0">
              <a:solidFill>
                <a:srgbClr val="002060"/>
              </a:solidFill>
            </a:endParaRPr>
          </a:p>
          <a:p>
            <a:pPr algn="just"/>
            <a:endParaRPr lang="pt-PT" sz="2400" b="1" dirty="0">
              <a:solidFill>
                <a:srgbClr val="002060"/>
              </a:solidFill>
            </a:endParaRPr>
          </a:p>
          <a:p>
            <a:pPr algn="just"/>
            <a:endParaRPr lang="pt-PT" sz="2400" b="1" dirty="0">
              <a:solidFill>
                <a:srgbClr val="002060"/>
              </a:solidFill>
            </a:endParaRPr>
          </a:p>
          <a:p>
            <a:pPr algn="just"/>
            <a:endParaRPr lang="pt-PT" sz="2400" b="1" dirty="0">
              <a:solidFill>
                <a:srgbClr val="002060"/>
              </a:solidFill>
            </a:endParaRPr>
          </a:p>
          <a:p>
            <a:pPr algn="just"/>
            <a:r>
              <a:rPr lang="pt-PT" sz="2400" dirty="0">
                <a:solidFill>
                  <a:srgbClr val="C00000"/>
                </a:solidFill>
              </a:rPr>
              <a:t>1. </a:t>
            </a:r>
            <a:r>
              <a:rPr lang="pt-PT" b="1" dirty="0"/>
              <a:t>Completa a tabela seguinte. </a:t>
            </a:r>
          </a:p>
        </p:txBody>
      </p:sp>
      <p:pic>
        <p:nvPicPr>
          <p:cNvPr id="1027" name="Picture 3" descr="C:\Users\Susana\Desktop\areal\Parte2\Parte3\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509" y="637183"/>
            <a:ext cx="6234977" cy="1737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Susana\Desktop\areal\Parte2\Parte3\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3762" y="2658199"/>
            <a:ext cx="9411524" cy="2414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CaixaDeTexto 15"/>
          <p:cNvSpPr txBox="1"/>
          <p:nvPr/>
        </p:nvSpPr>
        <p:spPr>
          <a:xfrm>
            <a:off x="314714" y="3444940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dirty="0"/>
              <a:t>Pirâmide quadrangular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CaixaDeTexto 20"/>
              <p:cNvSpPr txBox="1"/>
              <p:nvPr/>
            </p:nvSpPr>
            <p:spPr>
              <a:xfrm>
                <a:off x="4213209" y="3460439"/>
                <a:ext cx="108012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pt-PT" sz="2400" dirty="0"/>
              </a:p>
            </p:txBody>
          </p:sp>
        </mc:Choice>
        <mc:Fallback>
          <p:sp>
            <p:nvSpPr>
              <p:cNvPr id="21" name="CaixaDeTexto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3209" y="3460439"/>
                <a:ext cx="1080120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CaixaDeTexto 21"/>
              <p:cNvSpPr txBox="1"/>
              <p:nvPr/>
            </p:nvSpPr>
            <p:spPr>
              <a:xfrm>
                <a:off x="5421071" y="3412220"/>
                <a:ext cx="108012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pt-PT" sz="2400" dirty="0"/>
              </a:p>
            </p:txBody>
          </p:sp>
        </mc:Choice>
        <mc:Fallback>
          <p:sp>
            <p:nvSpPr>
              <p:cNvPr id="22" name="CaixaDeTexto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1071" y="3412220"/>
                <a:ext cx="1080120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CaixaDeTexto 22"/>
              <p:cNvSpPr txBox="1"/>
              <p:nvPr/>
            </p:nvSpPr>
            <p:spPr>
              <a:xfrm>
                <a:off x="6730906" y="3403573"/>
                <a:ext cx="108012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pt-PT" sz="2400" dirty="0"/>
              </a:p>
            </p:txBody>
          </p:sp>
        </mc:Choice>
        <mc:Fallback>
          <p:sp>
            <p:nvSpPr>
              <p:cNvPr id="23" name="CaixaDeTexto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0906" y="3403573"/>
                <a:ext cx="1080120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CaixaDeTexto 23"/>
              <p:cNvSpPr txBox="1"/>
              <p:nvPr/>
            </p:nvSpPr>
            <p:spPr>
              <a:xfrm>
                <a:off x="8031779" y="3441235"/>
                <a:ext cx="95826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latin typeface="Cambria Math"/>
                        </a:rPr>
                        <m:t>10</m:t>
                      </m:r>
                    </m:oMath>
                  </m:oMathPara>
                </a14:m>
                <a:endParaRPr lang="pt-PT" sz="2400" dirty="0"/>
              </a:p>
            </p:txBody>
          </p:sp>
        </mc:Choice>
        <mc:Fallback>
          <p:sp>
            <p:nvSpPr>
              <p:cNvPr id="24" name="CaixaDeTexto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1779" y="3441235"/>
                <a:ext cx="958261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CaixaDeTexto 28"/>
          <p:cNvSpPr txBox="1"/>
          <p:nvPr/>
        </p:nvSpPr>
        <p:spPr>
          <a:xfrm>
            <a:off x="509312" y="3914354"/>
            <a:ext cx="30823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dirty="0"/>
              <a:t>Prisma triangular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CaixaDeTexto 29"/>
              <p:cNvSpPr txBox="1"/>
              <p:nvPr/>
            </p:nvSpPr>
            <p:spPr>
              <a:xfrm>
                <a:off x="4186872" y="3884097"/>
                <a:ext cx="108012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pt-PT" sz="2400" dirty="0"/>
              </a:p>
            </p:txBody>
          </p:sp>
        </mc:Choice>
        <mc:Fallback>
          <p:sp>
            <p:nvSpPr>
              <p:cNvPr id="30" name="CaixaDeTexto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6872" y="3884097"/>
                <a:ext cx="1080120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CaixaDeTexto 30"/>
              <p:cNvSpPr txBox="1"/>
              <p:nvPr/>
            </p:nvSpPr>
            <p:spPr>
              <a:xfrm>
                <a:off x="5403355" y="3884097"/>
                <a:ext cx="108012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pt-PT" sz="2400" dirty="0"/>
              </a:p>
            </p:txBody>
          </p:sp>
        </mc:Choice>
        <mc:Fallback>
          <p:sp>
            <p:nvSpPr>
              <p:cNvPr id="31" name="CaixaDeTexto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3355" y="3884097"/>
                <a:ext cx="1080120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CaixaDeTexto 31"/>
              <p:cNvSpPr txBox="1"/>
              <p:nvPr/>
            </p:nvSpPr>
            <p:spPr>
              <a:xfrm>
                <a:off x="6745485" y="3914353"/>
                <a:ext cx="108012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latin typeface="Cambria Math"/>
                        </a:rPr>
                        <m:t>9</m:t>
                      </m:r>
                    </m:oMath>
                  </m:oMathPara>
                </a14:m>
                <a:endParaRPr lang="pt-PT" sz="2400" dirty="0"/>
              </a:p>
            </p:txBody>
          </p:sp>
        </mc:Choice>
        <mc:Fallback>
          <p:sp>
            <p:nvSpPr>
              <p:cNvPr id="32" name="CaixaDeTexto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5485" y="3914353"/>
                <a:ext cx="1080120" cy="4616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CaixaDeTexto 32"/>
              <p:cNvSpPr txBox="1"/>
              <p:nvPr/>
            </p:nvSpPr>
            <p:spPr>
              <a:xfrm>
                <a:off x="8080715" y="3844072"/>
                <a:ext cx="95826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latin typeface="Cambria Math"/>
                        </a:rPr>
                        <m:t>11</m:t>
                      </m:r>
                    </m:oMath>
                  </m:oMathPara>
                </a14:m>
                <a:endParaRPr lang="pt-PT" sz="2400" dirty="0"/>
              </a:p>
            </p:txBody>
          </p:sp>
        </mc:Choice>
        <mc:Fallback>
          <p:sp>
            <p:nvSpPr>
              <p:cNvPr id="33" name="CaixaDeTexto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0715" y="3844072"/>
                <a:ext cx="958261" cy="4616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CaixaDeTexto 33"/>
          <p:cNvSpPr txBox="1"/>
          <p:nvPr/>
        </p:nvSpPr>
        <p:spPr>
          <a:xfrm>
            <a:off x="355233" y="4319797"/>
            <a:ext cx="30823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dirty="0"/>
              <a:t>Octaedro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CaixaDeTexto 34"/>
              <p:cNvSpPr txBox="1"/>
              <p:nvPr/>
            </p:nvSpPr>
            <p:spPr>
              <a:xfrm>
                <a:off x="4200041" y="4307755"/>
                <a:ext cx="108012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pt-PT" sz="2400" dirty="0"/>
              </a:p>
            </p:txBody>
          </p:sp>
        </mc:Choice>
        <mc:Fallback>
          <p:sp>
            <p:nvSpPr>
              <p:cNvPr id="35" name="CaixaDeTexto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0041" y="4307755"/>
                <a:ext cx="1080120" cy="46166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CaixaDeTexto 35"/>
              <p:cNvSpPr txBox="1"/>
              <p:nvPr/>
            </p:nvSpPr>
            <p:spPr>
              <a:xfrm>
                <a:off x="5421071" y="4333197"/>
                <a:ext cx="108012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pt-PT" sz="2400" dirty="0"/>
              </a:p>
            </p:txBody>
          </p:sp>
        </mc:Choice>
        <mc:Fallback>
          <p:sp>
            <p:nvSpPr>
              <p:cNvPr id="36" name="CaixaDeTexto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1071" y="4333197"/>
                <a:ext cx="1080120" cy="46166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CaixaDeTexto 36"/>
              <p:cNvSpPr txBox="1"/>
              <p:nvPr/>
            </p:nvSpPr>
            <p:spPr>
              <a:xfrm>
                <a:off x="6784207" y="4338774"/>
                <a:ext cx="108012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latin typeface="Cambria Math"/>
                        </a:rPr>
                        <m:t>12</m:t>
                      </m:r>
                    </m:oMath>
                  </m:oMathPara>
                </a14:m>
                <a:endParaRPr lang="pt-PT" sz="2400" dirty="0"/>
              </a:p>
            </p:txBody>
          </p:sp>
        </mc:Choice>
        <mc:Fallback>
          <p:sp>
            <p:nvSpPr>
              <p:cNvPr id="37" name="CaixaDeTexto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4207" y="4338774"/>
                <a:ext cx="1080120" cy="46166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CaixaDeTexto 37"/>
              <p:cNvSpPr txBox="1"/>
              <p:nvPr/>
            </p:nvSpPr>
            <p:spPr>
              <a:xfrm>
                <a:off x="8102659" y="4280676"/>
                <a:ext cx="95826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latin typeface="Cambria Math"/>
                        </a:rPr>
                        <m:t>14</m:t>
                      </m:r>
                    </m:oMath>
                  </m:oMathPara>
                </a14:m>
                <a:endParaRPr lang="pt-PT" sz="2400" dirty="0"/>
              </a:p>
            </p:txBody>
          </p:sp>
        </mc:Choice>
        <mc:Fallback>
          <p:sp>
            <p:nvSpPr>
              <p:cNvPr id="38" name="CaixaDeTexto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2659" y="4280676"/>
                <a:ext cx="958261" cy="461665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CaixaDeTexto 24">
                <a:extLst>
                  <a:ext uri="{FF2B5EF4-FFF2-40B4-BE49-F238E27FC236}">
                    <a16:creationId xmlns:a16="http://schemas.microsoft.com/office/drawing/2014/main" id="{0FCEFE5F-EBB4-4BB8-8893-84C0258785C4}"/>
                  </a:ext>
                </a:extLst>
              </p:cNvPr>
              <p:cNvSpPr txBox="1"/>
              <p:nvPr/>
            </p:nvSpPr>
            <p:spPr>
              <a:xfrm>
                <a:off x="350119" y="4940607"/>
                <a:ext cx="8400827" cy="10156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pt-PT" sz="2400" dirty="0">
                    <a:solidFill>
                      <a:srgbClr val="C00000"/>
                    </a:solidFill>
                  </a:rPr>
                  <a:t>2</a:t>
                </a:r>
                <a:r>
                  <a:rPr lang="pt-PT" sz="2400" dirty="0">
                    <a:solidFill>
                      <a:srgbClr val="C00000"/>
                    </a:solidFill>
                    <a:latin typeface="+mj-lt"/>
                  </a:rPr>
                  <a:t>. </a:t>
                </a:r>
                <a:r>
                  <a:rPr lang="pt-PT" sz="1800" b="1" dirty="0">
                    <a:latin typeface="+mj-lt"/>
                  </a:rPr>
                  <a:t>Em cada um dos poliedros, que relação existe entre o número de arestas (</a:t>
                </a:r>
                <a14:m>
                  <m:oMath xmlns:m="http://schemas.openxmlformats.org/officeDocument/2006/math">
                    <m:r>
                      <a:rPr lang="pt-PT" sz="1800" b="1" i="1" dirty="0" smtClean="0"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pt-PT" sz="1800" b="1" dirty="0">
                    <a:latin typeface="+mj-lt"/>
                  </a:rPr>
                  <a:t>) e a soma do número de faces com o número de vértices (</a:t>
                </a:r>
                <a14:m>
                  <m:oMath xmlns:m="http://schemas.openxmlformats.org/officeDocument/2006/math">
                    <m:r>
                      <a:rPr lang="pt-PT" sz="1800" b="1" i="1" dirty="0" smtClean="0">
                        <a:latin typeface="Cambria Math" panose="02040503050406030204" pitchFamily="18" charset="0"/>
                      </a:rPr>
                      <m:t>𝑭</m:t>
                    </m:r>
                    <m:r>
                      <a:rPr lang="pt-PT" sz="1800" b="1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pt-PT" sz="1800" b="1" i="1" dirty="0" smtClean="0">
                        <a:latin typeface="Cambria Math" panose="02040503050406030204" pitchFamily="18" charset="0"/>
                      </a:rPr>
                      <m:t>𝑽</m:t>
                    </m:r>
                  </m:oMath>
                </a14:m>
                <a:r>
                  <a:rPr lang="pt-PT" sz="1800" b="1" dirty="0">
                    <a:latin typeface="+mj-lt"/>
                  </a:rPr>
                  <a:t>)? </a:t>
                </a:r>
              </a:p>
            </p:txBody>
          </p:sp>
        </mc:Choice>
        <mc:Fallback>
          <p:sp>
            <p:nvSpPr>
              <p:cNvPr id="25" name="CaixaDeTexto 24">
                <a:extLst>
                  <a:ext uri="{FF2B5EF4-FFF2-40B4-BE49-F238E27FC236}">
                    <a16:creationId xmlns:a16="http://schemas.microsoft.com/office/drawing/2014/main" id="{0FCEFE5F-EBB4-4BB8-8893-84C0258785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119" y="4940607"/>
                <a:ext cx="8400827" cy="1015663"/>
              </a:xfrm>
              <a:prstGeom prst="rect">
                <a:avLst/>
              </a:prstGeom>
              <a:blipFill>
                <a:blip r:embed="rId17"/>
                <a:stretch>
                  <a:fillRect l="-1088" t="-4790" r="-580" b="-838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Rectângulo 2">
            <a:extLst>
              <a:ext uri="{FF2B5EF4-FFF2-40B4-BE49-F238E27FC236}">
                <a16:creationId xmlns:a16="http://schemas.microsoft.com/office/drawing/2014/main" id="{437D493A-E371-4C33-A62E-CBD858918C6B}"/>
              </a:ext>
            </a:extLst>
          </p:cNvPr>
          <p:cNvSpPr/>
          <p:nvPr/>
        </p:nvSpPr>
        <p:spPr>
          <a:xfrm>
            <a:off x="350119" y="5994644"/>
            <a:ext cx="84566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b="1" dirty="0"/>
              <a:t>R: </a:t>
            </a:r>
            <a:r>
              <a:rPr lang="pt-PT" dirty="0"/>
              <a:t>Em cada um dos poliedros, o número de arestas mais duas unidades é igual à soma do número de faces com o número de vértices.</a:t>
            </a:r>
          </a:p>
        </p:txBody>
      </p:sp>
    </p:spTree>
    <p:extLst>
      <p:ext uri="{BB962C8B-B14F-4D97-AF65-F5344CB8AC3E}">
        <p14:creationId xmlns:p14="http://schemas.microsoft.com/office/powerpoint/2010/main" val="948018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6" grpId="0"/>
      <p:bldP spid="21" grpId="0"/>
      <p:bldP spid="22" grpId="0"/>
      <p:bldP spid="23" grpId="0"/>
      <p:bldP spid="24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25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Texto 3"/>
          <p:cNvSpPr>
            <a:spLocks noGrp="1"/>
          </p:cNvSpPr>
          <p:nvPr>
            <p:ph type="body" sz="quarter" idx="12"/>
          </p:nvPr>
        </p:nvSpPr>
        <p:spPr>
          <a:xfrm>
            <a:off x="644789" y="343766"/>
            <a:ext cx="7249561" cy="461665"/>
          </a:xfrm>
        </p:spPr>
        <p:txBody>
          <a:bodyPr/>
          <a:lstStyle/>
          <a:p>
            <a:r>
              <a:rPr lang="pt-PT" dirty="0"/>
              <a:t>Relação de Euler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ângulo 5"/>
              <p:cNvSpPr/>
              <p:nvPr/>
            </p:nvSpPr>
            <p:spPr>
              <a:xfrm>
                <a:off x="644789" y="932244"/>
                <a:ext cx="8280920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pt-PT" dirty="0">
                    <a:latin typeface="+mj-lt"/>
                  </a:rPr>
                  <a:t>Em todos os casos, o número de faces (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𝑭</m:t>
                    </m:r>
                  </m:oMath>
                </a14:m>
                <a:r>
                  <a:rPr lang="pt-PT" dirty="0">
                    <a:latin typeface="+mj-lt"/>
                  </a:rPr>
                  <a:t>) adicionado ao número de vértices (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𝑽</m:t>
                    </m:r>
                  </m:oMath>
                </a14:m>
                <a:r>
                  <a:rPr lang="pt-PT" dirty="0">
                    <a:latin typeface="+mj-lt"/>
                  </a:rPr>
                  <a:t>) é igual ao número de arestas (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pt-PT" dirty="0">
                    <a:latin typeface="+mj-lt"/>
                  </a:rPr>
                  <a:t>) mais duas unidades. </a:t>
                </a:r>
              </a:p>
              <a:p>
                <a:pPr algn="just"/>
                <a:endParaRPr lang="pt-PT" dirty="0">
                  <a:latin typeface="+mj-lt"/>
                </a:endParaRPr>
              </a:p>
              <a:p>
                <a:pPr algn="just"/>
                <a:r>
                  <a:rPr lang="pt-PT" dirty="0">
                    <a:latin typeface="+mj-lt"/>
                  </a:rPr>
                  <a:t>Esta é a </a:t>
                </a:r>
                <a:r>
                  <a:rPr lang="pt-PT" b="1" dirty="0">
                    <a:solidFill>
                      <a:srgbClr val="C00000"/>
                    </a:solidFill>
                    <a:latin typeface="+mj-lt"/>
                  </a:rPr>
                  <a:t>relação de Euler </a:t>
                </a:r>
                <a:r>
                  <a:rPr lang="pt-PT" dirty="0">
                    <a:latin typeface="+mj-lt"/>
                  </a:rPr>
                  <a:t>para poliedros convexos.</a:t>
                </a:r>
              </a:p>
              <a:p>
                <a:pPr algn="just"/>
                <a:r>
                  <a:rPr lang="pt-PT" sz="2400" dirty="0"/>
                  <a:t> </a:t>
                </a:r>
              </a:p>
            </p:txBody>
          </p:sp>
        </mc:Choice>
        <mc:Fallback xmlns="">
          <p:sp>
            <p:nvSpPr>
              <p:cNvPr id="6" name="Rectângulo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789" y="932244"/>
                <a:ext cx="8280920" cy="1569660"/>
              </a:xfrm>
              <a:prstGeom prst="rect">
                <a:avLst/>
              </a:prstGeom>
              <a:blipFill>
                <a:blip r:embed="rId3"/>
                <a:stretch>
                  <a:fillRect l="-663" t="-2335" r="-58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ângulo arredondado 14"/>
          <p:cNvSpPr/>
          <p:nvPr/>
        </p:nvSpPr>
        <p:spPr>
          <a:xfrm>
            <a:off x="2483768" y="2197898"/>
            <a:ext cx="5472608" cy="91037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2400" dirty="0">
              <a:solidFill>
                <a:schemeClr val="tx1"/>
              </a:solidFill>
            </a:endParaRPr>
          </a:p>
        </p:txBody>
      </p:sp>
      <p:pic>
        <p:nvPicPr>
          <p:cNvPr id="16" name="Picture 2" descr="C:\Users\Susana\Desktop\Areal\icone_cert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364" y="2023800"/>
            <a:ext cx="864096" cy="781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aixaDeTexto 16"/>
              <p:cNvSpPr txBox="1"/>
              <p:nvPr/>
            </p:nvSpPr>
            <p:spPr>
              <a:xfrm>
                <a:off x="2195736" y="2501904"/>
                <a:ext cx="54726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PT" sz="2400" dirty="0"/>
                  <a:t> </a:t>
                </a:r>
                <a14:m>
                  <m:oMath xmlns:m="http://schemas.openxmlformats.org/officeDocument/2006/math">
                    <m:r>
                      <a:rPr lang="pt-PT" sz="24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𝑭</m:t>
                    </m:r>
                    <m:r>
                      <a:rPr lang="pt-PT" sz="2400" i="1" dirty="0" smtClean="0">
                        <a:latin typeface="Cambria Math"/>
                      </a:rPr>
                      <m:t>+</m:t>
                    </m:r>
                    <m:r>
                      <a:rPr lang="pt-PT" sz="24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𝑽</m:t>
                    </m:r>
                    <m:r>
                      <a:rPr lang="pt-PT" sz="2400" i="1" dirty="0" smtClean="0">
                        <a:latin typeface="Cambria Math"/>
                      </a:rPr>
                      <m:t>=</m:t>
                    </m:r>
                    <m:r>
                      <a:rPr lang="pt-PT" sz="24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𝑨</m:t>
                    </m:r>
                    <m:r>
                      <a:rPr lang="pt-PT" sz="2400" i="1" dirty="0" smtClean="0">
                        <a:latin typeface="Cambria Math"/>
                      </a:rPr>
                      <m:t>+</m:t>
                    </m:r>
                    <m:r>
                      <a:rPr lang="pt-PT" sz="2400" b="1" i="1" dirty="0" smtClean="0">
                        <a:latin typeface="Cambria Math"/>
                      </a:rPr>
                      <m:t>𝟐</m:t>
                    </m:r>
                    <m:r>
                      <a:rPr lang="pt-PT" sz="2400" i="1" dirty="0" smtClean="0">
                        <a:latin typeface="Cambria Math"/>
                      </a:rPr>
                      <m:t> </m:t>
                    </m:r>
                  </m:oMath>
                </a14:m>
                <a:endParaRPr lang="pt-PT" sz="2400" dirty="0"/>
              </a:p>
            </p:txBody>
          </p:sp>
        </mc:Choice>
        <mc:Fallback xmlns="">
          <p:sp>
            <p:nvSpPr>
              <p:cNvPr id="17" name="CaixaDeTexto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2501904"/>
                <a:ext cx="5472608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CaixaDeTexto 8">
            <a:extLst>
              <a:ext uri="{FF2B5EF4-FFF2-40B4-BE49-F238E27FC236}">
                <a16:creationId xmlns:a16="http://schemas.microsoft.com/office/drawing/2014/main" id="{7B88570C-84F4-4DD3-94C7-24467E24BE27}"/>
              </a:ext>
            </a:extLst>
          </p:cNvPr>
          <p:cNvSpPr txBox="1"/>
          <p:nvPr/>
        </p:nvSpPr>
        <p:spPr>
          <a:xfrm>
            <a:off x="665375" y="361907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b="1" dirty="0">
                <a:solidFill>
                  <a:srgbClr val="C00000"/>
                </a:solidFill>
                <a:latin typeface="+mj-lt"/>
              </a:rPr>
              <a:t>Exemplo: </a:t>
            </a:r>
            <a:endParaRPr lang="pt-PT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aixaDeTexto 10">
                <a:extLst>
                  <a:ext uri="{FF2B5EF4-FFF2-40B4-BE49-F238E27FC236}">
                    <a16:creationId xmlns:a16="http://schemas.microsoft.com/office/drawing/2014/main" id="{3999544C-CD59-46E3-84E7-57968B68A4E4}"/>
                  </a:ext>
                </a:extLst>
              </p:cNvPr>
              <p:cNvSpPr txBox="1"/>
              <p:nvPr/>
            </p:nvSpPr>
            <p:spPr>
              <a:xfrm>
                <a:off x="644788" y="3922253"/>
                <a:ext cx="7671627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pt-PT" sz="1800" dirty="0"/>
                  <a:t>Designemos por </a:t>
                </a:r>
                <a14:m>
                  <m:oMath xmlns:m="http://schemas.openxmlformats.org/officeDocument/2006/math">
                    <m:r>
                      <a:rPr lang="pt-PT" sz="18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𝑭</m:t>
                    </m:r>
                  </m:oMath>
                </a14:m>
                <a:r>
                  <a:rPr lang="pt-PT" sz="1800" dirty="0"/>
                  <a:t> o </a:t>
                </a:r>
                <a:r>
                  <a:rPr lang="pt-PT" sz="1800" b="1" dirty="0">
                    <a:solidFill>
                      <a:srgbClr val="002060"/>
                    </a:solidFill>
                  </a:rPr>
                  <a:t>número de faces</a:t>
                </a:r>
                <a:r>
                  <a:rPr lang="pt-PT" sz="1800" dirty="0"/>
                  <a:t>, por </a:t>
                </a:r>
                <a14:m>
                  <m:oMath xmlns:m="http://schemas.openxmlformats.org/officeDocument/2006/math">
                    <m:r>
                      <a:rPr lang="pt-PT" sz="18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𝑽</m:t>
                    </m:r>
                  </m:oMath>
                </a14:m>
                <a:r>
                  <a:rPr lang="pt-PT" sz="1800" dirty="0"/>
                  <a:t> o </a:t>
                </a:r>
                <a:r>
                  <a:rPr lang="pt-PT" sz="1800" b="1" dirty="0">
                    <a:solidFill>
                      <a:srgbClr val="002060"/>
                    </a:solidFill>
                  </a:rPr>
                  <a:t>número de vértices</a:t>
                </a:r>
                <a:r>
                  <a:rPr lang="pt-PT" sz="1800" dirty="0"/>
                  <a:t> e por </a:t>
                </a:r>
                <a14:m>
                  <m:oMath xmlns:m="http://schemas.openxmlformats.org/officeDocument/2006/math">
                    <m:r>
                      <a:rPr lang="pt-PT" sz="18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𝑨</m:t>
                    </m:r>
                  </m:oMath>
                </a14:m>
                <a:r>
                  <a:rPr lang="pt-PT" sz="1800" dirty="0"/>
                  <a:t> o </a:t>
                </a:r>
                <a:r>
                  <a:rPr lang="pt-PT" sz="1800" b="1" dirty="0">
                    <a:solidFill>
                      <a:srgbClr val="002060"/>
                    </a:solidFill>
                  </a:rPr>
                  <a:t>número de arestas </a:t>
                </a:r>
                <a:r>
                  <a:rPr lang="pt-PT" sz="1800" dirty="0"/>
                  <a:t>da Pirâmide hexagonal. </a:t>
                </a:r>
              </a:p>
            </p:txBody>
          </p:sp>
        </mc:Choice>
        <mc:Fallback xmlns="">
          <p:sp>
            <p:nvSpPr>
              <p:cNvPr id="11" name="CaixaDeTexto 10">
                <a:extLst>
                  <a:ext uri="{FF2B5EF4-FFF2-40B4-BE49-F238E27FC236}">
                    <a16:creationId xmlns:a16="http://schemas.microsoft.com/office/drawing/2014/main" id="{3999544C-CD59-46E3-84E7-57968B68A4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788" y="3922253"/>
                <a:ext cx="7671627" cy="646331"/>
              </a:xfrm>
              <a:prstGeom prst="rect">
                <a:avLst/>
              </a:prstGeom>
              <a:blipFill>
                <a:blip r:embed="rId6"/>
                <a:stretch>
                  <a:fillRect l="-715" t="-4717" r="-636" b="-1415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2" descr="C:\Users\Susana\Desktop\areal\Parte2\Parte3\3.png">
            <a:extLst>
              <a:ext uri="{FF2B5EF4-FFF2-40B4-BE49-F238E27FC236}">
                <a16:creationId xmlns:a16="http://schemas.microsoft.com/office/drawing/2014/main" id="{4DEF3F85-6711-4FAC-AEAC-A979AF7A53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256" y="4528617"/>
            <a:ext cx="1944216" cy="2302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ângulo 8">
                <a:extLst>
                  <a:ext uri="{FF2B5EF4-FFF2-40B4-BE49-F238E27FC236}">
                    <a16:creationId xmlns:a16="http://schemas.microsoft.com/office/drawing/2014/main" id="{B81F6FD6-71A9-4834-8550-015AFD2DB6D8}"/>
                  </a:ext>
                </a:extLst>
              </p:cNvPr>
              <p:cNvSpPr/>
              <p:nvPr/>
            </p:nvSpPr>
            <p:spPr>
              <a:xfrm>
                <a:off x="3833695" y="4568584"/>
                <a:ext cx="4377049" cy="15081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pt-PT" dirty="0"/>
                  <a:t>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𝑭</m:t>
                    </m:r>
                    <m:r>
                      <a:rPr lang="pt-PT" i="1" dirty="0" smtClean="0">
                        <a:latin typeface="Cambria Math"/>
                      </a:rPr>
                      <m:t>=</m:t>
                    </m:r>
                    <m:r>
                      <a:rPr lang="pt-PT" b="0" i="1" dirty="0" smtClean="0">
                        <a:latin typeface="Cambria Math"/>
                      </a:rPr>
                      <m:t>7</m:t>
                    </m:r>
                  </m:oMath>
                </a14:m>
                <a:endParaRPr lang="pt-PT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1" i="1" dirty="0" smtClean="0">
                          <a:solidFill>
                            <a:srgbClr val="002060"/>
                          </a:solidFill>
                          <a:latin typeface="Cambria Math"/>
                        </a:rPr>
                        <m:t>𝑽</m:t>
                      </m:r>
                      <m:r>
                        <a:rPr lang="pt-PT" i="1" dirty="0" smtClean="0">
                          <a:latin typeface="Cambria Math"/>
                        </a:rPr>
                        <m:t>=</m:t>
                      </m:r>
                      <m:r>
                        <a:rPr lang="pt-PT" b="0" i="1" dirty="0" smtClean="0">
                          <a:latin typeface="Cambria Math"/>
                        </a:rPr>
                        <m:t>7</m:t>
                      </m:r>
                      <m:r>
                        <a:rPr lang="pt-PT" i="1" dirty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pt-PT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1" i="1" dirty="0" smtClean="0">
                          <a:solidFill>
                            <a:srgbClr val="002060"/>
                          </a:solidFill>
                          <a:latin typeface="Cambria Math"/>
                        </a:rPr>
                        <m:t>𝑨</m:t>
                      </m:r>
                      <m:r>
                        <a:rPr lang="pt-PT" i="1" dirty="0" smtClean="0">
                          <a:latin typeface="Cambria Math"/>
                        </a:rPr>
                        <m:t>=</m:t>
                      </m:r>
                      <m:r>
                        <a:rPr lang="pt-PT" b="0" i="1" dirty="0" smtClean="0">
                          <a:latin typeface="Cambria Math"/>
                        </a:rPr>
                        <m:t>12</m:t>
                      </m:r>
                      <m:r>
                        <a:rPr lang="pt-PT" i="1" dirty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pt-PT" dirty="0"/>
              </a:p>
              <a:p>
                <a:endParaRPr lang="pt-PT" dirty="0"/>
              </a:p>
              <a:p>
                <a:r>
                  <a:rPr lang="pt-PT" dirty="0"/>
                  <a:t>Observamos que:  </a:t>
                </a:r>
                <a14:m>
                  <m:oMath xmlns:m="http://schemas.openxmlformats.org/officeDocument/2006/math">
                    <m:r>
                      <a:rPr lang="pt-PT" sz="2000" b="1" i="1" dirty="0" smtClean="0">
                        <a:latin typeface="Cambria Math"/>
                      </a:rPr>
                      <m:t> </m:t>
                    </m:r>
                    <m:r>
                      <a:rPr lang="pt-PT" sz="2000" b="1" i="1" dirty="0" smtClean="0">
                        <a:latin typeface="Cambria Math"/>
                      </a:rPr>
                      <m:t>𝟕</m:t>
                    </m:r>
                    <m:r>
                      <a:rPr lang="pt-PT" sz="2000" b="1" i="1" dirty="0" smtClean="0">
                        <a:latin typeface="Cambria Math"/>
                      </a:rPr>
                      <m:t>+</m:t>
                    </m:r>
                    <m:r>
                      <a:rPr lang="pt-PT" sz="2000" b="1" i="1" dirty="0" smtClean="0">
                        <a:latin typeface="Cambria Math"/>
                      </a:rPr>
                      <m:t>𝟕</m:t>
                    </m:r>
                    <m:r>
                      <a:rPr lang="pt-PT" sz="2000" b="1" i="1" dirty="0" smtClean="0">
                        <a:latin typeface="Cambria Math"/>
                      </a:rPr>
                      <m:t>=</m:t>
                    </m:r>
                    <m:r>
                      <a:rPr lang="pt-PT" sz="2000" b="1" i="1" dirty="0" smtClean="0">
                        <a:latin typeface="Cambria Math"/>
                      </a:rPr>
                      <m:t>𝟏𝟐</m:t>
                    </m:r>
                    <m:r>
                      <a:rPr lang="pt-PT" sz="2000" b="1" i="1" dirty="0" smtClean="0">
                        <a:latin typeface="Cambria Math"/>
                      </a:rPr>
                      <m:t>+</m:t>
                    </m:r>
                    <m:r>
                      <a:rPr lang="pt-PT" sz="2000" b="1" i="1" dirty="0" smtClean="0">
                        <a:latin typeface="Cambria Math"/>
                      </a:rPr>
                      <m:t>𝟐</m:t>
                    </m:r>
                  </m:oMath>
                </a14:m>
                <a:endParaRPr lang="pt-PT" sz="2000" b="1" dirty="0"/>
              </a:p>
            </p:txBody>
          </p:sp>
        </mc:Choice>
        <mc:Fallback xmlns="">
          <p:sp>
            <p:nvSpPr>
              <p:cNvPr id="14" name="Rectângulo 8">
                <a:extLst>
                  <a:ext uri="{FF2B5EF4-FFF2-40B4-BE49-F238E27FC236}">
                    <a16:creationId xmlns:a16="http://schemas.microsoft.com/office/drawing/2014/main" id="{B81F6FD6-71A9-4834-8550-015AFD2DB6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3695" y="4568584"/>
                <a:ext cx="4377049" cy="1508105"/>
              </a:xfrm>
              <a:prstGeom prst="rect">
                <a:avLst/>
              </a:prstGeom>
              <a:blipFill>
                <a:blip r:embed="rId8"/>
                <a:stretch>
                  <a:fillRect l="-1253" b="-483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3344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5" grpId="0" animBg="1"/>
      <p:bldP spid="17" grpId="0" build="p"/>
      <p:bldP spid="9" grpId="0"/>
      <p:bldP spid="11" grpId="0"/>
      <p:bldP spid="1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exto 1">
            <a:extLst>
              <a:ext uri="{FF2B5EF4-FFF2-40B4-BE49-F238E27FC236}">
                <a16:creationId xmlns:a16="http://schemas.microsoft.com/office/drawing/2014/main" id="{39B2382B-D3F1-4D31-9593-B463088F08C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7029" y="842129"/>
            <a:ext cx="7882759" cy="461665"/>
          </a:xfrm>
        </p:spPr>
        <p:txBody>
          <a:bodyPr/>
          <a:lstStyle/>
          <a:p>
            <a:r>
              <a:rPr lang="pt-PT" dirty="0"/>
              <a:t>Vídeo “Relação de Euler” – Escola Virtual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5DA572C2-7A56-4B09-A1DE-B66EBCE9759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77030" y="1418193"/>
            <a:ext cx="7882759" cy="1092607"/>
          </a:xfrm>
        </p:spPr>
        <p:txBody>
          <a:bodyPr/>
          <a:lstStyle/>
          <a:p>
            <a:r>
              <a:rPr lang="pt-PT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https://app.escolavirtual.pt/lms/playerteacher/resource/798008/E?se=&amp;seType=&amp;coId=2733999&amp;bkid=19005874</a:t>
            </a:r>
            <a:endParaRPr lang="pt-PT" sz="1800" dirty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785937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834C0C-22D2-4F24-89DB-88AF99EBA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2492896"/>
            <a:ext cx="3168352" cy="1143000"/>
          </a:xfrm>
        </p:spPr>
        <p:txBody>
          <a:bodyPr anchor="b">
            <a:normAutofit/>
          </a:bodyPr>
          <a:lstStyle/>
          <a:p>
            <a:r>
              <a:rPr lang="pt-PT" b="1" dirty="0"/>
              <a:t>Vou Aplicar…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DA32633-F72C-4BA8-B0A5-ACE691E10E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300" r="12776"/>
          <a:stretch/>
        </p:blipFill>
        <p:spPr>
          <a:xfrm>
            <a:off x="3779912" y="1366464"/>
            <a:ext cx="4608512" cy="41250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34183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ângulo 13"/>
          <p:cNvSpPr/>
          <p:nvPr/>
        </p:nvSpPr>
        <p:spPr>
          <a:xfrm>
            <a:off x="395536" y="586366"/>
            <a:ext cx="56166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400" b="1" dirty="0">
                <a:solidFill>
                  <a:srgbClr val="C00000"/>
                </a:solidFill>
              </a:rPr>
              <a:t>1. </a:t>
            </a:r>
            <a:r>
              <a:rPr lang="pt-PT" sz="2400" b="1" dirty="0">
                <a:solidFill>
                  <a:srgbClr val="002060"/>
                </a:solidFill>
              </a:rPr>
              <a:t>Verifica a relação de Euler no poliedro convexo da figura seguinte. </a:t>
            </a:r>
            <a:endParaRPr lang="pt-PT" sz="2400" dirty="0"/>
          </a:p>
        </p:txBody>
      </p:sp>
      <p:pic>
        <p:nvPicPr>
          <p:cNvPr id="1026" name="Picture 2" descr="C:\Users\Susana\Desktop\areal\Parte2\Parte3\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86366"/>
            <a:ext cx="3299080" cy="2661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593894" y="3068960"/>
          <a:ext cx="779453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94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PT" sz="2400" b="1" dirty="0">
                          <a:solidFill>
                            <a:srgbClr val="C00000"/>
                          </a:solidFill>
                        </a:rPr>
                        <a:t>Resolução:</a:t>
                      </a:r>
                      <a:endParaRPr lang="pt-PT" sz="2400" b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ângulo 2"/>
              <p:cNvSpPr/>
              <p:nvPr/>
            </p:nvSpPr>
            <p:spPr>
              <a:xfrm>
                <a:off x="611560" y="3550024"/>
                <a:ext cx="8136904" cy="24622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PT" sz="2400" dirty="0"/>
                  <a:t>Número de faces: </a:t>
                </a:r>
                <a14:m>
                  <m:oMath xmlns:m="http://schemas.openxmlformats.org/officeDocument/2006/math">
                    <m:r>
                      <a:rPr lang="pt-PT" sz="2400" i="1" dirty="0" smtClean="0">
                        <a:latin typeface="Cambria Math"/>
                      </a:rPr>
                      <m:t>7</m:t>
                    </m:r>
                  </m:oMath>
                </a14:m>
                <a:endParaRPr lang="pt-PT" sz="2400" dirty="0"/>
              </a:p>
              <a:p>
                <a:r>
                  <a:rPr lang="pt-PT" sz="2400" dirty="0"/>
                  <a:t>Número de vértices: </a:t>
                </a:r>
                <a14:m>
                  <m:oMath xmlns:m="http://schemas.openxmlformats.org/officeDocument/2006/math">
                    <m:r>
                      <a:rPr lang="pt-PT" sz="2400" i="1" dirty="0" smtClean="0">
                        <a:latin typeface="Cambria Math"/>
                      </a:rPr>
                      <m:t>10 </m:t>
                    </m:r>
                  </m:oMath>
                </a14:m>
                <a:endParaRPr lang="pt-PT" sz="2400" dirty="0"/>
              </a:p>
              <a:p>
                <a:r>
                  <a:rPr lang="pt-PT" sz="2400" dirty="0"/>
                  <a:t>Número de arestas: </a:t>
                </a:r>
                <a14:m>
                  <m:oMath xmlns:m="http://schemas.openxmlformats.org/officeDocument/2006/math">
                    <m:r>
                      <a:rPr lang="pt-PT" sz="2400" i="1" dirty="0" smtClean="0">
                        <a:latin typeface="Cambria Math"/>
                      </a:rPr>
                      <m:t>15</m:t>
                    </m:r>
                  </m:oMath>
                </a14:m>
                <a:endParaRPr lang="pt-PT" sz="2400" dirty="0"/>
              </a:p>
              <a:p>
                <a:r>
                  <a:rPr lang="pt-PT" sz="2400" dirty="0"/>
                  <a:t>Logo,  </a:t>
                </a:r>
                <a:endParaRPr lang="pt-PT" sz="2400" i="1" dirty="0">
                  <a:latin typeface="Cambria Math"/>
                </a:endParaRPr>
              </a:p>
              <a:p>
                <a:endParaRPr lang="pt-PT" sz="5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i="1" dirty="0" smtClean="0">
                          <a:latin typeface="Cambria Math"/>
                        </a:rPr>
                        <m:t>7</m:t>
                      </m:r>
                      <m:r>
                        <a:rPr lang="pt-PT" sz="2400" i="1" dirty="0">
                          <a:latin typeface="Cambria Math"/>
                        </a:rPr>
                        <m:t>+10=15+2 </m:t>
                      </m:r>
                    </m:oMath>
                  </m:oMathPara>
                </a14:m>
                <a:endParaRPr lang="pt-PT" sz="2400" dirty="0"/>
              </a:p>
              <a:p>
                <a:endParaRPr lang="pt-PT" sz="500" dirty="0"/>
              </a:p>
              <a:p>
                <a:r>
                  <a:rPr lang="pt-PT" sz="2400" dirty="0"/>
                  <a:t>que verifica a relação de Euler. </a:t>
                </a:r>
              </a:p>
            </p:txBody>
          </p:sp>
        </mc:Choice>
        <mc:Fallback xmlns="">
          <p:sp>
            <p:nvSpPr>
              <p:cNvPr id="3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3550024"/>
                <a:ext cx="8136904" cy="2462213"/>
              </a:xfrm>
              <a:prstGeom prst="rect">
                <a:avLst/>
              </a:prstGeom>
              <a:blipFill rotWithShape="1">
                <a:blip r:embed="rId4"/>
                <a:stretch>
                  <a:fillRect l="-1124" t="-1980" b="-470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8413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ângulo 13"/>
              <p:cNvSpPr/>
              <p:nvPr/>
            </p:nvSpPr>
            <p:spPr>
              <a:xfrm>
                <a:off x="395536" y="586366"/>
                <a:ext cx="8352928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pt-PT" sz="2400" b="1" dirty="0">
                    <a:solidFill>
                      <a:srgbClr val="C00000"/>
                    </a:solidFill>
                  </a:rPr>
                  <a:t>2. </a:t>
                </a:r>
                <a:r>
                  <a:rPr lang="pt-PT" sz="2400" b="1" dirty="0">
                    <a:solidFill>
                      <a:srgbClr val="002060"/>
                    </a:solidFill>
                  </a:rPr>
                  <a:t>Um poliedro convexo tem </a:t>
                </a:r>
                <a14:m>
                  <m:oMath xmlns:m="http://schemas.openxmlformats.org/officeDocument/2006/math">
                    <m:r>
                      <a:rPr lang="pt-PT" sz="24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𝟏𝟎</m:t>
                    </m:r>
                  </m:oMath>
                </a14:m>
                <a:r>
                  <a:rPr lang="pt-PT" sz="2400" b="1" dirty="0">
                    <a:solidFill>
                      <a:srgbClr val="002060"/>
                    </a:solidFill>
                  </a:rPr>
                  <a:t> arestas e </a:t>
                </a:r>
                <a14:m>
                  <m:oMath xmlns:m="http://schemas.openxmlformats.org/officeDocument/2006/math">
                    <m:r>
                      <a:rPr lang="pt-PT" sz="24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𝟓</m:t>
                    </m:r>
                  </m:oMath>
                </a14:m>
                <a:r>
                  <a:rPr lang="pt-PT" sz="2400" b="1" dirty="0">
                    <a:solidFill>
                      <a:srgbClr val="002060"/>
                    </a:solidFill>
                  </a:rPr>
                  <a:t> vértices. </a:t>
                </a:r>
              </a:p>
              <a:p>
                <a:pPr algn="just"/>
                <a:r>
                  <a:rPr lang="pt-PT" sz="2400" b="1" dirty="0">
                    <a:solidFill>
                      <a:srgbClr val="002060"/>
                    </a:solidFill>
                  </a:rPr>
                  <a:t>     </a:t>
                </a:r>
                <a:r>
                  <a:rPr lang="pt-PT" sz="2400" dirty="0"/>
                  <a:t>Determina, utilizando a relação de Euler, o número de faces.</a:t>
                </a:r>
              </a:p>
            </p:txBody>
          </p:sp>
        </mc:Choice>
        <mc:Fallback xmlns="">
          <p:sp>
            <p:nvSpPr>
              <p:cNvPr id="14" name="Rectâ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586366"/>
                <a:ext cx="8352928" cy="830997"/>
              </a:xfrm>
              <a:prstGeom prst="rect">
                <a:avLst/>
              </a:prstGeom>
              <a:blipFill rotWithShape="1">
                <a:blip r:embed="rId3"/>
                <a:stretch>
                  <a:fillRect l="-1168" t="-5839" b="-15328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750248"/>
              </p:ext>
            </p:extLst>
          </p:nvPr>
        </p:nvGraphicFramePr>
        <p:xfrm>
          <a:off x="583309" y="2035696"/>
          <a:ext cx="779453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94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PT" sz="2400" b="1" dirty="0">
                          <a:solidFill>
                            <a:srgbClr val="C00000"/>
                          </a:solidFill>
                        </a:rPr>
                        <a:t>Resolução: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ângulo 2"/>
              <p:cNvSpPr/>
              <p:nvPr/>
            </p:nvSpPr>
            <p:spPr>
              <a:xfrm>
                <a:off x="583309" y="2492896"/>
                <a:ext cx="8136904" cy="40318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PT" sz="2400" dirty="0"/>
                  <a:t>Sendo  </a:t>
                </a:r>
              </a:p>
              <a:p>
                <a:endParaRPr lang="pt-PT" sz="5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i="1" dirty="0" smtClean="0">
                          <a:latin typeface="Cambria Math"/>
                        </a:rPr>
                        <m:t>𝐹</m:t>
                      </m:r>
                      <m:r>
                        <a:rPr lang="pt-PT" sz="2400" i="1" dirty="0">
                          <a:latin typeface="Cambria Math"/>
                        </a:rPr>
                        <m:t>+</m:t>
                      </m:r>
                      <m:r>
                        <a:rPr lang="pt-PT" sz="2400" i="1" dirty="0">
                          <a:latin typeface="Cambria Math"/>
                        </a:rPr>
                        <m:t>𝑉</m:t>
                      </m:r>
                      <m:r>
                        <a:rPr lang="pt-PT" sz="2400" i="1" dirty="0">
                          <a:latin typeface="Cambria Math"/>
                        </a:rPr>
                        <m:t>=</m:t>
                      </m:r>
                      <m:r>
                        <a:rPr lang="pt-PT" sz="2400" i="1" dirty="0">
                          <a:latin typeface="Cambria Math"/>
                        </a:rPr>
                        <m:t>𝐴</m:t>
                      </m:r>
                      <m:r>
                        <a:rPr lang="pt-PT" sz="2400" i="1" dirty="0">
                          <a:latin typeface="Cambria Math"/>
                        </a:rPr>
                        <m:t>+2</m:t>
                      </m:r>
                    </m:oMath>
                  </m:oMathPara>
                </a14:m>
                <a:endParaRPr lang="pt-PT" sz="2400" dirty="0"/>
              </a:p>
              <a:p>
                <a:endParaRPr lang="pt-PT" sz="500" dirty="0"/>
              </a:p>
              <a:p>
                <a:r>
                  <a:rPr lang="pt-PT" sz="2400" dirty="0"/>
                  <a:t>então  </a:t>
                </a:r>
              </a:p>
              <a:p>
                <a:endParaRPr lang="pt-PT" sz="5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i="1" dirty="0" smtClean="0">
                          <a:latin typeface="Cambria Math"/>
                        </a:rPr>
                        <m:t>𝐹</m:t>
                      </m:r>
                      <m:r>
                        <a:rPr lang="pt-PT" sz="2400" i="1" dirty="0">
                          <a:latin typeface="Cambria Math"/>
                        </a:rPr>
                        <m:t>+5=10+2 </m:t>
                      </m:r>
                    </m:oMath>
                  </m:oMathPara>
                </a14:m>
                <a:endParaRPr lang="pt-PT" sz="2400" dirty="0"/>
              </a:p>
              <a:p>
                <a:endParaRPr lang="pt-PT" sz="500" dirty="0"/>
              </a:p>
              <a:p>
                <a:r>
                  <a:rPr lang="pt-PT" sz="2400" dirty="0"/>
                  <a:t>Isto é,  </a:t>
                </a:r>
              </a:p>
              <a:p>
                <a:endParaRPr lang="pt-PT" sz="5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i="1" dirty="0" smtClean="0">
                          <a:latin typeface="Cambria Math"/>
                        </a:rPr>
                        <m:t>𝐹</m:t>
                      </m:r>
                      <m:r>
                        <a:rPr lang="pt-PT" sz="2400" i="1" dirty="0">
                          <a:latin typeface="Cambria Math"/>
                        </a:rPr>
                        <m:t>+5=</m:t>
                      </m:r>
                      <m:r>
                        <a:rPr lang="pt-PT" sz="2400" b="0" i="1" dirty="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pt-PT" sz="2400" i="1" dirty="0">
                          <a:latin typeface="Cambria Math"/>
                        </a:rPr>
                        <m:t>2 </m:t>
                      </m:r>
                    </m:oMath>
                  </m:oMathPara>
                </a14:m>
                <a:endParaRPr lang="pt-PT" sz="2400" dirty="0"/>
              </a:p>
              <a:p>
                <a:endParaRPr lang="pt-PT" sz="500" dirty="0"/>
              </a:p>
              <a:p>
                <a:r>
                  <a:rPr lang="pt-PT" sz="2400" dirty="0"/>
                  <a:t>Ou seja,  </a:t>
                </a:r>
              </a:p>
              <a:p>
                <a:endParaRPr lang="pt-PT" sz="5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i="1" dirty="0" smtClean="0">
                          <a:latin typeface="Cambria Math"/>
                        </a:rPr>
                        <m:t>𝐹</m:t>
                      </m:r>
                      <m:r>
                        <a:rPr lang="pt-PT" sz="2400" i="1" dirty="0">
                          <a:latin typeface="Cambria Math"/>
                        </a:rPr>
                        <m:t>=7 </m:t>
                      </m:r>
                    </m:oMath>
                  </m:oMathPara>
                </a14:m>
                <a:endParaRPr lang="pt-PT" sz="2400" dirty="0"/>
              </a:p>
              <a:p>
                <a:endParaRPr lang="pt-PT" sz="500" dirty="0"/>
              </a:p>
              <a:p>
                <a:r>
                  <a:rPr lang="pt-PT" sz="2400" dirty="0">
                    <a:solidFill>
                      <a:srgbClr val="C00000"/>
                    </a:solidFill>
                  </a:rPr>
                  <a:t>R:</a:t>
                </a:r>
                <a:r>
                  <a:rPr lang="pt-PT" sz="2400" dirty="0"/>
                  <a:t> O poliedro tem </a:t>
                </a:r>
                <a14:m>
                  <m:oMath xmlns:m="http://schemas.openxmlformats.org/officeDocument/2006/math">
                    <m:r>
                      <a:rPr lang="pt-PT" sz="2400" i="1" dirty="0" smtClean="0">
                        <a:latin typeface="Cambria Math"/>
                      </a:rPr>
                      <m:t>7</m:t>
                    </m:r>
                  </m:oMath>
                </a14:m>
                <a:r>
                  <a:rPr lang="pt-PT" sz="2400" dirty="0"/>
                  <a:t> faces. </a:t>
                </a:r>
              </a:p>
            </p:txBody>
          </p:sp>
        </mc:Choice>
        <mc:Fallback>
          <p:sp>
            <p:nvSpPr>
              <p:cNvPr id="3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309" y="2492896"/>
                <a:ext cx="8136904" cy="4031873"/>
              </a:xfrm>
              <a:prstGeom prst="rect">
                <a:avLst/>
              </a:prstGeom>
              <a:blipFill>
                <a:blip r:embed="rId4"/>
                <a:stretch>
                  <a:fillRect l="-1199" t="-1210" b="-257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399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ângulo 13"/>
              <p:cNvSpPr/>
              <p:nvPr/>
            </p:nvSpPr>
            <p:spPr>
              <a:xfrm>
                <a:off x="395536" y="586366"/>
                <a:ext cx="8352928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pt-PT" sz="2400" b="1" dirty="0">
                    <a:solidFill>
                      <a:srgbClr val="C00000"/>
                    </a:solidFill>
                  </a:rPr>
                  <a:t>3. </a:t>
                </a:r>
                <a:r>
                  <a:rPr lang="pt-PT" sz="2400" b="1" dirty="0">
                    <a:solidFill>
                      <a:srgbClr val="002060"/>
                    </a:solidFill>
                  </a:rPr>
                  <a:t>Num poliedro convexo, o número de faces é </a:t>
                </a:r>
                <a14:m>
                  <m:oMath xmlns:m="http://schemas.openxmlformats.org/officeDocument/2006/math">
                    <m:r>
                      <a:rPr lang="pt-PT" sz="24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𝟖</m:t>
                    </m:r>
                  </m:oMath>
                </a14:m>
                <a:r>
                  <a:rPr lang="pt-PT" sz="2400" b="1" dirty="0">
                    <a:solidFill>
                      <a:srgbClr val="002060"/>
                    </a:solidFill>
                  </a:rPr>
                  <a:t> e o número de vértices é </a:t>
                </a:r>
                <a14:m>
                  <m:oMath xmlns:m="http://schemas.openxmlformats.org/officeDocument/2006/math">
                    <m:r>
                      <a:rPr lang="pt-PT" sz="2400" b="1" i="1" dirty="0" smtClean="0">
                        <a:solidFill>
                          <a:srgbClr val="002060"/>
                        </a:solidFill>
                        <a:latin typeface="Cambria Math"/>
                      </a:rPr>
                      <m:t>𝟏𝟐</m:t>
                    </m:r>
                  </m:oMath>
                </a14:m>
                <a:r>
                  <a:rPr lang="pt-PT" sz="2400" b="1" dirty="0">
                    <a:solidFill>
                      <a:srgbClr val="002060"/>
                    </a:solidFill>
                  </a:rPr>
                  <a:t>. </a:t>
                </a:r>
              </a:p>
              <a:p>
                <a:pPr algn="just"/>
                <a:r>
                  <a:rPr lang="pt-PT" sz="2400" b="1" dirty="0">
                    <a:solidFill>
                      <a:srgbClr val="002060"/>
                    </a:solidFill>
                  </a:rPr>
                  <a:t>     </a:t>
                </a:r>
                <a:r>
                  <a:rPr lang="pt-PT" sz="2400" dirty="0"/>
                  <a:t>Determina, utilizando a relação de Euler, o número de arestas. </a:t>
                </a:r>
              </a:p>
            </p:txBody>
          </p:sp>
        </mc:Choice>
        <mc:Fallback>
          <p:sp>
            <p:nvSpPr>
              <p:cNvPr id="14" name="Rectâ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586366"/>
                <a:ext cx="8352928" cy="1200329"/>
              </a:xfrm>
              <a:prstGeom prst="rect">
                <a:avLst/>
              </a:prstGeom>
              <a:blipFill>
                <a:blip r:embed="rId3"/>
                <a:stretch>
                  <a:fillRect l="-1168" t="-4061" r="-1095" b="-4111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807824"/>
              </p:ext>
            </p:extLst>
          </p:nvPr>
        </p:nvGraphicFramePr>
        <p:xfrm>
          <a:off x="582317" y="2132856"/>
          <a:ext cx="779453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94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PT" sz="2400" b="1" dirty="0">
                          <a:solidFill>
                            <a:srgbClr val="C00000"/>
                          </a:solidFill>
                        </a:rPr>
                        <a:t>Resolução: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ângulo 2"/>
              <p:cNvSpPr/>
              <p:nvPr/>
            </p:nvSpPr>
            <p:spPr>
              <a:xfrm>
                <a:off x="582317" y="2504169"/>
                <a:ext cx="8136904" cy="40318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PT" sz="2400" dirty="0"/>
                  <a:t>Sendo  </a:t>
                </a:r>
              </a:p>
              <a:p>
                <a:endParaRPr lang="pt-PT" sz="5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i="1" dirty="0" smtClean="0">
                          <a:latin typeface="Cambria Math"/>
                        </a:rPr>
                        <m:t>𝐹</m:t>
                      </m:r>
                      <m:r>
                        <a:rPr lang="pt-PT" sz="2400" i="1" dirty="0">
                          <a:latin typeface="Cambria Math"/>
                        </a:rPr>
                        <m:t>+</m:t>
                      </m:r>
                      <m:r>
                        <a:rPr lang="pt-PT" sz="2400" i="1" dirty="0">
                          <a:latin typeface="Cambria Math"/>
                        </a:rPr>
                        <m:t>𝑉</m:t>
                      </m:r>
                      <m:r>
                        <a:rPr lang="pt-PT" sz="2400" i="1" dirty="0">
                          <a:latin typeface="Cambria Math"/>
                        </a:rPr>
                        <m:t>=</m:t>
                      </m:r>
                      <m:r>
                        <a:rPr lang="pt-PT" sz="2400" i="1" dirty="0">
                          <a:latin typeface="Cambria Math"/>
                        </a:rPr>
                        <m:t>𝐴</m:t>
                      </m:r>
                      <m:r>
                        <a:rPr lang="pt-PT" sz="2400" i="1" dirty="0">
                          <a:latin typeface="Cambria Math"/>
                        </a:rPr>
                        <m:t>+2</m:t>
                      </m:r>
                    </m:oMath>
                  </m:oMathPara>
                </a14:m>
                <a:endParaRPr lang="pt-PT" sz="2400" dirty="0"/>
              </a:p>
              <a:p>
                <a:endParaRPr lang="pt-PT" sz="500" dirty="0"/>
              </a:p>
              <a:p>
                <a:r>
                  <a:rPr lang="pt-PT" sz="2400" dirty="0"/>
                  <a:t>então  </a:t>
                </a:r>
              </a:p>
              <a:p>
                <a:endParaRPr lang="pt-PT" sz="5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dirty="0" smtClean="0">
                          <a:latin typeface="Cambria Math"/>
                        </a:rPr>
                        <m:t>8</m:t>
                      </m:r>
                      <m:r>
                        <a:rPr lang="pt-PT" sz="2400" i="1" dirty="0">
                          <a:latin typeface="Cambria Math"/>
                        </a:rPr>
                        <m:t>+</m:t>
                      </m:r>
                      <m:r>
                        <a:rPr lang="pt-PT" sz="2400" b="0" i="1" dirty="0" smtClean="0">
                          <a:latin typeface="Cambria Math"/>
                        </a:rPr>
                        <m:t>12</m:t>
                      </m:r>
                      <m:r>
                        <a:rPr lang="pt-PT" sz="2400" i="1" dirty="0">
                          <a:latin typeface="Cambria Math"/>
                        </a:rPr>
                        <m:t>=</m:t>
                      </m:r>
                      <m:r>
                        <a:rPr lang="pt-PT" sz="2400" b="0" i="1" dirty="0" smtClean="0">
                          <a:latin typeface="Cambria Math"/>
                        </a:rPr>
                        <m:t>𝐴</m:t>
                      </m:r>
                      <m:r>
                        <a:rPr lang="pt-PT" sz="2400" i="1" dirty="0">
                          <a:latin typeface="Cambria Math"/>
                        </a:rPr>
                        <m:t>+2 </m:t>
                      </m:r>
                    </m:oMath>
                  </m:oMathPara>
                </a14:m>
                <a:endParaRPr lang="pt-PT" sz="2400" dirty="0"/>
              </a:p>
              <a:p>
                <a:endParaRPr lang="pt-PT" sz="500" dirty="0"/>
              </a:p>
              <a:p>
                <a:r>
                  <a:rPr lang="pt-PT" sz="2400" dirty="0"/>
                  <a:t>Isto é,  </a:t>
                </a:r>
              </a:p>
              <a:p>
                <a:endParaRPr lang="pt-PT" sz="5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dirty="0" smtClean="0">
                          <a:latin typeface="Cambria Math"/>
                        </a:rPr>
                        <m:t>20=</m:t>
                      </m:r>
                      <m:r>
                        <a:rPr lang="pt-PT" sz="2400" b="0" i="1" dirty="0" smtClean="0">
                          <a:latin typeface="Cambria Math"/>
                        </a:rPr>
                        <m:t>𝐴</m:t>
                      </m:r>
                      <m:r>
                        <a:rPr lang="pt-PT" sz="2400" b="0" i="1" dirty="0" smtClean="0">
                          <a:latin typeface="Cambria Math"/>
                        </a:rPr>
                        <m:t>+2 </m:t>
                      </m:r>
                    </m:oMath>
                  </m:oMathPara>
                </a14:m>
                <a:endParaRPr lang="pt-PT" sz="2400" dirty="0"/>
              </a:p>
              <a:p>
                <a:endParaRPr lang="pt-PT" sz="500" dirty="0"/>
              </a:p>
              <a:p>
                <a:r>
                  <a:rPr lang="pt-PT" sz="2400" dirty="0"/>
                  <a:t>Ou seja,  </a:t>
                </a:r>
              </a:p>
              <a:p>
                <a:endParaRPr lang="pt-PT" sz="5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dirty="0" smtClean="0">
                          <a:latin typeface="Cambria Math"/>
                        </a:rPr>
                        <m:t>𝐴</m:t>
                      </m:r>
                      <m:r>
                        <a:rPr lang="pt-PT" sz="2400" i="1" dirty="0">
                          <a:latin typeface="Cambria Math"/>
                        </a:rPr>
                        <m:t>=</m:t>
                      </m:r>
                      <m:r>
                        <a:rPr lang="pt-PT" sz="2400" b="0" i="1" dirty="0" smtClean="0">
                          <a:latin typeface="Cambria Math"/>
                        </a:rPr>
                        <m:t>18</m:t>
                      </m:r>
                      <m:r>
                        <a:rPr lang="pt-PT" sz="2400" i="1" dirty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pt-PT" sz="2400" dirty="0"/>
              </a:p>
              <a:p>
                <a:endParaRPr lang="pt-PT" sz="500" dirty="0"/>
              </a:p>
              <a:p>
                <a:r>
                  <a:rPr lang="pt-PT" sz="2400" dirty="0">
                    <a:solidFill>
                      <a:srgbClr val="C00000"/>
                    </a:solidFill>
                  </a:rPr>
                  <a:t>R:</a:t>
                </a:r>
                <a:r>
                  <a:rPr lang="pt-PT" sz="2400" dirty="0"/>
                  <a:t> O poliedro tem </a:t>
                </a:r>
                <a14:m>
                  <m:oMath xmlns:m="http://schemas.openxmlformats.org/officeDocument/2006/math">
                    <m:r>
                      <a:rPr lang="pt-PT" sz="2400" b="0" i="1" dirty="0" smtClean="0">
                        <a:latin typeface="Cambria Math"/>
                      </a:rPr>
                      <m:t>18</m:t>
                    </m:r>
                  </m:oMath>
                </a14:m>
                <a:r>
                  <a:rPr lang="pt-PT" sz="2400" dirty="0"/>
                  <a:t> arestas. </a:t>
                </a:r>
              </a:p>
            </p:txBody>
          </p:sp>
        </mc:Choice>
        <mc:Fallback>
          <p:sp>
            <p:nvSpPr>
              <p:cNvPr id="3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317" y="2504169"/>
                <a:ext cx="8136904" cy="4031873"/>
              </a:xfrm>
              <a:prstGeom prst="rect">
                <a:avLst/>
              </a:prstGeom>
              <a:blipFill>
                <a:blip r:embed="rId4"/>
                <a:stretch>
                  <a:fillRect l="-1199" t="-1210" b="-257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4884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nte">
  <a:themeElements>
    <a:clrScheme name="Mirante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nte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nt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2320</TotalTime>
  <Words>455</Words>
  <Application>Microsoft Office PowerPoint</Application>
  <PresentationFormat>Apresentação no Ecrã (4:3)</PresentationFormat>
  <Paragraphs>101</Paragraphs>
  <Slides>9</Slides>
  <Notes>6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9</vt:i4>
      </vt:variant>
    </vt:vector>
  </HeadingPairs>
  <TitlesOfParts>
    <vt:vector size="18" baseType="lpstr">
      <vt:lpstr>Berlin Sans FB</vt:lpstr>
      <vt:lpstr>Berlin Sans FB Demi</vt:lpstr>
      <vt:lpstr>Calibri</vt:lpstr>
      <vt:lpstr>Cambria Math</vt:lpstr>
      <vt:lpstr>Century Schoolbook</vt:lpstr>
      <vt:lpstr>Cooper Black</vt:lpstr>
      <vt:lpstr>Wingdings</vt:lpstr>
      <vt:lpstr>Wingdings 2</vt:lpstr>
      <vt:lpstr>Mirante</vt:lpstr>
      <vt:lpstr>1ª Aula</vt:lpstr>
      <vt:lpstr>Relação de Euler</vt:lpstr>
      <vt:lpstr>Apresentação do PowerPoint</vt:lpstr>
      <vt:lpstr>Apresentação do PowerPoint</vt:lpstr>
      <vt:lpstr>Apresentação do PowerPoint</vt:lpstr>
      <vt:lpstr>Vou Aplicar…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 Números racionais</dc:title>
  <dc:creator>Silvina</dc:creator>
  <cp:lastModifiedBy>Isabel Alexandra Rato da Silva</cp:lastModifiedBy>
  <cp:revision>243</cp:revision>
  <dcterms:created xsi:type="dcterms:W3CDTF">2010-08-16T21:42:52Z</dcterms:created>
  <dcterms:modified xsi:type="dcterms:W3CDTF">2021-03-04T15:47:19Z</dcterms:modified>
</cp:coreProperties>
</file>